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6"/>
    <p:sldMasterId id="2147483685" r:id="rId7"/>
  </p:sldMasterIdLst>
  <p:notesMasterIdLst>
    <p:notesMasterId r:id="rId45"/>
  </p:notesMasterIdLst>
  <p:sldIdLst>
    <p:sldId id="259" r:id="rId8"/>
    <p:sldId id="738" r:id="rId9"/>
    <p:sldId id="262" r:id="rId10"/>
    <p:sldId id="673" r:id="rId11"/>
    <p:sldId id="267" r:id="rId12"/>
    <p:sldId id="695" r:id="rId13"/>
    <p:sldId id="736" r:id="rId14"/>
    <p:sldId id="694" r:id="rId15"/>
    <p:sldId id="269" r:id="rId16"/>
    <p:sldId id="276" r:id="rId17"/>
    <p:sldId id="740" r:id="rId18"/>
    <p:sldId id="737" r:id="rId19"/>
    <p:sldId id="743" r:id="rId20"/>
    <p:sldId id="746" r:id="rId21"/>
    <p:sldId id="748" r:id="rId22"/>
    <p:sldId id="754" r:id="rId23"/>
    <p:sldId id="750" r:id="rId24"/>
    <p:sldId id="751" r:id="rId25"/>
    <p:sldId id="752" r:id="rId26"/>
    <p:sldId id="753" r:id="rId27"/>
    <p:sldId id="742" r:id="rId28"/>
    <p:sldId id="744" r:id="rId29"/>
    <p:sldId id="763" r:id="rId30"/>
    <p:sldId id="755" r:id="rId31"/>
    <p:sldId id="745" r:id="rId32"/>
    <p:sldId id="757" r:id="rId33"/>
    <p:sldId id="758" r:id="rId34"/>
    <p:sldId id="759" r:id="rId35"/>
    <p:sldId id="760" r:id="rId36"/>
    <p:sldId id="747" r:id="rId37"/>
    <p:sldId id="756" r:id="rId38"/>
    <p:sldId id="272" r:id="rId39"/>
    <p:sldId id="270" r:id="rId40"/>
    <p:sldId id="762" r:id="rId41"/>
    <p:sldId id="761" r:id="rId42"/>
    <p:sldId id="271" r:id="rId43"/>
    <p:sldId id="739" r:id="rId44"/>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ire Clilverd" initials="CC" lastIdx="4" clrIdx="0">
    <p:extLst>
      <p:ext uri="{19B8F6BF-5375-455C-9EA6-DF929625EA0E}">
        <p15:presenceInfo xmlns:p15="http://schemas.microsoft.com/office/powerpoint/2012/main" userId="S::claire.clilverd@westsussex.gov.uk::877dbc21-39e6-4007-ade5-2b11b700a55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84C5"/>
    <a:srgbClr val="198EC9"/>
    <a:srgbClr val="1C5DAF"/>
    <a:srgbClr val="D90629"/>
    <a:srgbClr val="4682B4"/>
    <a:srgbClr val="5D8AA9"/>
    <a:srgbClr val="191971"/>
    <a:srgbClr val="1034A6"/>
    <a:srgbClr val="3F00FF"/>
    <a:srgbClr val="069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556" autoAdjust="0"/>
    <p:restoredTop sz="94660"/>
  </p:normalViewPr>
  <p:slideViewPr>
    <p:cSldViewPr snapToGrid="0">
      <p:cViewPr varScale="1">
        <p:scale>
          <a:sx n="80" d="100"/>
          <a:sy n="80" d="100"/>
        </p:scale>
        <p:origin x="536" y="5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s>
</file>

<file path=ppt/diagrams/_rels/data1.xml.rels><?xml version="1.0" encoding="UTF-8" standalone="yes"?>
<Relationships xmlns="http://schemas.openxmlformats.org/package/2006/relationships"><Relationship Id="rId1" Type="http://schemas.openxmlformats.org/officeDocument/2006/relationships/slide" Target="../slides/slide4.xml"/></Relationships>
</file>

<file path=ppt/diagrams/_rels/data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image" Target="../media/image29.jpg"/><Relationship Id="rId4" Type="http://schemas.openxmlformats.org/officeDocument/2006/relationships/image" Target="../media/image32.jpeg"/></Relationships>
</file>

<file path=ppt/diagrams/_rels/drawing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image" Target="../media/image29.jpg"/><Relationship Id="rId4" Type="http://schemas.openxmlformats.org/officeDocument/2006/relationships/image" Target="../media/image32.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5A387A-8506-4C4F-875A-556619488A2B}" type="doc">
      <dgm:prSet loTypeId="urn:microsoft.com/office/officeart/2005/8/layout/venn1" loCatId="relationship" qsTypeId="urn:microsoft.com/office/officeart/2005/8/quickstyle/simple1" qsCatId="simple" csTypeId="urn:microsoft.com/office/officeart/2005/8/colors/colorful1" csCatId="colorful" phldr="1"/>
      <dgm:spPr/>
      <dgm:t>
        <a:bodyPr/>
        <a:lstStyle/>
        <a:p>
          <a:endParaRPr lang="en-GB"/>
        </a:p>
      </dgm:t>
    </dgm:pt>
    <dgm:pt modelId="{2ACD18AB-2E05-44B1-B43C-7D8810B41206}">
      <dgm:prSet phldrT="[Text]"/>
      <dgm:spPr/>
      <dgm:t>
        <a:bodyPr/>
        <a:lstStyle/>
        <a:p>
          <a:r>
            <a:rPr lang="en-GB" dirty="0">
              <a:hlinkClick xmlns:r="http://schemas.openxmlformats.org/officeDocument/2006/relationships" r:id="rId1" action="ppaction://hlinksldjump" tooltip="A form of child sexual abuse where an individual or group takes advantage of an imbalance of power to coerce, manipulate or deceive a child or young person under the age of 18 into sexual activity in exchange for something"/>
            </a:rPr>
            <a:t>Sexual exploitation </a:t>
          </a:r>
          <a:endParaRPr lang="en-GB" dirty="0"/>
        </a:p>
      </dgm:t>
    </dgm:pt>
    <dgm:pt modelId="{D6F74272-3BDD-40CD-9D81-1B88C3AE2439}" type="parTrans" cxnId="{E8A71E67-57D0-4FF1-AF35-647F9D195F3F}">
      <dgm:prSet/>
      <dgm:spPr/>
      <dgm:t>
        <a:bodyPr/>
        <a:lstStyle/>
        <a:p>
          <a:endParaRPr lang="en-GB"/>
        </a:p>
      </dgm:t>
    </dgm:pt>
    <dgm:pt modelId="{0759121C-9706-4C38-97AD-FB7BE53ED4F6}" type="sibTrans" cxnId="{E8A71E67-57D0-4FF1-AF35-647F9D195F3F}">
      <dgm:prSet/>
      <dgm:spPr/>
      <dgm:t>
        <a:bodyPr/>
        <a:lstStyle/>
        <a:p>
          <a:endParaRPr lang="en-GB"/>
        </a:p>
      </dgm:t>
    </dgm:pt>
    <dgm:pt modelId="{FEC794D5-D274-454F-843A-B929933BC492}">
      <dgm:prSet phldrT="[Text]"/>
      <dgm:spPr/>
      <dgm:t>
        <a:bodyPr/>
        <a:lstStyle/>
        <a:p>
          <a:r>
            <a:rPr lang="en-GB" dirty="0">
              <a:hlinkClick xmlns:r="http://schemas.openxmlformats.org/officeDocument/2006/relationships" r:id="rId1" action="ppaction://hlinksldjump" tooltip="Criminal exploitation is child abuse where children and young people are manipulated and coerced into committing crimes. This is often linked to County Lines drug dealing but can also include theft and violence."/>
            </a:rPr>
            <a:t>Criminal exploitation</a:t>
          </a:r>
          <a:endParaRPr lang="en-GB" dirty="0"/>
        </a:p>
      </dgm:t>
    </dgm:pt>
    <dgm:pt modelId="{9967E64F-6B02-4687-A344-BB134EEABF30}" type="parTrans" cxnId="{E62E7190-2E98-41D5-A221-EE1BE4F82467}">
      <dgm:prSet/>
      <dgm:spPr/>
      <dgm:t>
        <a:bodyPr/>
        <a:lstStyle/>
        <a:p>
          <a:endParaRPr lang="en-GB"/>
        </a:p>
      </dgm:t>
    </dgm:pt>
    <dgm:pt modelId="{9D38138A-66C4-4378-BDD7-2D2056EE4226}" type="sibTrans" cxnId="{E62E7190-2E98-41D5-A221-EE1BE4F82467}">
      <dgm:prSet/>
      <dgm:spPr/>
      <dgm:t>
        <a:bodyPr/>
        <a:lstStyle/>
        <a:p>
          <a:endParaRPr lang="en-GB"/>
        </a:p>
      </dgm:t>
    </dgm:pt>
    <dgm:pt modelId="{0763DF22-8624-4775-91C3-2EF1635E7194}">
      <dgm:prSet phldrT="[Text]"/>
      <dgm:spPr/>
      <dgm:t>
        <a:bodyPr/>
        <a:lstStyle/>
        <a:p>
          <a:r>
            <a:rPr lang="en-GB" dirty="0">
              <a:hlinkClick xmlns:r="http://schemas.openxmlformats.org/officeDocument/2006/relationships" r:id="rId1" action="ppaction://hlinksldjump" tooltip="Serious Youth Violence is defined as ‘any offence of most serious violence or weapon enabled crime, where the victim is aged 1-19’     This includes murder, manslaughter, rape, wounding with intent and causing grievous bodily harm."/>
            </a:rPr>
            <a:t>Serious youth violence</a:t>
          </a:r>
          <a:endParaRPr lang="en-GB" dirty="0"/>
        </a:p>
      </dgm:t>
    </dgm:pt>
    <dgm:pt modelId="{DE791104-4A99-46EC-9C30-9227E93CEB9E}" type="parTrans" cxnId="{EB38C8BE-91DF-4C63-8B36-22B64B51C53A}">
      <dgm:prSet/>
      <dgm:spPr/>
      <dgm:t>
        <a:bodyPr/>
        <a:lstStyle/>
        <a:p>
          <a:endParaRPr lang="en-GB"/>
        </a:p>
      </dgm:t>
    </dgm:pt>
    <dgm:pt modelId="{2AB258CD-DF1E-441E-9CB3-E7DADB767E80}" type="sibTrans" cxnId="{EB38C8BE-91DF-4C63-8B36-22B64B51C53A}">
      <dgm:prSet/>
      <dgm:spPr/>
      <dgm:t>
        <a:bodyPr/>
        <a:lstStyle/>
        <a:p>
          <a:endParaRPr lang="en-GB"/>
        </a:p>
      </dgm:t>
    </dgm:pt>
    <dgm:pt modelId="{E45216C1-23E2-4BEC-BE2B-D59FEAF83577}">
      <dgm:prSet phldrT="[Text]"/>
      <dgm:spPr/>
      <dgm:t>
        <a:bodyPr/>
        <a:lstStyle/>
        <a:p>
          <a:r>
            <a:rPr lang="en-GB" dirty="0">
              <a:hlinkClick xmlns:r="http://schemas.openxmlformats.org/officeDocument/2006/relationships" r:id="rId1" action="ppaction://hlinksldjump" tooltip="Bullying is behaviour that hurts someone and includes name calling, hitting, pushing, spreading rumours, threatening or undermining self esteem.  Social isolation is the absence of social interactions, contacts, and relationships with family and friends."/>
            </a:rPr>
            <a:t>Bullying and social isolation </a:t>
          </a:r>
          <a:endParaRPr lang="en-GB" dirty="0"/>
        </a:p>
      </dgm:t>
    </dgm:pt>
    <dgm:pt modelId="{666C8F05-29C7-4EE2-8571-8434AFF52321}" type="parTrans" cxnId="{B25F676A-5DB3-432F-9BE1-2323A1910745}">
      <dgm:prSet/>
      <dgm:spPr/>
      <dgm:t>
        <a:bodyPr/>
        <a:lstStyle/>
        <a:p>
          <a:endParaRPr lang="en-GB"/>
        </a:p>
      </dgm:t>
    </dgm:pt>
    <dgm:pt modelId="{E416070B-BADB-4AF1-8815-74B9AC8961BD}" type="sibTrans" cxnId="{B25F676A-5DB3-432F-9BE1-2323A1910745}">
      <dgm:prSet/>
      <dgm:spPr/>
      <dgm:t>
        <a:bodyPr/>
        <a:lstStyle/>
        <a:p>
          <a:endParaRPr lang="en-GB"/>
        </a:p>
      </dgm:t>
    </dgm:pt>
    <dgm:pt modelId="{BEF453AD-70F4-4278-8865-B7B8F73EFFD4}">
      <dgm:prSet phldrT="[Text]"/>
      <dgm:spPr/>
      <dgm:t>
        <a:bodyPr/>
        <a:lstStyle/>
        <a:p>
          <a:r>
            <a:rPr lang="en-GB" dirty="0">
              <a:hlinkClick xmlns:r="http://schemas.openxmlformats.org/officeDocument/2006/relationships" r:id="rId1" action="ppaction://hlinksldjump" tooltip="Radicalization is the process by which an individual or group comes to adopt increasingly radical views in opposition to a political, social, or religious status quo."/>
            </a:rPr>
            <a:t>Radicalisation</a:t>
          </a:r>
          <a:endParaRPr lang="en-GB" dirty="0"/>
        </a:p>
      </dgm:t>
    </dgm:pt>
    <dgm:pt modelId="{9CD3EE36-8A2E-40CF-B4E6-2E4C34A74472}" type="parTrans" cxnId="{13942A22-C04B-4176-A384-D9D53309ED69}">
      <dgm:prSet/>
      <dgm:spPr/>
      <dgm:t>
        <a:bodyPr/>
        <a:lstStyle/>
        <a:p>
          <a:endParaRPr lang="en-GB"/>
        </a:p>
      </dgm:t>
    </dgm:pt>
    <dgm:pt modelId="{0851403A-2535-41DB-8B2B-554CE747AA86}" type="sibTrans" cxnId="{13942A22-C04B-4176-A384-D9D53309ED69}">
      <dgm:prSet/>
      <dgm:spPr/>
      <dgm:t>
        <a:bodyPr/>
        <a:lstStyle/>
        <a:p>
          <a:endParaRPr lang="en-GB"/>
        </a:p>
      </dgm:t>
    </dgm:pt>
    <dgm:pt modelId="{6CA90BE4-E153-4AF1-820B-ACE1C7F42952}">
      <dgm:prSet phldrT="[Text]"/>
      <dgm:spPr/>
      <dgm:t>
        <a:bodyPr/>
        <a:lstStyle/>
        <a:p>
          <a:r>
            <a:rPr lang="en-GB" dirty="0">
              <a:hlinkClick xmlns:r="http://schemas.openxmlformats.org/officeDocument/2006/relationships" r:id="rId1" action="ppaction://hlinksldjump" tooltip="Teenage relationship abuse is when there is actual or threatened abuse within a romantic relationship or a previous relationship.  It can take a number of forms including: physical, sexual, financial, emotional or social."/>
            </a:rPr>
            <a:t>Teenage relationship abuse</a:t>
          </a:r>
          <a:endParaRPr lang="en-GB" dirty="0"/>
        </a:p>
      </dgm:t>
    </dgm:pt>
    <dgm:pt modelId="{8C9CA06C-198D-4D34-9304-9C3CEDDBEFD5}" type="parTrans" cxnId="{FA707260-E3F2-4CC9-BEEC-71308B44E00F}">
      <dgm:prSet/>
      <dgm:spPr/>
      <dgm:t>
        <a:bodyPr/>
        <a:lstStyle/>
        <a:p>
          <a:endParaRPr lang="en-GB"/>
        </a:p>
      </dgm:t>
    </dgm:pt>
    <dgm:pt modelId="{7EC67131-B948-489C-BBBB-DBD3B731C45B}" type="sibTrans" cxnId="{FA707260-E3F2-4CC9-BEEC-71308B44E00F}">
      <dgm:prSet/>
      <dgm:spPr/>
      <dgm:t>
        <a:bodyPr/>
        <a:lstStyle/>
        <a:p>
          <a:endParaRPr lang="en-GB"/>
        </a:p>
      </dgm:t>
    </dgm:pt>
    <dgm:pt modelId="{500D2A20-1F14-4FEB-A806-0366CC97FD7E}" type="pres">
      <dgm:prSet presAssocID="{025A387A-8506-4C4F-875A-556619488A2B}" presName="compositeShape" presStyleCnt="0">
        <dgm:presLayoutVars>
          <dgm:chMax val="7"/>
          <dgm:dir/>
          <dgm:resizeHandles val="exact"/>
        </dgm:presLayoutVars>
      </dgm:prSet>
      <dgm:spPr/>
    </dgm:pt>
    <dgm:pt modelId="{34EE7231-6628-496F-A1FC-104A01FE934F}" type="pres">
      <dgm:prSet presAssocID="{2ACD18AB-2E05-44B1-B43C-7D8810B41206}" presName="circ1" presStyleLbl="vennNode1" presStyleIdx="0" presStyleCnt="6"/>
      <dgm:spPr/>
    </dgm:pt>
    <dgm:pt modelId="{C3ACF4C0-4F9A-4377-9F5A-C7A3063C3C57}" type="pres">
      <dgm:prSet presAssocID="{2ACD18AB-2E05-44B1-B43C-7D8810B41206}" presName="circ1Tx" presStyleLbl="revTx" presStyleIdx="0" presStyleCnt="0">
        <dgm:presLayoutVars>
          <dgm:chMax val="0"/>
          <dgm:chPref val="0"/>
          <dgm:bulletEnabled val="1"/>
        </dgm:presLayoutVars>
      </dgm:prSet>
      <dgm:spPr/>
    </dgm:pt>
    <dgm:pt modelId="{30772081-4AF9-4CE5-946E-C05FAEE29759}" type="pres">
      <dgm:prSet presAssocID="{FEC794D5-D274-454F-843A-B929933BC492}" presName="circ2" presStyleLbl="vennNode1" presStyleIdx="1" presStyleCnt="6"/>
      <dgm:spPr/>
    </dgm:pt>
    <dgm:pt modelId="{E412848E-DF26-44FF-8A11-6766AE886D20}" type="pres">
      <dgm:prSet presAssocID="{FEC794D5-D274-454F-843A-B929933BC492}" presName="circ2Tx" presStyleLbl="revTx" presStyleIdx="0" presStyleCnt="0">
        <dgm:presLayoutVars>
          <dgm:chMax val="0"/>
          <dgm:chPref val="0"/>
          <dgm:bulletEnabled val="1"/>
        </dgm:presLayoutVars>
      </dgm:prSet>
      <dgm:spPr/>
    </dgm:pt>
    <dgm:pt modelId="{CF087EFA-E915-46F7-9D02-5B173E54592F}" type="pres">
      <dgm:prSet presAssocID="{0763DF22-8624-4775-91C3-2EF1635E7194}" presName="circ3" presStyleLbl="vennNode1" presStyleIdx="2" presStyleCnt="6"/>
      <dgm:spPr/>
    </dgm:pt>
    <dgm:pt modelId="{2CFF8B0E-BD14-4CE4-9288-C5964EB12E43}" type="pres">
      <dgm:prSet presAssocID="{0763DF22-8624-4775-91C3-2EF1635E7194}" presName="circ3Tx" presStyleLbl="revTx" presStyleIdx="0" presStyleCnt="0">
        <dgm:presLayoutVars>
          <dgm:chMax val="0"/>
          <dgm:chPref val="0"/>
          <dgm:bulletEnabled val="1"/>
        </dgm:presLayoutVars>
      </dgm:prSet>
      <dgm:spPr/>
    </dgm:pt>
    <dgm:pt modelId="{75015B55-77FC-4D1B-A106-A77DCEC9186F}" type="pres">
      <dgm:prSet presAssocID="{E45216C1-23E2-4BEC-BE2B-D59FEAF83577}" presName="circ4" presStyleLbl="vennNode1" presStyleIdx="3" presStyleCnt="6"/>
      <dgm:spPr/>
    </dgm:pt>
    <dgm:pt modelId="{6A72FA6C-8783-467B-89B3-C9BC0B3839D3}" type="pres">
      <dgm:prSet presAssocID="{E45216C1-23E2-4BEC-BE2B-D59FEAF83577}" presName="circ4Tx" presStyleLbl="revTx" presStyleIdx="0" presStyleCnt="0">
        <dgm:presLayoutVars>
          <dgm:chMax val="0"/>
          <dgm:chPref val="0"/>
          <dgm:bulletEnabled val="1"/>
        </dgm:presLayoutVars>
      </dgm:prSet>
      <dgm:spPr/>
    </dgm:pt>
    <dgm:pt modelId="{E4E5A9D1-B2A9-4B1A-8EB7-268F05029B02}" type="pres">
      <dgm:prSet presAssocID="{BEF453AD-70F4-4278-8865-B7B8F73EFFD4}" presName="circ5" presStyleLbl="vennNode1" presStyleIdx="4" presStyleCnt="6"/>
      <dgm:spPr/>
    </dgm:pt>
    <dgm:pt modelId="{21678171-645E-4C67-AA58-8A65ABA7911A}" type="pres">
      <dgm:prSet presAssocID="{BEF453AD-70F4-4278-8865-B7B8F73EFFD4}" presName="circ5Tx" presStyleLbl="revTx" presStyleIdx="0" presStyleCnt="0">
        <dgm:presLayoutVars>
          <dgm:chMax val="0"/>
          <dgm:chPref val="0"/>
          <dgm:bulletEnabled val="1"/>
        </dgm:presLayoutVars>
      </dgm:prSet>
      <dgm:spPr/>
    </dgm:pt>
    <dgm:pt modelId="{75491E44-006E-420C-A2E3-DEB52C1A9CB8}" type="pres">
      <dgm:prSet presAssocID="{6CA90BE4-E153-4AF1-820B-ACE1C7F42952}" presName="circ6" presStyleLbl="vennNode1" presStyleIdx="5" presStyleCnt="6"/>
      <dgm:spPr/>
    </dgm:pt>
    <dgm:pt modelId="{FDB1C05B-8341-4903-AC92-973DD1460E61}" type="pres">
      <dgm:prSet presAssocID="{6CA90BE4-E153-4AF1-820B-ACE1C7F42952}" presName="circ6Tx" presStyleLbl="revTx" presStyleIdx="0" presStyleCnt="0">
        <dgm:presLayoutVars>
          <dgm:chMax val="0"/>
          <dgm:chPref val="0"/>
          <dgm:bulletEnabled val="1"/>
        </dgm:presLayoutVars>
      </dgm:prSet>
      <dgm:spPr/>
    </dgm:pt>
  </dgm:ptLst>
  <dgm:cxnLst>
    <dgm:cxn modelId="{FA85B611-1102-4916-B9EE-43539B091300}" type="presOf" srcId="{0763DF22-8624-4775-91C3-2EF1635E7194}" destId="{2CFF8B0E-BD14-4CE4-9288-C5964EB12E43}" srcOrd="0" destOrd="0" presId="urn:microsoft.com/office/officeart/2005/8/layout/venn1"/>
    <dgm:cxn modelId="{13942A22-C04B-4176-A384-D9D53309ED69}" srcId="{025A387A-8506-4C4F-875A-556619488A2B}" destId="{BEF453AD-70F4-4278-8865-B7B8F73EFFD4}" srcOrd="4" destOrd="0" parTransId="{9CD3EE36-8A2E-40CF-B4E6-2E4C34A74472}" sibTransId="{0851403A-2535-41DB-8B2B-554CE747AA86}"/>
    <dgm:cxn modelId="{FA707260-E3F2-4CC9-BEEC-71308B44E00F}" srcId="{025A387A-8506-4C4F-875A-556619488A2B}" destId="{6CA90BE4-E153-4AF1-820B-ACE1C7F42952}" srcOrd="5" destOrd="0" parTransId="{8C9CA06C-198D-4D34-9304-9C3CEDDBEFD5}" sibTransId="{7EC67131-B948-489C-BBBB-DBD3B731C45B}"/>
    <dgm:cxn modelId="{E8A71E67-57D0-4FF1-AF35-647F9D195F3F}" srcId="{025A387A-8506-4C4F-875A-556619488A2B}" destId="{2ACD18AB-2E05-44B1-B43C-7D8810B41206}" srcOrd="0" destOrd="0" parTransId="{D6F74272-3BDD-40CD-9D81-1B88C3AE2439}" sibTransId="{0759121C-9706-4C38-97AD-FB7BE53ED4F6}"/>
    <dgm:cxn modelId="{4CE83D47-4BE6-42F9-98E4-2CB92B741E7F}" type="presOf" srcId="{E45216C1-23E2-4BEC-BE2B-D59FEAF83577}" destId="{6A72FA6C-8783-467B-89B3-C9BC0B3839D3}" srcOrd="0" destOrd="0" presId="urn:microsoft.com/office/officeart/2005/8/layout/venn1"/>
    <dgm:cxn modelId="{B25F676A-5DB3-432F-9BE1-2323A1910745}" srcId="{025A387A-8506-4C4F-875A-556619488A2B}" destId="{E45216C1-23E2-4BEC-BE2B-D59FEAF83577}" srcOrd="3" destOrd="0" parTransId="{666C8F05-29C7-4EE2-8571-8434AFF52321}" sibTransId="{E416070B-BADB-4AF1-8815-74B9AC8961BD}"/>
    <dgm:cxn modelId="{2C6CFF74-2B0B-4FC7-8AA1-74C106DB8F5E}" type="presOf" srcId="{FEC794D5-D274-454F-843A-B929933BC492}" destId="{E412848E-DF26-44FF-8A11-6766AE886D20}" srcOrd="0" destOrd="0" presId="urn:microsoft.com/office/officeart/2005/8/layout/venn1"/>
    <dgm:cxn modelId="{5CE3C188-7455-4073-9653-1326B3C4AB99}" type="presOf" srcId="{BEF453AD-70F4-4278-8865-B7B8F73EFFD4}" destId="{21678171-645E-4C67-AA58-8A65ABA7911A}" srcOrd="0" destOrd="0" presId="urn:microsoft.com/office/officeart/2005/8/layout/venn1"/>
    <dgm:cxn modelId="{E62E7190-2E98-41D5-A221-EE1BE4F82467}" srcId="{025A387A-8506-4C4F-875A-556619488A2B}" destId="{FEC794D5-D274-454F-843A-B929933BC492}" srcOrd="1" destOrd="0" parTransId="{9967E64F-6B02-4687-A344-BB134EEABF30}" sibTransId="{9D38138A-66C4-4378-BDD7-2D2056EE4226}"/>
    <dgm:cxn modelId="{EB38C8BE-91DF-4C63-8B36-22B64B51C53A}" srcId="{025A387A-8506-4C4F-875A-556619488A2B}" destId="{0763DF22-8624-4775-91C3-2EF1635E7194}" srcOrd="2" destOrd="0" parTransId="{DE791104-4A99-46EC-9C30-9227E93CEB9E}" sibTransId="{2AB258CD-DF1E-441E-9CB3-E7DADB767E80}"/>
    <dgm:cxn modelId="{9FDFB1CB-6A2D-4294-8D2F-043B56F6FB38}" type="presOf" srcId="{6CA90BE4-E153-4AF1-820B-ACE1C7F42952}" destId="{FDB1C05B-8341-4903-AC92-973DD1460E61}" srcOrd="0" destOrd="0" presId="urn:microsoft.com/office/officeart/2005/8/layout/venn1"/>
    <dgm:cxn modelId="{75E36DEC-EBD0-4E1F-8AFB-7AE89FE39D02}" type="presOf" srcId="{025A387A-8506-4C4F-875A-556619488A2B}" destId="{500D2A20-1F14-4FEB-A806-0366CC97FD7E}" srcOrd="0" destOrd="0" presId="urn:microsoft.com/office/officeart/2005/8/layout/venn1"/>
    <dgm:cxn modelId="{2CC774F0-189C-425F-9BB9-461B9B9D20AD}" type="presOf" srcId="{2ACD18AB-2E05-44B1-B43C-7D8810B41206}" destId="{C3ACF4C0-4F9A-4377-9F5A-C7A3063C3C57}" srcOrd="0" destOrd="0" presId="urn:microsoft.com/office/officeart/2005/8/layout/venn1"/>
    <dgm:cxn modelId="{8C85CCFD-5EF0-47CE-95B0-475EB1BA7811}" type="presParOf" srcId="{500D2A20-1F14-4FEB-A806-0366CC97FD7E}" destId="{34EE7231-6628-496F-A1FC-104A01FE934F}" srcOrd="0" destOrd="0" presId="urn:microsoft.com/office/officeart/2005/8/layout/venn1"/>
    <dgm:cxn modelId="{82F466CC-17B4-4103-81A8-4B97FBF42B6E}" type="presParOf" srcId="{500D2A20-1F14-4FEB-A806-0366CC97FD7E}" destId="{C3ACF4C0-4F9A-4377-9F5A-C7A3063C3C57}" srcOrd="1" destOrd="0" presId="urn:microsoft.com/office/officeart/2005/8/layout/venn1"/>
    <dgm:cxn modelId="{8138BA43-42F8-4D79-858D-4CDCE474543E}" type="presParOf" srcId="{500D2A20-1F14-4FEB-A806-0366CC97FD7E}" destId="{30772081-4AF9-4CE5-946E-C05FAEE29759}" srcOrd="2" destOrd="0" presId="urn:microsoft.com/office/officeart/2005/8/layout/venn1"/>
    <dgm:cxn modelId="{2BB1FFCF-E922-42D3-A1EA-2F0CEB85CCA6}" type="presParOf" srcId="{500D2A20-1F14-4FEB-A806-0366CC97FD7E}" destId="{E412848E-DF26-44FF-8A11-6766AE886D20}" srcOrd="3" destOrd="0" presId="urn:microsoft.com/office/officeart/2005/8/layout/venn1"/>
    <dgm:cxn modelId="{7A22EA05-6AD7-4D1E-9973-AB1DF2D87054}" type="presParOf" srcId="{500D2A20-1F14-4FEB-A806-0366CC97FD7E}" destId="{CF087EFA-E915-46F7-9D02-5B173E54592F}" srcOrd="4" destOrd="0" presId="urn:microsoft.com/office/officeart/2005/8/layout/venn1"/>
    <dgm:cxn modelId="{99A5C727-AFF6-4B27-BBFB-513432D283A1}" type="presParOf" srcId="{500D2A20-1F14-4FEB-A806-0366CC97FD7E}" destId="{2CFF8B0E-BD14-4CE4-9288-C5964EB12E43}" srcOrd="5" destOrd="0" presId="urn:microsoft.com/office/officeart/2005/8/layout/venn1"/>
    <dgm:cxn modelId="{D2B6D3D0-E2C9-464C-A10D-17EC436B9C37}" type="presParOf" srcId="{500D2A20-1F14-4FEB-A806-0366CC97FD7E}" destId="{75015B55-77FC-4D1B-A106-A77DCEC9186F}" srcOrd="6" destOrd="0" presId="urn:microsoft.com/office/officeart/2005/8/layout/venn1"/>
    <dgm:cxn modelId="{C3603EB0-E7BA-4807-90E9-4D014B2D7152}" type="presParOf" srcId="{500D2A20-1F14-4FEB-A806-0366CC97FD7E}" destId="{6A72FA6C-8783-467B-89B3-C9BC0B3839D3}" srcOrd="7" destOrd="0" presId="urn:microsoft.com/office/officeart/2005/8/layout/venn1"/>
    <dgm:cxn modelId="{BAFB4BBB-729A-4D72-849B-A4A354368984}" type="presParOf" srcId="{500D2A20-1F14-4FEB-A806-0366CC97FD7E}" destId="{E4E5A9D1-B2A9-4B1A-8EB7-268F05029B02}" srcOrd="8" destOrd="0" presId="urn:microsoft.com/office/officeart/2005/8/layout/venn1"/>
    <dgm:cxn modelId="{C942D88A-56A1-447F-90BF-AC75B8A643E7}" type="presParOf" srcId="{500D2A20-1F14-4FEB-A806-0366CC97FD7E}" destId="{21678171-645E-4C67-AA58-8A65ABA7911A}" srcOrd="9" destOrd="0" presId="urn:microsoft.com/office/officeart/2005/8/layout/venn1"/>
    <dgm:cxn modelId="{ABF2D1AA-7364-4B8D-8C95-C5549B243DFC}" type="presParOf" srcId="{500D2A20-1F14-4FEB-A806-0366CC97FD7E}" destId="{75491E44-006E-420C-A2E3-DEB52C1A9CB8}" srcOrd="10" destOrd="0" presId="urn:microsoft.com/office/officeart/2005/8/layout/venn1"/>
    <dgm:cxn modelId="{F59506B7-B881-439B-9AD4-9AB9633E3790}" type="presParOf" srcId="{500D2A20-1F14-4FEB-A806-0366CC97FD7E}" destId="{FDB1C05B-8341-4903-AC92-973DD1460E61}" srcOrd="11"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BE94A3-F5DA-4E07-B7AF-D1429D6EFBB9}" type="doc">
      <dgm:prSet loTypeId="urn:microsoft.com/office/officeart/2005/8/layout/venn2" loCatId="relationship" qsTypeId="urn:microsoft.com/office/officeart/2005/8/quickstyle/simple3" qsCatId="simple" csTypeId="urn:microsoft.com/office/officeart/2005/8/colors/accent0_1" csCatId="mainScheme" phldr="1"/>
      <dgm:spPr/>
      <dgm:t>
        <a:bodyPr/>
        <a:lstStyle/>
        <a:p>
          <a:endParaRPr lang="en-GB"/>
        </a:p>
      </dgm:t>
    </dgm:pt>
    <dgm:pt modelId="{AC00D385-CD3D-47E2-82E7-CA34894B4A86}">
      <dgm:prSet phldrT="[Text]" custT="1"/>
      <dgm:spPr>
        <a:ln>
          <a:solidFill>
            <a:srgbClr val="002060"/>
          </a:solidFill>
        </a:ln>
      </dgm:spPr>
      <dgm:t>
        <a:bodyPr/>
        <a:lstStyle/>
        <a:p>
          <a:r>
            <a:rPr lang="en-GB" sz="1400" dirty="0">
              <a:latin typeface="+mj-lt"/>
            </a:rPr>
            <a:t>Peer Group</a:t>
          </a:r>
        </a:p>
      </dgm:t>
    </dgm:pt>
    <dgm:pt modelId="{6888D799-92B9-44E6-A178-3A6746BE3B12}" type="parTrans" cxnId="{0892066B-D374-482A-9086-3E3C72E098B9}">
      <dgm:prSet/>
      <dgm:spPr/>
      <dgm:t>
        <a:bodyPr/>
        <a:lstStyle/>
        <a:p>
          <a:endParaRPr lang="en-GB" sz="1600">
            <a:latin typeface="Arial MT"/>
          </a:endParaRPr>
        </a:p>
      </dgm:t>
    </dgm:pt>
    <dgm:pt modelId="{94C9158A-4E8C-4F04-ACCE-94D8F2924FE8}" type="sibTrans" cxnId="{0892066B-D374-482A-9086-3E3C72E098B9}">
      <dgm:prSet/>
      <dgm:spPr/>
      <dgm:t>
        <a:bodyPr/>
        <a:lstStyle/>
        <a:p>
          <a:endParaRPr lang="en-GB" sz="1600">
            <a:latin typeface="Arial MT"/>
          </a:endParaRPr>
        </a:p>
      </dgm:t>
    </dgm:pt>
    <dgm:pt modelId="{55F8009F-5CFB-449E-B9FF-4F43C15BA477}">
      <dgm:prSet phldrT="[Text]" custT="1"/>
      <dgm:spPr>
        <a:ln w="19050">
          <a:solidFill>
            <a:srgbClr val="002060"/>
          </a:solidFill>
        </a:ln>
      </dgm:spPr>
      <dgm:t>
        <a:bodyPr/>
        <a:lstStyle/>
        <a:p>
          <a:r>
            <a:rPr lang="en-GB" sz="1400" dirty="0">
              <a:latin typeface="+mj-lt"/>
            </a:rPr>
            <a:t>Home</a:t>
          </a:r>
        </a:p>
      </dgm:t>
    </dgm:pt>
    <dgm:pt modelId="{7339CEFB-388B-482D-8BC0-21ECAEF61457}" type="parTrans" cxnId="{4EB02341-C317-4A49-BD8F-F53CE2265768}">
      <dgm:prSet/>
      <dgm:spPr/>
      <dgm:t>
        <a:bodyPr/>
        <a:lstStyle/>
        <a:p>
          <a:endParaRPr lang="en-GB" sz="1600">
            <a:latin typeface="Arial MT"/>
          </a:endParaRPr>
        </a:p>
      </dgm:t>
    </dgm:pt>
    <dgm:pt modelId="{AD54D0E2-7AA6-48CE-8015-3A1EE5F09DED}" type="sibTrans" cxnId="{4EB02341-C317-4A49-BD8F-F53CE2265768}">
      <dgm:prSet/>
      <dgm:spPr/>
      <dgm:t>
        <a:bodyPr/>
        <a:lstStyle/>
        <a:p>
          <a:endParaRPr lang="en-GB" sz="1600">
            <a:latin typeface="Arial MT"/>
          </a:endParaRPr>
        </a:p>
      </dgm:t>
    </dgm:pt>
    <dgm:pt modelId="{C72BB3B0-C720-4709-BF6C-4D165B980343}">
      <dgm:prSet phldrT="[Text]" custT="1"/>
      <dgm:spPr>
        <a:ln>
          <a:solidFill>
            <a:srgbClr val="002060"/>
          </a:solidFill>
        </a:ln>
      </dgm:spPr>
      <dgm:t>
        <a:bodyPr/>
        <a:lstStyle/>
        <a:p>
          <a:r>
            <a:rPr lang="en-GB" sz="1400" dirty="0">
              <a:latin typeface="+mj-lt"/>
            </a:rPr>
            <a:t>Child</a:t>
          </a:r>
        </a:p>
      </dgm:t>
    </dgm:pt>
    <dgm:pt modelId="{B7E7A56D-21D3-4243-B573-F6D318ACB6F0}" type="parTrans" cxnId="{44F91890-BE94-4067-882C-37639CACB6C4}">
      <dgm:prSet/>
      <dgm:spPr/>
      <dgm:t>
        <a:bodyPr/>
        <a:lstStyle/>
        <a:p>
          <a:endParaRPr lang="en-GB" sz="1600">
            <a:latin typeface="Arial MT"/>
          </a:endParaRPr>
        </a:p>
      </dgm:t>
    </dgm:pt>
    <dgm:pt modelId="{431827DB-EB10-43E6-A62A-ABD982CD32B2}" type="sibTrans" cxnId="{44F91890-BE94-4067-882C-37639CACB6C4}">
      <dgm:prSet/>
      <dgm:spPr/>
      <dgm:t>
        <a:bodyPr/>
        <a:lstStyle/>
        <a:p>
          <a:endParaRPr lang="en-GB" sz="1600">
            <a:latin typeface="Arial MT"/>
          </a:endParaRPr>
        </a:p>
      </dgm:t>
    </dgm:pt>
    <dgm:pt modelId="{C36F35F6-DAEB-40FB-8DE9-C9ADAA7CB95A}">
      <dgm:prSet custT="1"/>
      <dgm:spPr>
        <a:ln w="19050">
          <a:solidFill>
            <a:srgbClr val="002060"/>
          </a:solidFill>
        </a:ln>
      </dgm:spPr>
      <dgm:t>
        <a:bodyPr/>
        <a:lstStyle/>
        <a:p>
          <a:r>
            <a:rPr lang="en-GB" sz="1400" dirty="0">
              <a:latin typeface="+mj-lt"/>
            </a:rPr>
            <a:t>School</a:t>
          </a:r>
        </a:p>
      </dgm:t>
    </dgm:pt>
    <dgm:pt modelId="{D9B4167B-F0DF-4525-A3E6-82667933D3ED}" type="parTrans" cxnId="{A4ED9224-D2AF-4EDC-A543-D6466D14187B}">
      <dgm:prSet/>
      <dgm:spPr/>
      <dgm:t>
        <a:bodyPr/>
        <a:lstStyle/>
        <a:p>
          <a:endParaRPr lang="en-GB" sz="1600">
            <a:latin typeface="Arial MT"/>
          </a:endParaRPr>
        </a:p>
      </dgm:t>
    </dgm:pt>
    <dgm:pt modelId="{39185CCD-2FA7-46CB-939F-1776B5A3791F}" type="sibTrans" cxnId="{A4ED9224-D2AF-4EDC-A543-D6466D14187B}">
      <dgm:prSet/>
      <dgm:spPr/>
      <dgm:t>
        <a:bodyPr/>
        <a:lstStyle/>
        <a:p>
          <a:endParaRPr lang="en-GB" sz="1600">
            <a:latin typeface="Arial MT"/>
          </a:endParaRPr>
        </a:p>
      </dgm:t>
    </dgm:pt>
    <dgm:pt modelId="{695525B4-12A8-4603-988C-FF9D013D3C37}">
      <dgm:prSet custT="1"/>
      <dgm:spPr>
        <a:ln w="19050">
          <a:solidFill>
            <a:srgbClr val="002060"/>
          </a:solidFill>
        </a:ln>
      </dgm:spPr>
      <dgm:t>
        <a:bodyPr/>
        <a:lstStyle/>
        <a:p>
          <a:r>
            <a:rPr lang="en-GB" sz="1400" dirty="0">
              <a:latin typeface="+mj-lt"/>
            </a:rPr>
            <a:t>Neighbourhood</a:t>
          </a:r>
        </a:p>
      </dgm:t>
    </dgm:pt>
    <dgm:pt modelId="{0829F5E5-F6A8-4C1C-9C70-D71150A1BE61}" type="sibTrans" cxnId="{D48BD512-3E40-4010-B00A-4A5B624FA48C}">
      <dgm:prSet/>
      <dgm:spPr/>
      <dgm:t>
        <a:bodyPr/>
        <a:lstStyle/>
        <a:p>
          <a:endParaRPr lang="en-GB" sz="1600">
            <a:latin typeface="Arial MT"/>
          </a:endParaRPr>
        </a:p>
      </dgm:t>
    </dgm:pt>
    <dgm:pt modelId="{1D37C38E-D2CC-4E69-A1C0-F3F6EA4A2E1B}" type="parTrans" cxnId="{D48BD512-3E40-4010-B00A-4A5B624FA48C}">
      <dgm:prSet/>
      <dgm:spPr/>
      <dgm:t>
        <a:bodyPr/>
        <a:lstStyle/>
        <a:p>
          <a:endParaRPr lang="en-GB" sz="1600">
            <a:latin typeface="Arial MT"/>
          </a:endParaRPr>
        </a:p>
      </dgm:t>
    </dgm:pt>
    <dgm:pt modelId="{82AFEBF1-B8FA-4D5B-98E4-492D0EBCABD5}" type="pres">
      <dgm:prSet presAssocID="{8ABE94A3-F5DA-4E07-B7AF-D1429D6EFBB9}" presName="Name0" presStyleCnt="0">
        <dgm:presLayoutVars>
          <dgm:chMax val="7"/>
          <dgm:resizeHandles val="exact"/>
        </dgm:presLayoutVars>
      </dgm:prSet>
      <dgm:spPr/>
    </dgm:pt>
    <dgm:pt modelId="{BD30D3A3-FAE8-4E8A-A2AA-DB5027182AE2}" type="pres">
      <dgm:prSet presAssocID="{8ABE94A3-F5DA-4E07-B7AF-D1429D6EFBB9}" presName="comp1" presStyleCnt="0"/>
      <dgm:spPr/>
    </dgm:pt>
    <dgm:pt modelId="{18A9B449-366E-4C43-AAA9-444AA22CCB01}" type="pres">
      <dgm:prSet presAssocID="{8ABE94A3-F5DA-4E07-B7AF-D1429D6EFBB9}" presName="circle1" presStyleLbl="node1" presStyleIdx="0" presStyleCnt="5" custScaleX="106812"/>
      <dgm:spPr/>
    </dgm:pt>
    <dgm:pt modelId="{B51CD8F7-1E68-4166-9044-6CE775F4E194}" type="pres">
      <dgm:prSet presAssocID="{8ABE94A3-F5DA-4E07-B7AF-D1429D6EFBB9}" presName="c1text" presStyleLbl="node1" presStyleIdx="0" presStyleCnt="5">
        <dgm:presLayoutVars>
          <dgm:bulletEnabled val="1"/>
        </dgm:presLayoutVars>
      </dgm:prSet>
      <dgm:spPr/>
    </dgm:pt>
    <dgm:pt modelId="{116FCF56-2B29-4444-A0A2-976A88CB742B}" type="pres">
      <dgm:prSet presAssocID="{8ABE94A3-F5DA-4E07-B7AF-D1429D6EFBB9}" presName="comp2" presStyleCnt="0"/>
      <dgm:spPr/>
    </dgm:pt>
    <dgm:pt modelId="{AA08BE5D-6130-40A2-ACCC-3582286A2B53}" type="pres">
      <dgm:prSet presAssocID="{8ABE94A3-F5DA-4E07-B7AF-D1429D6EFBB9}" presName="circle2" presStyleLbl="node1" presStyleIdx="1" presStyleCnt="5"/>
      <dgm:spPr/>
    </dgm:pt>
    <dgm:pt modelId="{C41018E4-52E8-48BC-A901-4841B3D8540D}" type="pres">
      <dgm:prSet presAssocID="{8ABE94A3-F5DA-4E07-B7AF-D1429D6EFBB9}" presName="c2text" presStyleLbl="node1" presStyleIdx="1" presStyleCnt="5">
        <dgm:presLayoutVars>
          <dgm:bulletEnabled val="1"/>
        </dgm:presLayoutVars>
      </dgm:prSet>
      <dgm:spPr/>
    </dgm:pt>
    <dgm:pt modelId="{F11CC42C-667F-4144-BD31-FF59A117F422}" type="pres">
      <dgm:prSet presAssocID="{8ABE94A3-F5DA-4E07-B7AF-D1429D6EFBB9}" presName="comp3" presStyleCnt="0"/>
      <dgm:spPr/>
    </dgm:pt>
    <dgm:pt modelId="{3BE77438-761A-430E-B3FC-C3A5576E98DC}" type="pres">
      <dgm:prSet presAssocID="{8ABE94A3-F5DA-4E07-B7AF-D1429D6EFBB9}" presName="circle3" presStyleLbl="node1" presStyleIdx="2" presStyleCnt="5" custLinFactNeighborX="-58" custLinFactNeighborY="-1669"/>
      <dgm:spPr/>
    </dgm:pt>
    <dgm:pt modelId="{9AEC28E5-9CAE-4F29-B9BC-3E61DA499E3C}" type="pres">
      <dgm:prSet presAssocID="{8ABE94A3-F5DA-4E07-B7AF-D1429D6EFBB9}" presName="c3text" presStyleLbl="node1" presStyleIdx="2" presStyleCnt="5">
        <dgm:presLayoutVars>
          <dgm:bulletEnabled val="1"/>
        </dgm:presLayoutVars>
      </dgm:prSet>
      <dgm:spPr/>
    </dgm:pt>
    <dgm:pt modelId="{7DF2C768-C056-4FD5-B238-5BFFE8DECD2C}" type="pres">
      <dgm:prSet presAssocID="{8ABE94A3-F5DA-4E07-B7AF-D1429D6EFBB9}" presName="comp4" presStyleCnt="0"/>
      <dgm:spPr/>
    </dgm:pt>
    <dgm:pt modelId="{FCF5014A-A16D-4468-BCC0-CD7D727861B8}" type="pres">
      <dgm:prSet presAssocID="{8ABE94A3-F5DA-4E07-B7AF-D1429D6EFBB9}" presName="circle4" presStyleLbl="node1" presStyleIdx="3" presStyleCnt="5"/>
      <dgm:spPr/>
    </dgm:pt>
    <dgm:pt modelId="{A6B82141-A047-48D6-934A-7785E879BFA3}" type="pres">
      <dgm:prSet presAssocID="{8ABE94A3-F5DA-4E07-B7AF-D1429D6EFBB9}" presName="c4text" presStyleLbl="node1" presStyleIdx="3" presStyleCnt="5">
        <dgm:presLayoutVars>
          <dgm:bulletEnabled val="1"/>
        </dgm:presLayoutVars>
      </dgm:prSet>
      <dgm:spPr/>
    </dgm:pt>
    <dgm:pt modelId="{43828C02-8026-4F93-A264-B1FE7CCBE316}" type="pres">
      <dgm:prSet presAssocID="{8ABE94A3-F5DA-4E07-B7AF-D1429D6EFBB9}" presName="comp5" presStyleCnt="0"/>
      <dgm:spPr/>
    </dgm:pt>
    <dgm:pt modelId="{279B4B6D-48F8-4482-8523-E1233D4CA18F}" type="pres">
      <dgm:prSet presAssocID="{8ABE94A3-F5DA-4E07-B7AF-D1429D6EFBB9}" presName="circle5" presStyleLbl="node1" presStyleIdx="4" presStyleCnt="5"/>
      <dgm:spPr/>
    </dgm:pt>
    <dgm:pt modelId="{C1C3DBC5-FEA1-4F29-B781-0A3870145420}" type="pres">
      <dgm:prSet presAssocID="{8ABE94A3-F5DA-4E07-B7AF-D1429D6EFBB9}" presName="c5text" presStyleLbl="node1" presStyleIdx="4" presStyleCnt="5">
        <dgm:presLayoutVars>
          <dgm:bulletEnabled val="1"/>
        </dgm:presLayoutVars>
      </dgm:prSet>
      <dgm:spPr/>
    </dgm:pt>
  </dgm:ptLst>
  <dgm:cxnLst>
    <dgm:cxn modelId="{2D5CB003-AFFB-435F-B9E4-02F6D55D814E}" type="presOf" srcId="{C36F35F6-DAEB-40FB-8DE9-C9ADAA7CB95A}" destId="{C41018E4-52E8-48BC-A901-4841B3D8540D}" srcOrd="1" destOrd="0" presId="urn:microsoft.com/office/officeart/2005/8/layout/venn2"/>
    <dgm:cxn modelId="{D48BD512-3E40-4010-B00A-4A5B624FA48C}" srcId="{8ABE94A3-F5DA-4E07-B7AF-D1429D6EFBB9}" destId="{695525B4-12A8-4603-988C-FF9D013D3C37}" srcOrd="0" destOrd="0" parTransId="{1D37C38E-D2CC-4E69-A1C0-F3F6EA4A2E1B}" sibTransId="{0829F5E5-F6A8-4C1C-9C70-D71150A1BE61}"/>
    <dgm:cxn modelId="{A4ED9224-D2AF-4EDC-A543-D6466D14187B}" srcId="{8ABE94A3-F5DA-4E07-B7AF-D1429D6EFBB9}" destId="{C36F35F6-DAEB-40FB-8DE9-C9ADAA7CB95A}" srcOrd="1" destOrd="0" parTransId="{D9B4167B-F0DF-4525-A3E6-82667933D3ED}" sibTransId="{39185CCD-2FA7-46CB-939F-1776B5A3791F}"/>
    <dgm:cxn modelId="{CF62BD2D-2CC1-4B91-B028-9D2E97DB5E0F}" type="presOf" srcId="{C72BB3B0-C720-4709-BF6C-4D165B980343}" destId="{279B4B6D-48F8-4482-8523-E1233D4CA18F}" srcOrd="0" destOrd="0" presId="urn:microsoft.com/office/officeart/2005/8/layout/venn2"/>
    <dgm:cxn modelId="{90627932-A38D-4815-8508-E96E09A7F03D}" type="presOf" srcId="{C72BB3B0-C720-4709-BF6C-4D165B980343}" destId="{C1C3DBC5-FEA1-4F29-B781-0A3870145420}" srcOrd="1" destOrd="0" presId="urn:microsoft.com/office/officeart/2005/8/layout/venn2"/>
    <dgm:cxn modelId="{4EB02341-C317-4A49-BD8F-F53CE2265768}" srcId="{8ABE94A3-F5DA-4E07-B7AF-D1429D6EFBB9}" destId="{55F8009F-5CFB-449E-B9FF-4F43C15BA477}" srcOrd="3" destOrd="0" parTransId="{7339CEFB-388B-482D-8BC0-21ECAEF61457}" sibTransId="{AD54D0E2-7AA6-48CE-8015-3A1EE5F09DED}"/>
    <dgm:cxn modelId="{0892066B-D374-482A-9086-3E3C72E098B9}" srcId="{8ABE94A3-F5DA-4E07-B7AF-D1429D6EFBB9}" destId="{AC00D385-CD3D-47E2-82E7-CA34894B4A86}" srcOrd="2" destOrd="0" parTransId="{6888D799-92B9-44E6-A178-3A6746BE3B12}" sibTransId="{94C9158A-4E8C-4F04-ACCE-94D8F2924FE8}"/>
    <dgm:cxn modelId="{D0CD4C6D-2F2A-4850-936A-606C1F894568}" type="presOf" srcId="{C36F35F6-DAEB-40FB-8DE9-C9ADAA7CB95A}" destId="{AA08BE5D-6130-40A2-ACCC-3582286A2B53}" srcOrd="0" destOrd="0" presId="urn:microsoft.com/office/officeart/2005/8/layout/venn2"/>
    <dgm:cxn modelId="{B09A1173-170A-4A2C-BED6-9508CEBCF1BD}" type="presOf" srcId="{8ABE94A3-F5DA-4E07-B7AF-D1429D6EFBB9}" destId="{82AFEBF1-B8FA-4D5B-98E4-492D0EBCABD5}" srcOrd="0" destOrd="0" presId="urn:microsoft.com/office/officeart/2005/8/layout/venn2"/>
    <dgm:cxn modelId="{44F91890-BE94-4067-882C-37639CACB6C4}" srcId="{8ABE94A3-F5DA-4E07-B7AF-D1429D6EFBB9}" destId="{C72BB3B0-C720-4709-BF6C-4D165B980343}" srcOrd="4" destOrd="0" parTransId="{B7E7A56D-21D3-4243-B573-F6D318ACB6F0}" sibTransId="{431827DB-EB10-43E6-A62A-ABD982CD32B2}"/>
    <dgm:cxn modelId="{018DF0B3-330C-4F8F-A6BA-6D3EA7673D4F}" type="presOf" srcId="{AC00D385-CD3D-47E2-82E7-CA34894B4A86}" destId="{3BE77438-761A-430E-B3FC-C3A5576E98DC}" srcOrd="0" destOrd="0" presId="urn:microsoft.com/office/officeart/2005/8/layout/venn2"/>
    <dgm:cxn modelId="{DD917FB4-F985-4B36-95ED-B3EFA98CE2D7}" type="presOf" srcId="{695525B4-12A8-4603-988C-FF9D013D3C37}" destId="{18A9B449-366E-4C43-AAA9-444AA22CCB01}" srcOrd="0" destOrd="0" presId="urn:microsoft.com/office/officeart/2005/8/layout/venn2"/>
    <dgm:cxn modelId="{852A9FC4-E0AA-4D27-B876-41AEF69E5D0C}" type="presOf" srcId="{55F8009F-5CFB-449E-B9FF-4F43C15BA477}" destId="{A6B82141-A047-48D6-934A-7785E879BFA3}" srcOrd="1" destOrd="0" presId="urn:microsoft.com/office/officeart/2005/8/layout/venn2"/>
    <dgm:cxn modelId="{502C4ED3-ED3D-4992-83E0-246D51FCBDF7}" type="presOf" srcId="{695525B4-12A8-4603-988C-FF9D013D3C37}" destId="{B51CD8F7-1E68-4166-9044-6CE775F4E194}" srcOrd="1" destOrd="0" presId="urn:microsoft.com/office/officeart/2005/8/layout/venn2"/>
    <dgm:cxn modelId="{8799EBE0-C058-4F5B-908E-F878417EAFD9}" type="presOf" srcId="{55F8009F-5CFB-449E-B9FF-4F43C15BA477}" destId="{FCF5014A-A16D-4468-BCC0-CD7D727861B8}" srcOrd="0" destOrd="0" presId="urn:microsoft.com/office/officeart/2005/8/layout/venn2"/>
    <dgm:cxn modelId="{89C534E8-C4FA-4B19-9978-4CB80927D7B8}" type="presOf" srcId="{AC00D385-CD3D-47E2-82E7-CA34894B4A86}" destId="{9AEC28E5-9CAE-4F29-B9BC-3E61DA499E3C}" srcOrd="1" destOrd="0" presId="urn:microsoft.com/office/officeart/2005/8/layout/venn2"/>
    <dgm:cxn modelId="{FAD405A3-78AA-4D4A-AA97-57F922BD73C1}" type="presParOf" srcId="{82AFEBF1-B8FA-4D5B-98E4-492D0EBCABD5}" destId="{BD30D3A3-FAE8-4E8A-A2AA-DB5027182AE2}" srcOrd="0" destOrd="0" presId="urn:microsoft.com/office/officeart/2005/8/layout/venn2"/>
    <dgm:cxn modelId="{78C5732B-6FDE-427D-B033-C801A6D64198}" type="presParOf" srcId="{BD30D3A3-FAE8-4E8A-A2AA-DB5027182AE2}" destId="{18A9B449-366E-4C43-AAA9-444AA22CCB01}" srcOrd="0" destOrd="0" presId="urn:microsoft.com/office/officeart/2005/8/layout/venn2"/>
    <dgm:cxn modelId="{2F4AEC11-EEE2-44ED-BED2-B8C713894FC9}" type="presParOf" srcId="{BD30D3A3-FAE8-4E8A-A2AA-DB5027182AE2}" destId="{B51CD8F7-1E68-4166-9044-6CE775F4E194}" srcOrd="1" destOrd="0" presId="urn:microsoft.com/office/officeart/2005/8/layout/venn2"/>
    <dgm:cxn modelId="{1F247754-69B1-49D1-8B2B-9822A180D7D6}" type="presParOf" srcId="{82AFEBF1-B8FA-4D5B-98E4-492D0EBCABD5}" destId="{116FCF56-2B29-4444-A0A2-976A88CB742B}" srcOrd="1" destOrd="0" presId="urn:microsoft.com/office/officeart/2005/8/layout/venn2"/>
    <dgm:cxn modelId="{EB28BBE2-3762-4413-86A4-F1CAF7E12B39}" type="presParOf" srcId="{116FCF56-2B29-4444-A0A2-976A88CB742B}" destId="{AA08BE5D-6130-40A2-ACCC-3582286A2B53}" srcOrd="0" destOrd="0" presId="urn:microsoft.com/office/officeart/2005/8/layout/venn2"/>
    <dgm:cxn modelId="{B92AFFA0-36AB-4F8F-AB14-95CB6E7D7FA1}" type="presParOf" srcId="{116FCF56-2B29-4444-A0A2-976A88CB742B}" destId="{C41018E4-52E8-48BC-A901-4841B3D8540D}" srcOrd="1" destOrd="0" presId="urn:microsoft.com/office/officeart/2005/8/layout/venn2"/>
    <dgm:cxn modelId="{DED5E1DD-6DF7-41CB-A620-4D0565BC945B}" type="presParOf" srcId="{82AFEBF1-B8FA-4D5B-98E4-492D0EBCABD5}" destId="{F11CC42C-667F-4144-BD31-FF59A117F422}" srcOrd="2" destOrd="0" presId="urn:microsoft.com/office/officeart/2005/8/layout/venn2"/>
    <dgm:cxn modelId="{7974D37A-EB99-4C1B-980A-6F9A63686EEB}" type="presParOf" srcId="{F11CC42C-667F-4144-BD31-FF59A117F422}" destId="{3BE77438-761A-430E-B3FC-C3A5576E98DC}" srcOrd="0" destOrd="0" presId="urn:microsoft.com/office/officeart/2005/8/layout/venn2"/>
    <dgm:cxn modelId="{8A396487-7F67-4DA9-BD2B-505E337833BD}" type="presParOf" srcId="{F11CC42C-667F-4144-BD31-FF59A117F422}" destId="{9AEC28E5-9CAE-4F29-B9BC-3E61DA499E3C}" srcOrd="1" destOrd="0" presId="urn:microsoft.com/office/officeart/2005/8/layout/venn2"/>
    <dgm:cxn modelId="{F0A2F112-9ABC-4060-B561-225CB249199F}" type="presParOf" srcId="{82AFEBF1-B8FA-4D5B-98E4-492D0EBCABD5}" destId="{7DF2C768-C056-4FD5-B238-5BFFE8DECD2C}" srcOrd="3" destOrd="0" presId="urn:microsoft.com/office/officeart/2005/8/layout/venn2"/>
    <dgm:cxn modelId="{22EB8F95-1AAF-4D81-BDC7-9B8321A28ADB}" type="presParOf" srcId="{7DF2C768-C056-4FD5-B238-5BFFE8DECD2C}" destId="{FCF5014A-A16D-4468-BCC0-CD7D727861B8}" srcOrd="0" destOrd="0" presId="urn:microsoft.com/office/officeart/2005/8/layout/venn2"/>
    <dgm:cxn modelId="{17A50A00-F95D-4A15-892B-6A3B5ADF83A6}" type="presParOf" srcId="{7DF2C768-C056-4FD5-B238-5BFFE8DECD2C}" destId="{A6B82141-A047-48D6-934A-7785E879BFA3}" srcOrd="1" destOrd="0" presId="urn:microsoft.com/office/officeart/2005/8/layout/venn2"/>
    <dgm:cxn modelId="{073E036D-DF5D-4588-9885-32BE97C739AD}" type="presParOf" srcId="{82AFEBF1-B8FA-4D5B-98E4-492D0EBCABD5}" destId="{43828C02-8026-4F93-A264-B1FE7CCBE316}" srcOrd="4" destOrd="0" presId="urn:microsoft.com/office/officeart/2005/8/layout/venn2"/>
    <dgm:cxn modelId="{FA107B02-6CC8-4542-A4E3-DC1956BE7DC6}" type="presParOf" srcId="{43828C02-8026-4F93-A264-B1FE7CCBE316}" destId="{279B4B6D-48F8-4482-8523-E1233D4CA18F}" srcOrd="0" destOrd="0" presId="urn:microsoft.com/office/officeart/2005/8/layout/venn2"/>
    <dgm:cxn modelId="{A27609C7-5CD8-4436-947A-7459B6ED0503}" type="presParOf" srcId="{43828C02-8026-4F93-A264-B1FE7CCBE316}" destId="{C1C3DBC5-FEA1-4F29-B781-0A3870145420}" srcOrd="1" destOrd="0" presId="urn:microsoft.com/office/officeart/2005/8/layout/venn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63881B-A8EB-47A7-80CC-31521EC1D39F}"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n-GB"/>
        </a:p>
      </dgm:t>
    </dgm:pt>
    <dgm:pt modelId="{696B411A-F61D-46CF-91D2-F3D5CFF80040}">
      <dgm:prSet phldrT="[Text]"/>
      <dgm:spPr>
        <a:ln>
          <a:solidFill>
            <a:srgbClr val="002060"/>
          </a:solidFill>
        </a:ln>
      </dgm:spPr>
      <dgm:t>
        <a:bodyPr/>
        <a:lstStyle/>
        <a:p>
          <a:r>
            <a:rPr lang="en-GB" dirty="0">
              <a:solidFill>
                <a:schemeClr val="tx1"/>
              </a:solidFill>
            </a:rPr>
            <a:t>Work alongside children’s social care</a:t>
          </a:r>
        </a:p>
      </dgm:t>
    </dgm:pt>
    <dgm:pt modelId="{D5C61606-AA42-4360-81D6-76B91A013B93}" type="parTrans" cxnId="{4F77AB11-B838-4CD5-BE41-E251AA7C462E}">
      <dgm:prSet/>
      <dgm:spPr/>
      <dgm:t>
        <a:bodyPr/>
        <a:lstStyle/>
        <a:p>
          <a:endParaRPr lang="en-GB"/>
        </a:p>
      </dgm:t>
    </dgm:pt>
    <dgm:pt modelId="{6D594437-AF08-4489-AF8C-280C8565547D}" type="sibTrans" cxnId="{4F77AB11-B838-4CD5-BE41-E251AA7C462E}">
      <dgm:prSet/>
      <dgm:spPr/>
      <dgm:t>
        <a:bodyPr/>
        <a:lstStyle/>
        <a:p>
          <a:endParaRPr lang="en-GB"/>
        </a:p>
      </dgm:t>
    </dgm:pt>
    <dgm:pt modelId="{E994B7CB-B512-4CED-9804-A67FDAF71E9A}">
      <dgm:prSet phldrT="[Text]"/>
      <dgm:spPr>
        <a:ln>
          <a:solidFill>
            <a:srgbClr val="002060"/>
          </a:solidFill>
        </a:ln>
      </dgm:spPr>
      <dgm:t>
        <a:bodyPr/>
        <a:lstStyle/>
        <a:p>
          <a:r>
            <a:rPr lang="en-GB" dirty="0">
              <a:solidFill>
                <a:schemeClr val="tx1"/>
              </a:solidFill>
            </a:rPr>
            <a:t>Schools</a:t>
          </a:r>
        </a:p>
      </dgm:t>
    </dgm:pt>
    <dgm:pt modelId="{1D6F6E38-B5BA-4AA1-B006-08CC62BAE36F}" type="parTrans" cxnId="{58A477C2-64C4-4262-A346-7E97E743EB96}">
      <dgm:prSet/>
      <dgm:spPr>
        <a:ln>
          <a:solidFill>
            <a:srgbClr val="002060"/>
          </a:solidFill>
        </a:ln>
      </dgm:spPr>
      <dgm:t>
        <a:bodyPr/>
        <a:lstStyle/>
        <a:p>
          <a:endParaRPr lang="en-GB"/>
        </a:p>
      </dgm:t>
    </dgm:pt>
    <dgm:pt modelId="{ACFB804E-333B-4EF0-A3DC-9BBD9B155629}" type="sibTrans" cxnId="{58A477C2-64C4-4262-A346-7E97E743EB96}">
      <dgm:prSet/>
      <dgm:spPr/>
      <dgm:t>
        <a:bodyPr/>
        <a:lstStyle/>
        <a:p>
          <a:endParaRPr lang="en-GB"/>
        </a:p>
      </dgm:t>
    </dgm:pt>
    <dgm:pt modelId="{1490D9F2-E4D5-4EFF-8F12-928E8465CA98}">
      <dgm:prSet phldrT="[Text]"/>
      <dgm:spPr>
        <a:ln>
          <a:solidFill>
            <a:srgbClr val="002060"/>
          </a:solidFill>
        </a:ln>
      </dgm:spPr>
      <dgm:t>
        <a:bodyPr/>
        <a:lstStyle/>
        <a:p>
          <a:r>
            <a:rPr lang="en-GB" dirty="0">
              <a:solidFill>
                <a:schemeClr val="tx1"/>
              </a:solidFill>
            </a:rPr>
            <a:t>Policing and CJS</a:t>
          </a:r>
        </a:p>
      </dgm:t>
    </dgm:pt>
    <dgm:pt modelId="{5D4C7642-8BD5-4FAD-B03B-0E6D81EEFA5E}" type="parTrans" cxnId="{DFE88B80-7047-46CA-BCE9-6D0A73A2A14D}">
      <dgm:prSet/>
      <dgm:spPr>
        <a:ln>
          <a:solidFill>
            <a:srgbClr val="002060"/>
          </a:solidFill>
        </a:ln>
      </dgm:spPr>
      <dgm:t>
        <a:bodyPr/>
        <a:lstStyle/>
        <a:p>
          <a:endParaRPr lang="en-GB"/>
        </a:p>
      </dgm:t>
    </dgm:pt>
    <dgm:pt modelId="{C657BC55-3EC1-49D4-A774-EA37FD9BA591}" type="sibTrans" cxnId="{DFE88B80-7047-46CA-BCE9-6D0A73A2A14D}">
      <dgm:prSet/>
      <dgm:spPr/>
      <dgm:t>
        <a:bodyPr/>
        <a:lstStyle/>
        <a:p>
          <a:endParaRPr lang="en-GB"/>
        </a:p>
      </dgm:t>
    </dgm:pt>
    <dgm:pt modelId="{580CE470-FB58-482B-BDBE-23A9237A2C80}">
      <dgm:prSet phldrT="[Text]"/>
      <dgm:spPr>
        <a:ln>
          <a:solidFill>
            <a:srgbClr val="002060"/>
          </a:solidFill>
        </a:ln>
      </dgm:spPr>
      <dgm:t>
        <a:bodyPr/>
        <a:lstStyle/>
        <a:p>
          <a:r>
            <a:rPr lang="en-GB" dirty="0">
              <a:solidFill>
                <a:schemeClr val="tx1"/>
              </a:solidFill>
            </a:rPr>
            <a:t>Transport</a:t>
          </a:r>
        </a:p>
      </dgm:t>
    </dgm:pt>
    <dgm:pt modelId="{A9126A66-BBF5-4811-BB96-74D955312590}" type="parTrans" cxnId="{4CCFD867-E299-4C49-9377-F7398A3D5136}">
      <dgm:prSet/>
      <dgm:spPr>
        <a:ln>
          <a:solidFill>
            <a:srgbClr val="002060"/>
          </a:solidFill>
        </a:ln>
      </dgm:spPr>
      <dgm:t>
        <a:bodyPr/>
        <a:lstStyle/>
        <a:p>
          <a:endParaRPr lang="en-GB"/>
        </a:p>
      </dgm:t>
    </dgm:pt>
    <dgm:pt modelId="{B7F0A778-6735-4ECA-B311-63CAC084E3B1}" type="sibTrans" cxnId="{4CCFD867-E299-4C49-9377-F7398A3D5136}">
      <dgm:prSet/>
      <dgm:spPr/>
      <dgm:t>
        <a:bodyPr/>
        <a:lstStyle/>
        <a:p>
          <a:endParaRPr lang="en-GB"/>
        </a:p>
      </dgm:t>
    </dgm:pt>
    <dgm:pt modelId="{4D881B4C-986D-418C-A6C4-0CE130300A68}">
      <dgm:prSet/>
      <dgm:spPr>
        <a:ln>
          <a:solidFill>
            <a:srgbClr val="002060"/>
          </a:solidFill>
        </a:ln>
      </dgm:spPr>
      <dgm:t>
        <a:bodyPr/>
        <a:lstStyle/>
        <a:p>
          <a:r>
            <a:rPr lang="en-GB" dirty="0">
              <a:solidFill>
                <a:schemeClr val="tx1"/>
              </a:solidFill>
            </a:rPr>
            <a:t>Health</a:t>
          </a:r>
        </a:p>
      </dgm:t>
    </dgm:pt>
    <dgm:pt modelId="{0C96FE69-D3B9-4DD4-96DA-210D7F7D90B6}" type="parTrans" cxnId="{9661DB7C-3F8C-473B-BDD0-E7B70DC225D3}">
      <dgm:prSet/>
      <dgm:spPr>
        <a:ln>
          <a:solidFill>
            <a:srgbClr val="002060"/>
          </a:solidFill>
        </a:ln>
      </dgm:spPr>
      <dgm:t>
        <a:bodyPr/>
        <a:lstStyle/>
        <a:p>
          <a:endParaRPr lang="en-GB"/>
        </a:p>
      </dgm:t>
    </dgm:pt>
    <dgm:pt modelId="{BE051B70-A94B-470B-B569-FE70AFF54B07}" type="sibTrans" cxnId="{9661DB7C-3F8C-473B-BDD0-E7B70DC225D3}">
      <dgm:prSet/>
      <dgm:spPr/>
      <dgm:t>
        <a:bodyPr/>
        <a:lstStyle/>
        <a:p>
          <a:endParaRPr lang="en-GB"/>
        </a:p>
      </dgm:t>
    </dgm:pt>
    <dgm:pt modelId="{1CE07A69-B4A4-410B-9EE7-7F4EEFEEF692}">
      <dgm:prSet/>
      <dgm:spPr>
        <a:ln>
          <a:solidFill>
            <a:srgbClr val="002060"/>
          </a:solidFill>
        </a:ln>
      </dgm:spPr>
      <dgm:t>
        <a:bodyPr/>
        <a:lstStyle/>
        <a:p>
          <a:r>
            <a:rPr lang="en-GB" dirty="0">
              <a:solidFill>
                <a:schemeClr val="tx1"/>
              </a:solidFill>
            </a:rPr>
            <a:t>Youth and community</a:t>
          </a:r>
        </a:p>
      </dgm:t>
    </dgm:pt>
    <dgm:pt modelId="{23189FF9-75A6-427E-A69F-7EA6E6BF0BE8}" type="parTrans" cxnId="{FD2D6CEE-08AE-4F32-80B7-A28D8713811F}">
      <dgm:prSet/>
      <dgm:spPr>
        <a:ln>
          <a:solidFill>
            <a:srgbClr val="002060"/>
          </a:solidFill>
        </a:ln>
      </dgm:spPr>
      <dgm:t>
        <a:bodyPr/>
        <a:lstStyle/>
        <a:p>
          <a:endParaRPr lang="en-GB"/>
        </a:p>
      </dgm:t>
    </dgm:pt>
    <dgm:pt modelId="{480B16B6-3A71-4433-A386-4E633275F9BF}" type="sibTrans" cxnId="{FD2D6CEE-08AE-4F32-80B7-A28D8713811F}">
      <dgm:prSet/>
      <dgm:spPr/>
      <dgm:t>
        <a:bodyPr/>
        <a:lstStyle/>
        <a:p>
          <a:endParaRPr lang="en-GB"/>
        </a:p>
      </dgm:t>
    </dgm:pt>
    <dgm:pt modelId="{D20AEC32-D152-43BF-8BF2-073C4CD43AD5}">
      <dgm:prSet/>
      <dgm:spPr>
        <a:ln>
          <a:solidFill>
            <a:srgbClr val="002060"/>
          </a:solidFill>
        </a:ln>
      </dgm:spPr>
      <dgm:t>
        <a:bodyPr/>
        <a:lstStyle/>
        <a:p>
          <a:r>
            <a:rPr lang="en-GB" dirty="0">
              <a:solidFill>
                <a:schemeClr val="tx1"/>
              </a:solidFill>
            </a:rPr>
            <a:t>Housing</a:t>
          </a:r>
        </a:p>
      </dgm:t>
    </dgm:pt>
    <dgm:pt modelId="{BD241441-7411-4230-8266-7ABB3A65E8CD}" type="parTrans" cxnId="{82766BFA-31E8-4DA5-8BD6-D4A1766DA724}">
      <dgm:prSet/>
      <dgm:spPr>
        <a:ln>
          <a:solidFill>
            <a:srgbClr val="002060"/>
          </a:solidFill>
        </a:ln>
      </dgm:spPr>
      <dgm:t>
        <a:bodyPr/>
        <a:lstStyle/>
        <a:p>
          <a:endParaRPr lang="en-GB"/>
        </a:p>
      </dgm:t>
    </dgm:pt>
    <dgm:pt modelId="{37006539-F86F-4524-A532-EF2984F1342B}" type="sibTrans" cxnId="{82766BFA-31E8-4DA5-8BD6-D4A1766DA724}">
      <dgm:prSet/>
      <dgm:spPr/>
      <dgm:t>
        <a:bodyPr/>
        <a:lstStyle/>
        <a:p>
          <a:endParaRPr lang="en-GB"/>
        </a:p>
      </dgm:t>
    </dgm:pt>
    <dgm:pt modelId="{454CD6FD-B6B8-4EE4-A4FC-70F2F5226C3F}">
      <dgm:prSet/>
      <dgm:spPr>
        <a:ln>
          <a:solidFill>
            <a:srgbClr val="002060"/>
          </a:solidFill>
        </a:ln>
      </dgm:spPr>
      <dgm:t>
        <a:bodyPr/>
        <a:lstStyle/>
        <a:p>
          <a:r>
            <a:rPr lang="en-GB" dirty="0">
              <a:solidFill>
                <a:schemeClr val="tx1"/>
              </a:solidFill>
            </a:rPr>
            <a:t>Licensing</a:t>
          </a:r>
        </a:p>
      </dgm:t>
    </dgm:pt>
    <dgm:pt modelId="{50B6DA9F-5ABB-4B6D-9E71-952994D4CB3A}" type="parTrans" cxnId="{3F6EB0E1-263A-46BF-9EFC-9AC88FE9CC5F}">
      <dgm:prSet/>
      <dgm:spPr>
        <a:ln>
          <a:solidFill>
            <a:srgbClr val="002060"/>
          </a:solidFill>
        </a:ln>
      </dgm:spPr>
      <dgm:t>
        <a:bodyPr/>
        <a:lstStyle/>
        <a:p>
          <a:endParaRPr lang="en-GB"/>
        </a:p>
      </dgm:t>
    </dgm:pt>
    <dgm:pt modelId="{F61A05DC-A48E-4F8E-8D8A-834839667B42}" type="sibTrans" cxnId="{3F6EB0E1-263A-46BF-9EFC-9AC88FE9CC5F}">
      <dgm:prSet/>
      <dgm:spPr/>
      <dgm:t>
        <a:bodyPr/>
        <a:lstStyle/>
        <a:p>
          <a:endParaRPr lang="en-GB"/>
        </a:p>
      </dgm:t>
    </dgm:pt>
    <dgm:pt modelId="{473CF4C3-EF23-4153-9E44-7E906EDAF7B8}" type="pres">
      <dgm:prSet presAssocID="{A763881B-A8EB-47A7-80CC-31521EC1D39F}" presName="cycle" presStyleCnt="0">
        <dgm:presLayoutVars>
          <dgm:chMax val="1"/>
          <dgm:dir/>
          <dgm:animLvl val="ctr"/>
          <dgm:resizeHandles val="exact"/>
        </dgm:presLayoutVars>
      </dgm:prSet>
      <dgm:spPr/>
    </dgm:pt>
    <dgm:pt modelId="{95DD5693-8050-4B6C-A8CE-6EA4C57A7403}" type="pres">
      <dgm:prSet presAssocID="{696B411A-F61D-46CF-91D2-F3D5CFF80040}" presName="centerShape" presStyleLbl="node0" presStyleIdx="0" presStyleCnt="1"/>
      <dgm:spPr/>
    </dgm:pt>
    <dgm:pt modelId="{8D5C56DB-5F53-42EA-A99A-E0DCC1449EF3}" type="pres">
      <dgm:prSet presAssocID="{1D6F6E38-B5BA-4AA1-B006-08CC62BAE36F}" presName="parTrans" presStyleLbl="bgSibTrans2D1" presStyleIdx="0" presStyleCnt="7" custScaleX="72241" custLinFactNeighborX="18008" custLinFactNeighborY="-3697"/>
      <dgm:spPr>
        <a:prstGeom prst="leftRightArrow">
          <a:avLst/>
        </a:prstGeom>
      </dgm:spPr>
    </dgm:pt>
    <dgm:pt modelId="{3F88B1BD-85E3-4C99-897C-891C6D31D374}" type="pres">
      <dgm:prSet presAssocID="{E994B7CB-B512-4CED-9804-A67FDAF71E9A}" presName="node" presStyleLbl="node1" presStyleIdx="0" presStyleCnt="7">
        <dgm:presLayoutVars>
          <dgm:bulletEnabled val="1"/>
        </dgm:presLayoutVars>
      </dgm:prSet>
      <dgm:spPr/>
    </dgm:pt>
    <dgm:pt modelId="{BAFEDAF5-008E-4B60-A304-B333F8B1F182}" type="pres">
      <dgm:prSet presAssocID="{0C96FE69-D3B9-4DD4-96DA-210D7F7D90B6}" presName="parTrans" presStyleLbl="bgSibTrans2D1" presStyleIdx="1" presStyleCnt="7" custScaleX="66730" custLinFactNeighborX="18153" custLinFactNeighborY="26032"/>
      <dgm:spPr>
        <a:prstGeom prst="leftRightArrow">
          <a:avLst/>
        </a:prstGeom>
      </dgm:spPr>
    </dgm:pt>
    <dgm:pt modelId="{72AC3F1F-2ED1-4778-8EAE-DC8191A7CC56}" type="pres">
      <dgm:prSet presAssocID="{4D881B4C-986D-418C-A6C4-0CE130300A68}" presName="node" presStyleLbl="node1" presStyleIdx="1" presStyleCnt="7">
        <dgm:presLayoutVars>
          <dgm:bulletEnabled val="1"/>
        </dgm:presLayoutVars>
      </dgm:prSet>
      <dgm:spPr/>
    </dgm:pt>
    <dgm:pt modelId="{04EA5D69-0305-48EE-8203-7C3F2034E709}" type="pres">
      <dgm:prSet presAssocID="{23189FF9-75A6-427E-A69F-7EA6E6BF0BE8}" presName="parTrans" presStyleLbl="bgSibTrans2D1" presStyleIdx="2" presStyleCnt="7" custScaleX="76280" custLinFactNeighborX="12186" custLinFactNeighborY="46382"/>
      <dgm:spPr>
        <a:prstGeom prst="leftRightArrow">
          <a:avLst/>
        </a:prstGeom>
      </dgm:spPr>
    </dgm:pt>
    <dgm:pt modelId="{92C8ACDB-A049-4EDF-98D5-FE9CB5F1A933}" type="pres">
      <dgm:prSet presAssocID="{1CE07A69-B4A4-410B-9EE7-7F4EEFEEF692}" presName="node" presStyleLbl="node1" presStyleIdx="2" presStyleCnt="7" custRadScaleRad="110705" custRadScaleInc="-11681">
        <dgm:presLayoutVars>
          <dgm:bulletEnabled val="1"/>
        </dgm:presLayoutVars>
      </dgm:prSet>
      <dgm:spPr/>
    </dgm:pt>
    <dgm:pt modelId="{9D2FAAE4-1F88-4CCF-B752-1F55C2969A06}" type="pres">
      <dgm:prSet presAssocID="{BD241441-7411-4230-8266-7ABB3A65E8CD}" presName="parTrans" presStyleLbl="bgSibTrans2D1" presStyleIdx="3" presStyleCnt="7" custScaleX="80562" custLinFactNeighborX="2115" custLinFactNeighborY="59910"/>
      <dgm:spPr>
        <a:prstGeom prst="leftRightArrow">
          <a:avLst/>
        </a:prstGeom>
      </dgm:spPr>
    </dgm:pt>
    <dgm:pt modelId="{D78D4485-267F-4D00-89B8-F6C492A1EE8A}" type="pres">
      <dgm:prSet presAssocID="{D20AEC32-D152-43BF-8BF2-073C4CD43AD5}" presName="node" presStyleLbl="node1" presStyleIdx="3" presStyleCnt="7">
        <dgm:presLayoutVars>
          <dgm:bulletEnabled val="1"/>
        </dgm:presLayoutVars>
      </dgm:prSet>
      <dgm:spPr/>
    </dgm:pt>
    <dgm:pt modelId="{E223B0AA-8A66-46E0-828C-FC8D6CE54CAC}" type="pres">
      <dgm:prSet presAssocID="{50B6DA9F-5ABB-4B6D-9E71-952994D4CB3A}" presName="parTrans" presStyleLbl="bgSibTrans2D1" presStyleIdx="4" presStyleCnt="7" custScaleX="79899" custLinFactNeighborX="-4913" custLinFactNeighborY="70460"/>
      <dgm:spPr>
        <a:prstGeom prst="leftRightArrow">
          <a:avLst/>
        </a:prstGeom>
      </dgm:spPr>
    </dgm:pt>
    <dgm:pt modelId="{94654F6E-F609-455B-8AB9-EE660D012BE2}" type="pres">
      <dgm:prSet presAssocID="{454CD6FD-B6B8-4EE4-A4FC-70F2F5226C3F}" presName="node" presStyleLbl="node1" presStyleIdx="4" presStyleCnt="7">
        <dgm:presLayoutVars>
          <dgm:bulletEnabled val="1"/>
        </dgm:presLayoutVars>
      </dgm:prSet>
      <dgm:spPr/>
    </dgm:pt>
    <dgm:pt modelId="{37352524-0826-481E-B4C8-8165A01BCC3E}" type="pres">
      <dgm:prSet presAssocID="{5D4C7642-8BD5-4FAD-B03B-0E6D81EEFA5E}" presName="parTrans" presStyleLbl="bgSibTrans2D1" presStyleIdx="5" presStyleCnt="7" custScaleX="68748" custLinFactNeighborX="-15182" custLinFactNeighborY="55964"/>
      <dgm:spPr>
        <a:prstGeom prst="leftRightArrow">
          <a:avLst/>
        </a:prstGeom>
      </dgm:spPr>
    </dgm:pt>
    <dgm:pt modelId="{E5E621DC-8898-44E3-A017-3A77D4528D98}" type="pres">
      <dgm:prSet presAssocID="{1490D9F2-E4D5-4EFF-8F12-928E8465CA98}" presName="node" presStyleLbl="node1" presStyleIdx="5" presStyleCnt="7">
        <dgm:presLayoutVars>
          <dgm:bulletEnabled val="1"/>
        </dgm:presLayoutVars>
      </dgm:prSet>
      <dgm:spPr/>
    </dgm:pt>
    <dgm:pt modelId="{65C5C5C1-5827-46F4-9654-38837D43C10B}" type="pres">
      <dgm:prSet presAssocID="{A9126A66-BBF5-4811-BB96-74D955312590}" presName="parTrans" presStyleLbl="bgSibTrans2D1" presStyleIdx="6" presStyleCnt="7" custScaleX="72081" custLinFactNeighborX="-18078" custLinFactNeighborY="10293"/>
      <dgm:spPr>
        <a:prstGeom prst="leftRightArrow">
          <a:avLst/>
        </a:prstGeom>
      </dgm:spPr>
    </dgm:pt>
    <dgm:pt modelId="{31BE945B-0452-47E2-8A21-4ECD7F26521A}" type="pres">
      <dgm:prSet presAssocID="{580CE470-FB58-482B-BDBE-23A9237A2C80}" presName="node" presStyleLbl="node1" presStyleIdx="6" presStyleCnt="7">
        <dgm:presLayoutVars>
          <dgm:bulletEnabled val="1"/>
        </dgm:presLayoutVars>
      </dgm:prSet>
      <dgm:spPr/>
    </dgm:pt>
  </dgm:ptLst>
  <dgm:cxnLst>
    <dgm:cxn modelId="{E34DA00A-31FA-4FEF-9E06-05FD73EEDF28}" type="presOf" srcId="{5D4C7642-8BD5-4FAD-B03B-0E6D81EEFA5E}" destId="{37352524-0826-481E-B4C8-8165A01BCC3E}" srcOrd="0" destOrd="0" presId="urn:microsoft.com/office/officeart/2005/8/layout/radial4"/>
    <dgm:cxn modelId="{52608D11-A93A-412A-9AB1-137E324290BA}" type="presOf" srcId="{1490D9F2-E4D5-4EFF-8F12-928E8465CA98}" destId="{E5E621DC-8898-44E3-A017-3A77D4528D98}" srcOrd="0" destOrd="0" presId="urn:microsoft.com/office/officeart/2005/8/layout/radial4"/>
    <dgm:cxn modelId="{4F77AB11-B838-4CD5-BE41-E251AA7C462E}" srcId="{A763881B-A8EB-47A7-80CC-31521EC1D39F}" destId="{696B411A-F61D-46CF-91D2-F3D5CFF80040}" srcOrd="0" destOrd="0" parTransId="{D5C61606-AA42-4360-81D6-76B91A013B93}" sibTransId="{6D594437-AF08-4489-AF8C-280C8565547D}"/>
    <dgm:cxn modelId="{A1532713-210E-4BA3-AD79-3C5C18F88998}" type="presOf" srcId="{A9126A66-BBF5-4811-BB96-74D955312590}" destId="{65C5C5C1-5827-46F4-9654-38837D43C10B}" srcOrd="0" destOrd="0" presId="urn:microsoft.com/office/officeart/2005/8/layout/radial4"/>
    <dgm:cxn modelId="{2D42C123-90FE-4008-AFF1-1F511136F84D}" type="presOf" srcId="{E994B7CB-B512-4CED-9804-A67FDAF71E9A}" destId="{3F88B1BD-85E3-4C99-897C-891C6D31D374}" srcOrd="0" destOrd="0" presId="urn:microsoft.com/office/officeart/2005/8/layout/radial4"/>
    <dgm:cxn modelId="{F31C3C5D-125D-4D5F-8B2D-9B745A64D1AB}" type="presOf" srcId="{A763881B-A8EB-47A7-80CC-31521EC1D39F}" destId="{473CF4C3-EF23-4153-9E44-7E906EDAF7B8}" srcOrd="0" destOrd="0" presId="urn:microsoft.com/office/officeart/2005/8/layout/radial4"/>
    <dgm:cxn modelId="{DA05A163-B9E3-49D9-AECA-D48699E58DC5}" type="presOf" srcId="{0C96FE69-D3B9-4DD4-96DA-210D7F7D90B6}" destId="{BAFEDAF5-008E-4B60-A304-B333F8B1F182}" srcOrd="0" destOrd="0" presId="urn:microsoft.com/office/officeart/2005/8/layout/radial4"/>
    <dgm:cxn modelId="{02E8DF65-2A84-402A-8342-D83740A2A9E5}" type="presOf" srcId="{1CE07A69-B4A4-410B-9EE7-7F4EEFEEF692}" destId="{92C8ACDB-A049-4EDF-98D5-FE9CB5F1A933}" srcOrd="0" destOrd="0" presId="urn:microsoft.com/office/officeart/2005/8/layout/radial4"/>
    <dgm:cxn modelId="{4CCFD867-E299-4C49-9377-F7398A3D5136}" srcId="{696B411A-F61D-46CF-91D2-F3D5CFF80040}" destId="{580CE470-FB58-482B-BDBE-23A9237A2C80}" srcOrd="6" destOrd="0" parTransId="{A9126A66-BBF5-4811-BB96-74D955312590}" sibTransId="{B7F0A778-6735-4ECA-B311-63CAC084E3B1}"/>
    <dgm:cxn modelId="{65762B49-80BD-468D-835B-8A720C12BD3A}" type="presOf" srcId="{D20AEC32-D152-43BF-8BF2-073C4CD43AD5}" destId="{D78D4485-267F-4D00-89B8-F6C492A1EE8A}" srcOrd="0" destOrd="0" presId="urn:microsoft.com/office/officeart/2005/8/layout/radial4"/>
    <dgm:cxn modelId="{D484F54E-9BC8-4DBE-8970-3238092DE30F}" type="presOf" srcId="{454CD6FD-B6B8-4EE4-A4FC-70F2F5226C3F}" destId="{94654F6E-F609-455B-8AB9-EE660D012BE2}" srcOrd="0" destOrd="0" presId="urn:microsoft.com/office/officeart/2005/8/layout/radial4"/>
    <dgm:cxn modelId="{9661DB7C-3F8C-473B-BDD0-E7B70DC225D3}" srcId="{696B411A-F61D-46CF-91D2-F3D5CFF80040}" destId="{4D881B4C-986D-418C-A6C4-0CE130300A68}" srcOrd="1" destOrd="0" parTransId="{0C96FE69-D3B9-4DD4-96DA-210D7F7D90B6}" sibTransId="{BE051B70-A94B-470B-B569-FE70AFF54B07}"/>
    <dgm:cxn modelId="{96810D7F-9427-4590-A2E0-9B94DF74AF03}" type="presOf" srcId="{580CE470-FB58-482B-BDBE-23A9237A2C80}" destId="{31BE945B-0452-47E2-8A21-4ECD7F26521A}" srcOrd="0" destOrd="0" presId="urn:microsoft.com/office/officeart/2005/8/layout/radial4"/>
    <dgm:cxn modelId="{B975237F-8524-4097-A4C8-C3D0D284EEFB}" type="presOf" srcId="{696B411A-F61D-46CF-91D2-F3D5CFF80040}" destId="{95DD5693-8050-4B6C-A8CE-6EA4C57A7403}" srcOrd="0" destOrd="0" presId="urn:microsoft.com/office/officeart/2005/8/layout/radial4"/>
    <dgm:cxn modelId="{DFE88B80-7047-46CA-BCE9-6D0A73A2A14D}" srcId="{696B411A-F61D-46CF-91D2-F3D5CFF80040}" destId="{1490D9F2-E4D5-4EFF-8F12-928E8465CA98}" srcOrd="5" destOrd="0" parTransId="{5D4C7642-8BD5-4FAD-B03B-0E6D81EEFA5E}" sibTransId="{C657BC55-3EC1-49D4-A774-EA37FD9BA591}"/>
    <dgm:cxn modelId="{327CA789-3D59-464E-AE06-AE9394DCC572}" type="presOf" srcId="{BD241441-7411-4230-8266-7ABB3A65E8CD}" destId="{9D2FAAE4-1F88-4CCF-B752-1F55C2969A06}" srcOrd="0" destOrd="0" presId="urn:microsoft.com/office/officeart/2005/8/layout/radial4"/>
    <dgm:cxn modelId="{FAA893AB-427D-422C-A644-16AD2AC77D9C}" type="presOf" srcId="{1D6F6E38-B5BA-4AA1-B006-08CC62BAE36F}" destId="{8D5C56DB-5F53-42EA-A99A-E0DCC1449EF3}" srcOrd="0" destOrd="0" presId="urn:microsoft.com/office/officeart/2005/8/layout/radial4"/>
    <dgm:cxn modelId="{58A477C2-64C4-4262-A346-7E97E743EB96}" srcId="{696B411A-F61D-46CF-91D2-F3D5CFF80040}" destId="{E994B7CB-B512-4CED-9804-A67FDAF71E9A}" srcOrd="0" destOrd="0" parTransId="{1D6F6E38-B5BA-4AA1-B006-08CC62BAE36F}" sibTransId="{ACFB804E-333B-4EF0-A3DC-9BBD9B155629}"/>
    <dgm:cxn modelId="{1AD103C7-3BBF-4E7E-8A93-A5E15D1C9A03}" type="presOf" srcId="{50B6DA9F-5ABB-4B6D-9E71-952994D4CB3A}" destId="{E223B0AA-8A66-46E0-828C-FC8D6CE54CAC}" srcOrd="0" destOrd="0" presId="urn:microsoft.com/office/officeart/2005/8/layout/radial4"/>
    <dgm:cxn modelId="{3F6EB0E1-263A-46BF-9EFC-9AC88FE9CC5F}" srcId="{696B411A-F61D-46CF-91D2-F3D5CFF80040}" destId="{454CD6FD-B6B8-4EE4-A4FC-70F2F5226C3F}" srcOrd="4" destOrd="0" parTransId="{50B6DA9F-5ABB-4B6D-9E71-952994D4CB3A}" sibTransId="{F61A05DC-A48E-4F8E-8D8A-834839667B42}"/>
    <dgm:cxn modelId="{FD2D6CEE-08AE-4F32-80B7-A28D8713811F}" srcId="{696B411A-F61D-46CF-91D2-F3D5CFF80040}" destId="{1CE07A69-B4A4-410B-9EE7-7F4EEFEEF692}" srcOrd="2" destOrd="0" parTransId="{23189FF9-75A6-427E-A69F-7EA6E6BF0BE8}" sibTransId="{480B16B6-3A71-4433-A386-4E633275F9BF}"/>
    <dgm:cxn modelId="{150867EF-3472-40B4-B34E-AFFEB94B45A5}" type="presOf" srcId="{4D881B4C-986D-418C-A6C4-0CE130300A68}" destId="{72AC3F1F-2ED1-4778-8EAE-DC8191A7CC56}" srcOrd="0" destOrd="0" presId="urn:microsoft.com/office/officeart/2005/8/layout/radial4"/>
    <dgm:cxn modelId="{82766BFA-31E8-4DA5-8BD6-D4A1766DA724}" srcId="{696B411A-F61D-46CF-91D2-F3D5CFF80040}" destId="{D20AEC32-D152-43BF-8BF2-073C4CD43AD5}" srcOrd="3" destOrd="0" parTransId="{BD241441-7411-4230-8266-7ABB3A65E8CD}" sibTransId="{37006539-F86F-4524-A532-EF2984F1342B}"/>
    <dgm:cxn modelId="{E78806FC-1BF8-435E-8F5C-6FB0D7E4A3A6}" type="presOf" srcId="{23189FF9-75A6-427E-A69F-7EA6E6BF0BE8}" destId="{04EA5D69-0305-48EE-8203-7C3F2034E709}" srcOrd="0" destOrd="0" presId="urn:microsoft.com/office/officeart/2005/8/layout/radial4"/>
    <dgm:cxn modelId="{D2BD0117-37BF-4CAE-9873-1FAFCE425DCC}" type="presParOf" srcId="{473CF4C3-EF23-4153-9E44-7E906EDAF7B8}" destId="{95DD5693-8050-4B6C-A8CE-6EA4C57A7403}" srcOrd="0" destOrd="0" presId="urn:microsoft.com/office/officeart/2005/8/layout/radial4"/>
    <dgm:cxn modelId="{B0CB58B1-92E2-4733-985A-41D881D0A6E8}" type="presParOf" srcId="{473CF4C3-EF23-4153-9E44-7E906EDAF7B8}" destId="{8D5C56DB-5F53-42EA-A99A-E0DCC1449EF3}" srcOrd="1" destOrd="0" presId="urn:microsoft.com/office/officeart/2005/8/layout/radial4"/>
    <dgm:cxn modelId="{EF703E18-2692-47A7-9942-57B8EB33E94B}" type="presParOf" srcId="{473CF4C3-EF23-4153-9E44-7E906EDAF7B8}" destId="{3F88B1BD-85E3-4C99-897C-891C6D31D374}" srcOrd="2" destOrd="0" presId="urn:microsoft.com/office/officeart/2005/8/layout/radial4"/>
    <dgm:cxn modelId="{13358671-BB2A-4040-B33E-AD65740ACD93}" type="presParOf" srcId="{473CF4C3-EF23-4153-9E44-7E906EDAF7B8}" destId="{BAFEDAF5-008E-4B60-A304-B333F8B1F182}" srcOrd="3" destOrd="0" presId="urn:microsoft.com/office/officeart/2005/8/layout/radial4"/>
    <dgm:cxn modelId="{D58A9ABC-AE9A-4470-B3BE-2100BA7C9786}" type="presParOf" srcId="{473CF4C3-EF23-4153-9E44-7E906EDAF7B8}" destId="{72AC3F1F-2ED1-4778-8EAE-DC8191A7CC56}" srcOrd="4" destOrd="0" presId="urn:microsoft.com/office/officeart/2005/8/layout/radial4"/>
    <dgm:cxn modelId="{55493E15-45E2-412D-9FC8-AA90EA69CD69}" type="presParOf" srcId="{473CF4C3-EF23-4153-9E44-7E906EDAF7B8}" destId="{04EA5D69-0305-48EE-8203-7C3F2034E709}" srcOrd="5" destOrd="0" presId="urn:microsoft.com/office/officeart/2005/8/layout/radial4"/>
    <dgm:cxn modelId="{109A690E-8226-4021-B464-3892B599E15F}" type="presParOf" srcId="{473CF4C3-EF23-4153-9E44-7E906EDAF7B8}" destId="{92C8ACDB-A049-4EDF-98D5-FE9CB5F1A933}" srcOrd="6" destOrd="0" presId="urn:microsoft.com/office/officeart/2005/8/layout/radial4"/>
    <dgm:cxn modelId="{850D24BB-F5A8-49C1-8E43-5D2BCF97FA11}" type="presParOf" srcId="{473CF4C3-EF23-4153-9E44-7E906EDAF7B8}" destId="{9D2FAAE4-1F88-4CCF-B752-1F55C2969A06}" srcOrd="7" destOrd="0" presId="urn:microsoft.com/office/officeart/2005/8/layout/radial4"/>
    <dgm:cxn modelId="{50496E9A-E20A-4E62-8FAF-57D02F7A739B}" type="presParOf" srcId="{473CF4C3-EF23-4153-9E44-7E906EDAF7B8}" destId="{D78D4485-267F-4D00-89B8-F6C492A1EE8A}" srcOrd="8" destOrd="0" presId="urn:microsoft.com/office/officeart/2005/8/layout/radial4"/>
    <dgm:cxn modelId="{1C05A061-CA36-4B04-941A-D5278AD61256}" type="presParOf" srcId="{473CF4C3-EF23-4153-9E44-7E906EDAF7B8}" destId="{E223B0AA-8A66-46E0-828C-FC8D6CE54CAC}" srcOrd="9" destOrd="0" presId="urn:microsoft.com/office/officeart/2005/8/layout/radial4"/>
    <dgm:cxn modelId="{20ED36CC-06B7-4DCE-86EC-507E67A8B323}" type="presParOf" srcId="{473CF4C3-EF23-4153-9E44-7E906EDAF7B8}" destId="{94654F6E-F609-455B-8AB9-EE660D012BE2}" srcOrd="10" destOrd="0" presId="urn:microsoft.com/office/officeart/2005/8/layout/radial4"/>
    <dgm:cxn modelId="{40C7D850-8DE6-40B8-A2DA-A01ECB6E6FC7}" type="presParOf" srcId="{473CF4C3-EF23-4153-9E44-7E906EDAF7B8}" destId="{37352524-0826-481E-B4C8-8165A01BCC3E}" srcOrd="11" destOrd="0" presId="urn:microsoft.com/office/officeart/2005/8/layout/radial4"/>
    <dgm:cxn modelId="{56B99601-0AF4-4FD3-B16F-678CB18C8247}" type="presParOf" srcId="{473CF4C3-EF23-4153-9E44-7E906EDAF7B8}" destId="{E5E621DC-8898-44E3-A017-3A77D4528D98}" srcOrd="12" destOrd="0" presId="urn:microsoft.com/office/officeart/2005/8/layout/radial4"/>
    <dgm:cxn modelId="{DCCF9685-1200-4B44-AB81-75994A4A7DEC}" type="presParOf" srcId="{473CF4C3-EF23-4153-9E44-7E906EDAF7B8}" destId="{65C5C5C1-5827-46F4-9654-38837D43C10B}" srcOrd="13" destOrd="0" presId="urn:microsoft.com/office/officeart/2005/8/layout/radial4"/>
    <dgm:cxn modelId="{363F33B6-44EE-4489-A93F-5C7F362D7ADF}" type="presParOf" srcId="{473CF4C3-EF23-4153-9E44-7E906EDAF7B8}" destId="{31BE945B-0452-47E2-8A21-4ECD7F26521A}" srcOrd="14" destOrd="0" presId="urn:microsoft.com/office/officeart/2005/8/layout/radial4"/>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397FB3C-55D8-465D-9755-167FDA63F285}" type="doc">
      <dgm:prSet loTypeId="urn:microsoft.com/office/officeart/2005/8/layout/hList7" loCatId="list" qsTypeId="urn:microsoft.com/office/officeart/2005/8/quickstyle/simple1" qsCatId="simple" csTypeId="urn:microsoft.com/office/officeart/2005/8/colors/accent1_2" csCatId="accent1" phldr="1"/>
      <dgm:spPr/>
    </dgm:pt>
    <dgm:pt modelId="{749C801B-79E4-4140-990B-4CF748D6609F}">
      <dgm:prSet phldrT="[Text]"/>
      <dgm:spPr>
        <a:ln w="19050">
          <a:solidFill>
            <a:schemeClr val="tx1"/>
          </a:solidFill>
        </a:ln>
      </dgm:spPr>
      <dgm:t>
        <a:bodyPr/>
        <a:lstStyle/>
        <a:p>
          <a:r>
            <a:rPr lang="en-GB" dirty="0">
              <a:solidFill>
                <a:schemeClr val="tx1"/>
              </a:solidFill>
            </a:rPr>
            <a:t>Domain 1: Target</a:t>
          </a:r>
        </a:p>
        <a:p>
          <a:r>
            <a:rPr lang="en-GB" dirty="0">
              <a:solidFill>
                <a:schemeClr val="tx1"/>
              </a:solidFill>
            </a:rPr>
            <a:t>Seeks to prevent, identify, assess and intervene with the social conditions of abuse </a:t>
          </a:r>
        </a:p>
      </dgm:t>
    </dgm:pt>
    <dgm:pt modelId="{F555239E-8AEB-45ED-B899-F7B092661A2B}" type="parTrans" cxnId="{5187565D-B69F-4667-A012-5D2641EBE259}">
      <dgm:prSet/>
      <dgm:spPr/>
      <dgm:t>
        <a:bodyPr/>
        <a:lstStyle/>
        <a:p>
          <a:endParaRPr lang="en-GB"/>
        </a:p>
      </dgm:t>
    </dgm:pt>
    <dgm:pt modelId="{642F99CD-1D57-476E-B3C5-E964A4271D11}" type="sibTrans" cxnId="{5187565D-B69F-4667-A012-5D2641EBE259}">
      <dgm:prSet/>
      <dgm:spPr/>
      <dgm:t>
        <a:bodyPr/>
        <a:lstStyle/>
        <a:p>
          <a:endParaRPr lang="en-GB"/>
        </a:p>
      </dgm:t>
    </dgm:pt>
    <dgm:pt modelId="{A78AD02C-B5C2-4415-A221-91663B2B30FA}">
      <dgm:prSet phldrT="[Text]"/>
      <dgm:spPr>
        <a:ln w="19050">
          <a:solidFill>
            <a:schemeClr val="tx1"/>
          </a:solidFill>
        </a:ln>
      </dgm:spPr>
      <dgm:t>
        <a:bodyPr/>
        <a:lstStyle/>
        <a:p>
          <a:r>
            <a:rPr lang="en-GB" dirty="0">
              <a:solidFill>
                <a:schemeClr val="tx1"/>
              </a:solidFill>
            </a:rPr>
            <a:t>Domain 2: Legislative framework</a:t>
          </a:r>
        </a:p>
        <a:p>
          <a:r>
            <a:rPr lang="en-GB" dirty="0">
              <a:solidFill>
                <a:schemeClr val="tx1"/>
              </a:solidFill>
            </a:rPr>
            <a:t>Incorporate extra-familial contexts into child protection frameworks</a:t>
          </a:r>
        </a:p>
      </dgm:t>
    </dgm:pt>
    <dgm:pt modelId="{6BDF5392-F199-44E2-A4C3-34ABB7E9AB87}" type="parTrans" cxnId="{38AE167F-A363-47D0-AC51-498C75B679C5}">
      <dgm:prSet/>
      <dgm:spPr/>
      <dgm:t>
        <a:bodyPr/>
        <a:lstStyle/>
        <a:p>
          <a:endParaRPr lang="en-GB"/>
        </a:p>
      </dgm:t>
    </dgm:pt>
    <dgm:pt modelId="{5D49CC32-DDB4-4B98-A509-0671FADC7A46}" type="sibTrans" cxnId="{38AE167F-A363-47D0-AC51-498C75B679C5}">
      <dgm:prSet/>
      <dgm:spPr/>
      <dgm:t>
        <a:bodyPr/>
        <a:lstStyle/>
        <a:p>
          <a:endParaRPr lang="en-GB"/>
        </a:p>
      </dgm:t>
    </dgm:pt>
    <dgm:pt modelId="{6F130B0C-CF89-4470-B263-4620FF77F0F1}">
      <dgm:prSet phldrT="[Text]"/>
      <dgm:spPr>
        <a:ln w="19050">
          <a:solidFill>
            <a:schemeClr val="tx1"/>
          </a:solidFill>
        </a:ln>
      </dgm:spPr>
      <dgm:t>
        <a:bodyPr/>
        <a:lstStyle/>
        <a:p>
          <a:r>
            <a:rPr lang="en-GB" dirty="0">
              <a:solidFill>
                <a:schemeClr val="tx1"/>
              </a:solidFill>
            </a:rPr>
            <a:t>Domain 3: Partnerships</a:t>
          </a:r>
        </a:p>
        <a:p>
          <a:r>
            <a:rPr lang="en-GB" dirty="0">
              <a:solidFill>
                <a:schemeClr val="tx1"/>
              </a:solidFill>
            </a:rPr>
            <a:t>Develop partnerships with sectors/individuals who are responsible for the nature of extra-familial contexts </a:t>
          </a:r>
        </a:p>
      </dgm:t>
    </dgm:pt>
    <dgm:pt modelId="{6338C582-8BA6-4072-A4B8-A9C6398A2B30}" type="parTrans" cxnId="{0D04296F-506B-43DE-BD45-E5302A621C7D}">
      <dgm:prSet/>
      <dgm:spPr/>
      <dgm:t>
        <a:bodyPr/>
        <a:lstStyle/>
        <a:p>
          <a:endParaRPr lang="en-GB"/>
        </a:p>
      </dgm:t>
    </dgm:pt>
    <dgm:pt modelId="{422B9CCB-1DEF-4EB5-AA60-41E970C7EB1B}" type="sibTrans" cxnId="{0D04296F-506B-43DE-BD45-E5302A621C7D}">
      <dgm:prSet/>
      <dgm:spPr/>
      <dgm:t>
        <a:bodyPr/>
        <a:lstStyle/>
        <a:p>
          <a:endParaRPr lang="en-GB"/>
        </a:p>
      </dgm:t>
    </dgm:pt>
    <dgm:pt modelId="{59FE8A84-609A-4693-A0A1-51A1E7F94521}">
      <dgm:prSet/>
      <dgm:spPr>
        <a:ln w="19050">
          <a:solidFill>
            <a:schemeClr val="tx1"/>
          </a:solidFill>
        </a:ln>
      </dgm:spPr>
      <dgm:t>
        <a:bodyPr/>
        <a:lstStyle/>
        <a:p>
          <a:r>
            <a:rPr lang="en-GB" dirty="0">
              <a:solidFill>
                <a:schemeClr val="tx1"/>
              </a:solidFill>
            </a:rPr>
            <a:t>Domain 4: Outcomes measurement </a:t>
          </a:r>
        </a:p>
        <a:p>
          <a:r>
            <a:rPr lang="en-GB" dirty="0">
              <a:solidFill>
                <a:schemeClr val="tx1"/>
              </a:solidFill>
            </a:rPr>
            <a:t>Monitor outcomes of success in relation to contextual, as well as individual, change</a:t>
          </a:r>
        </a:p>
      </dgm:t>
    </dgm:pt>
    <dgm:pt modelId="{84E54142-9883-4267-A2F0-BD6F430A1536}" type="parTrans" cxnId="{C52A333A-07D9-4721-9A7E-8C9EDC4D98AA}">
      <dgm:prSet/>
      <dgm:spPr/>
      <dgm:t>
        <a:bodyPr/>
        <a:lstStyle/>
        <a:p>
          <a:endParaRPr lang="en-GB"/>
        </a:p>
      </dgm:t>
    </dgm:pt>
    <dgm:pt modelId="{8F59B8F3-B6A1-4CEC-8654-E0C4B6DD8673}" type="sibTrans" cxnId="{C52A333A-07D9-4721-9A7E-8C9EDC4D98AA}">
      <dgm:prSet/>
      <dgm:spPr/>
      <dgm:t>
        <a:bodyPr/>
        <a:lstStyle/>
        <a:p>
          <a:endParaRPr lang="en-GB"/>
        </a:p>
      </dgm:t>
    </dgm:pt>
    <dgm:pt modelId="{108D7DE4-B863-41E0-A0A4-CAFA16725D3B}" type="pres">
      <dgm:prSet presAssocID="{0397FB3C-55D8-465D-9755-167FDA63F285}" presName="Name0" presStyleCnt="0">
        <dgm:presLayoutVars>
          <dgm:dir/>
          <dgm:resizeHandles val="exact"/>
        </dgm:presLayoutVars>
      </dgm:prSet>
      <dgm:spPr/>
    </dgm:pt>
    <dgm:pt modelId="{15CA8EFC-1029-42E5-A71C-49913D5F59A9}" type="pres">
      <dgm:prSet presAssocID="{0397FB3C-55D8-465D-9755-167FDA63F285}" presName="fgShape" presStyleLbl="fgShp" presStyleIdx="0" presStyleCnt="1"/>
      <dgm:spPr>
        <a:ln w="19050">
          <a:solidFill>
            <a:srgbClr val="FF0000"/>
          </a:solidFill>
        </a:ln>
      </dgm:spPr>
    </dgm:pt>
    <dgm:pt modelId="{A59BF506-C41A-49D5-B810-99976211614D}" type="pres">
      <dgm:prSet presAssocID="{0397FB3C-55D8-465D-9755-167FDA63F285}" presName="linComp" presStyleCnt="0"/>
      <dgm:spPr/>
    </dgm:pt>
    <dgm:pt modelId="{14900030-55CF-4726-9E59-A1F7B1C70E12}" type="pres">
      <dgm:prSet presAssocID="{749C801B-79E4-4140-990B-4CF748D6609F}" presName="compNode" presStyleCnt="0"/>
      <dgm:spPr/>
    </dgm:pt>
    <dgm:pt modelId="{AD0A6CB4-3CB4-4C3F-80E8-B5B6693EA5A0}" type="pres">
      <dgm:prSet presAssocID="{749C801B-79E4-4140-990B-4CF748D6609F}" presName="bkgdShape" presStyleLbl="node1" presStyleIdx="0" presStyleCnt="4"/>
      <dgm:spPr/>
    </dgm:pt>
    <dgm:pt modelId="{E4FB348E-3C00-4C3F-88CE-7C0310A85A52}" type="pres">
      <dgm:prSet presAssocID="{749C801B-79E4-4140-990B-4CF748D6609F}" presName="nodeTx" presStyleLbl="node1" presStyleIdx="0" presStyleCnt="4">
        <dgm:presLayoutVars>
          <dgm:bulletEnabled val="1"/>
        </dgm:presLayoutVars>
      </dgm:prSet>
      <dgm:spPr/>
    </dgm:pt>
    <dgm:pt modelId="{6420FF23-081A-4C15-87E6-FA82A4D0FB31}" type="pres">
      <dgm:prSet presAssocID="{749C801B-79E4-4140-990B-4CF748D6609F}" presName="invisiNode" presStyleLbl="node1" presStyleIdx="0" presStyleCnt="4"/>
      <dgm:spPr/>
    </dgm:pt>
    <dgm:pt modelId="{1952105E-DB77-4FEF-94BF-F2391AC31F3B}" type="pres">
      <dgm:prSet presAssocID="{749C801B-79E4-4140-990B-4CF748D6609F}"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dgm:spPr>
    </dgm:pt>
    <dgm:pt modelId="{58EC6E78-BB84-4C05-A53E-DEB31B294ACC}" type="pres">
      <dgm:prSet presAssocID="{642F99CD-1D57-476E-B3C5-E964A4271D11}" presName="sibTrans" presStyleLbl="sibTrans2D1" presStyleIdx="0" presStyleCnt="0"/>
      <dgm:spPr/>
    </dgm:pt>
    <dgm:pt modelId="{8C3700A3-078F-4610-BFA9-A62C6BE2BFFE}" type="pres">
      <dgm:prSet presAssocID="{A78AD02C-B5C2-4415-A221-91663B2B30FA}" presName="compNode" presStyleCnt="0"/>
      <dgm:spPr/>
    </dgm:pt>
    <dgm:pt modelId="{C04B79A8-5380-42FD-BACF-5F49493E49F8}" type="pres">
      <dgm:prSet presAssocID="{A78AD02C-B5C2-4415-A221-91663B2B30FA}" presName="bkgdShape" presStyleLbl="node1" presStyleIdx="1" presStyleCnt="4"/>
      <dgm:spPr/>
    </dgm:pt>
    <dgm:pt modelId="{C9ACEF07-5C51-43B5-9951-E27AC85A358A}" type="pres">
      <dgm:prSet presAssocID="{A78AD02C-B5C2-4415-A221-91663B2B30FA}" presName="nodeTx" presStyleLbl="node1" presStyleIdx="1" presStyleCnt="4">
        <dgm:presLayoutVars>
          <dgm:bulletEnabled val="1"/>
        </dgm:presLayoutVars>
      </dgm:prSet>
      <dgm:spPr/>
    </dgm:pt>
    <dgm:pt modelId="{72867F22-30CB-4D19-A604-95CB76D89255}" type="pres">
      <dgm:prSet presAssocID="{A78AD02C-B5C2-4415-A221-91663B2B30FA}" presName="invisiNode" presStyleLbl="node1" presStyleIdx="1" presStyleCnt="4"/>
      <dgm:spPr/>
    </dgm:pt>
    <dgm:pt modelId="{FC3DE77E-3C9D-437B-8294-B0E36A7E004F}" type="pres">
      <dgm:prSet presAssocID="{A78AD02C-B5C2-4415-A221-91663B2B30FA}"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dgm:spPr>
    </dgm:pt>
    <dgm:pt modelId="{6FEF1B20-D3E1-40F4-98DD-162D3BFF6774}" type="pres">
      <dgm:prSet presAssocID="{5D49CC32-DDB4-4B98-A509-0671FADC7A46}" presName="sibTrans" presStyleLbl="sibTrans2D1" presStyleIdx="0" presStyleCnt="0"/>
      <dgm:spPr/>
    </dgm:pt>
    <dgm:pt modelId="{D9151178-64D7-4E83-B918-182BDECA313F}" type="pres">
      <dgm:prSet presAssocID="{6F130B0C-CF89-4470-B263-4620FF77F0F1}" presName="compNode" presStyleCnt="0"/>
      <dgm:spPr/>
    </dgm:pt>
    <dgm:pt modelId="{2C4D98F8-3C3B-4C52-9357-785BFFBC1BC5}" type="pres">
      <dgm:prSet presAssocID="{6F130B0C-CF89-4470-B263-4620FF77F0F1}" presName="bkgdShape" presStyleLbl="node1" presStyleIdx="2" presStyleCnt="4"/>
      <dgm:spPr/>
    </dgm:pt>
    <dgm:pt modelId="{60C9E707-A686-42F7-B9FA-64DF3C8A37A6}" type="pres">
      <dgm:prSet presAssocID="{6F130B0C-CF89-4470-B263-4620FF77F0F1}" presName="nodeTx" presStyleLbl="node1" presStyleIdx="2" presStyleCnt="4">
        <dgm:presLayoutVars>
          <dgm:bulletEnabled val="1"/>
        </dgm:presLayoutVars>
      </dgm:prSet>
      <dgm:spPr/>
    </dgm:pt>
    <dgm:pt modelId="{3A248D5B-B7DF-41ED-932C-BAB9C26399CC}" type="pres">
      <dgm:prSet presAssocID="{6F130B0C-CF89-4470-B263-4620FF77F0F1}" presName="invisiNode" presStyleLbl="node1" presStyleIdx="2" presStyleCnt="4"/>
      <dgm:spPr/>
    </dgm:pt>
    <dgm:pt modelId="{6C67FEA7-BC44-44D3-B6D7-72FAA87B76D1}" type="pres">
      <dgm:prSet presAssocID="{6F130B0C-CF89-4470-B263-4620FF77F0F1}" presName="imagNode" presStyleLbl="fgImgPlac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4000" r="-14000"/>
          </a:stretch>
        </a:blipFill>
      </dgm:spPr>
    </dgm:pt>
    <dgm:pt modelId="{A9275324-43D3-47AF-8EE9-16B74ED7FC36}" type="pres">
      <dgm:prSet presAssocID="{422B9CCB-1DEF-4EB5-AA60-41E970C7EB1B}" presName="sibTrans" presStyleLbl="sibTrans2D1" presStyleIdx="0" presStyleCnt="0"/>
      <dgm:spPr/>
    </dgm:pt>
    <dgm:pt modelId="{F0506F92-7835-425C-ADCE-161B12BB1377}" type="pres">
      <dgm:prSet presAssocID="{59FE8A84-609A-4693-A0A1-51A1E7F94521}" presName="compNode" presStyleCnt="0"/>
      <dgm:spPr/>
    </dgm:pt>
    <dgm:pt modelId="{30214B28-5121-40A2-B827-0BCDEE55E3D1}" type="pres">
      <dgm:prSet presAssocID="{59FE8A84-609A-4693-A0A1-51A1E7F94521}" presName="bkgdShape" presStyleLbl="node1" presStyleIdx="3" presStyleCnt="4"/>
      <dgm:spPr/>
    </dgm:pt>
    <dgm:pt modelId="{34D28D5E-6472-4927-8601-FF3CF81A4F40}" type="pres">
      <dgm:prSet presAssocID="{59FE8A84-609A-4693-A0A1-51A1E7F94521}" presName="nodeTx" presStyleLbl="node1" presStyleIdx="3" presStyleCnt="4">
        <dgm:presLayoutVars>
          <dgm:bulletEnabled val="1"/>
        </dgm:presLayoutVars>
      </dgm:prSet>
      <dgm:spPr/>
    </dgm:pt>
    <dgm:pt modelId="{0A516DD2-5E97-46E9-AF74-73CF69AF299F}" type="pres">
      <dgm:prSet presAssocID="{59FE8A84-609A-4693-A0A1-51A1E7F94521}" presName="invisiNode" presStyleLbl="node1" presStyleIdx="3" presStyleCnt="4"/>
      <dgm:spPr/>
    </dgm:pt>
    <dgm:pt modelId="{E4E6B9AA-5BF1-4714-AC64-C0798CEB24BD}" type="pres">
      <dgm:prSet presAssocID="{59FE8A84-609A-4693-A0A1-51A1E7F94521}" presName="imagNode" presStyleLbl="fgImgPlac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dgm:spPr>
    </dgm:pt>
  </dgm:ptLst>
  <dgm:cxnLst>
    <dgm:cxn modelId="{7C1A3927-D598-4C7E-A962-B87EC6A62EBC}" type="presOf" srcId="{749C801B-79E4-4140-990B-4CF748D6609F}" destId="{E4FB348E-3C00-4C3F-88CE-7C0310A85A52}" srcOrd="1" destOrd="0" presId="urn:microsoft.com/office/officeart/2005/8/layout/hList7"/>
    <dgm:cxn modelId="{D83DA028-8977-4182-BDE0-E60CA537A4D2}" type="presOf" srcId="{A78AD02C-B5C2-4415-A221-91663B2B30FA}" destId="{C9ACEF07-5C51-43B5-9951-E27AC85A358A}" srcOrd="1" destOrd="0" presId="urn:microsoft.com/office/officeart/2005/8/layout/hList7"/>
    <dgm:cxn modelId="{C52A333A-07D9-4721-9A7E-8C9EDC4D98AA}" srcId="{0397FB3C-55D8-465D-9755-167FDA63F285}" destId="{59FE8A84-609A-4693-A0A1-51A1E7F94521}" srcOrd="3" destOrd="0" parTransId="{84E54142-9883-4267-A2F0-BD6F430A1536}" sibTransId="{8F59B8F3-B6A1-4CEC-8654-E0C4B6DD8673}"/>
    <dgm:cxn modelId="{DC302A40-A86D-47A1-BD17-05E78BBF5271}" type="presOf" srcId="{422B9CCB-1DEF-4EB5-AA60-41E970C7EB1B}" destId="{A9275324-43D3-47AF-8EE9-16B74ED7FC36}" srcOrd="0" destOrd="0" presId="urn:microsoft.com/office/officeart/2005/8/layout/hList7"/>
    <dgm:cxn modelId="{5187565D-B69F-4667-A012-5D2641EBE259}" srcId="{0397FB3C-55D8-465D-9755-167FDA63F285}" destId="{749C801B-79E4-4140-990B-4CF748D6609F}" srcOrd="0" destOrd="0" parTransId="{F555239E-8AEB-45ED-B899-F7B092661A2B}" sibTransId="{642F99CD-1D57-476E-B3C5-E964A4271D11}"/>
    <dgm:cxn modelId="{092B8048-73E3-4F75-95DB-B3879BC3E13F}" type="presOf" srcId="{A78AD02C-B5C2-4415-A221-91663B2B30FA}" destId="{C04B79A8-5380-42FD-BACF-5F49493E49F8}" srcOrd="0" destOrd="0" presId="urn:microsoft.com/office/officeart/2005/8/layout/hList7"/>
    <dgm:cxn modelId="{49399348-43B3-40FA-9B0A-0E2E58C889F7}" type="presOf" srcId="{6F130B0C-CF89-4470-B263-4620FF77F0F1}" destId="{2C4D98F8-3C3B-4C52-9357-785BFFBC1BC5}" srcOrd="0" destOrd="0" presId="urn:microsoft.com/office/officeart/2005/8/layout/hList7"/>
    <dgm:cxn modelId="{10CA506C-9D91-49CA-9084-D7A10DAB915C}" type="presOf" srcId="{6F130B0C-CF89-4470-B263-4620FF77F0F1}" destId="{60C9E707-A686-42F7-B9FA-64DF3C8A37A6}" srcOrd="1" destOrd="0" presId="urn:microsoft.com/office/officeart/2005/8/layout/hList7"/>
    <dgm:cxn modelId="{0D04296F-506B-43DE-BD45-E5302A621C7D}" srcId="{0397FB3C-55D8-465D-9755-167FDA63F285}" destId="{6F130B0C-CF89-4470-B263-4620FF77F0F1}" srcOrd="2" destOrd="0" parTransId="{6338C582-8BA6-4072-A4B8-A9C6398A2B30}" sibTransId="{422B9CCB-1DEF-4EB5-AA60-41E970C7EB1B}"/>
    <dgm:cxn modelId="{38AE167F-A363-47D0-AC51-498C75B679C5}" srcId="{0397FB3C-55D8-465D-9755-167FDA63F285}" destId="{A78AD02C-B5C2-4415-A221-91663B2B30FA}" srcOrd="1" destOrd="0" parTransId="{6BDF5392-F199-44E2-A4C3-34ABB7E9AB87}" sibTransId="{5D49CC32-DDB4-4B98-A509-0671FADC7A46}"/>
    <dgm:cxn modelId="{D7741E80-075B-4D67-9D71-8BBC5F177591}" type="presOf" srcId="{749C801B-79E4-4140-990B-4CF748D6609F}" destId="{AD0A6CB4-3CB4-4C3F-80E8-B5B6693EA5A0}" srcOrd="0" destOrd="0" presId="urn:microsoft.com/office/officeart/2005/8/layout/hList7"/>
    <dgm:cxn modelId="{CB5C0286-F543-4616-B641-F91BEA01487F}" type="presOf" srcId="{642F99CD-1D57-476E-B3C5-E964A4271D11}" destId="{58EC6E78-BB84-4C05-A53E-DEB31B294ACC}" srcOrd="0" destOrd="0" presId="urn:microsoft.com/office/officeart/2005/8/layout/hList7"/>
    <dgm:cxn modelId="{F6437AB0-C13E-4B9E-AE4D-3378419C85E9}" type="presOf" srcId="{59FE8A84-609A-4693-A0A1-51A1E7F94521}" destId="{34D28D5E-6472-4927-8601-FF3CF81A4F40}" srcOrd="1" destOrd="0" presId="urn:microsoft.com/office/officeart/2005/8/layout/hList7"/>
    <dgm:cxn modelId="{77565CB7-57D7-4FC3-84C0-C448595C87E2}" type="presOf" srcId="{5D49CC32-DDB4-4B98-A509-0671FADC7A46}" destId="{6FEF1B20-D3E1-40F4-98DD-162D3BFF6774}" srcOrd="0" destOrd="0" presId="urn:microsoft.com/office/officeart/2005/8/layout/hList7"/>
    <dgm:cxn modelId="{713E01DD-0DC3-42A0-BC06-F1DE20C58F6F}" type="presOf" srcId="{0397FB3C-55D8-465D-9755-167FDA63F285}" destId="{108D7DE4-B863-41E0-A0A4-CAFA16725D3B}" srcOrd="0" destOrd="0" presId="urn:microsoft.com/office/officeart/2005/8/layout/hList7"/>
    <dgm:cxn modelId="{410781EF-F17A-4B4A-A839-2A4A79A58530}" type="presOf" srcId="{59FE8A84-609A-4693-A0A1-51A1E7F94521}" destId="{30214B28-5121-40A2-B827-0BCDEE55E3D1}" srcOrd="0" destOrd="0" presId="urn:microsoft.com/office/officeart/2005/8/layout/hList7"/>
    <dgm:cxn modelId="{21A136B9-6DFA-4517-833E-C0CDA93A75A1}" type="presParOf" srcId="{108D7DE4-B863-41E0-A0A4-CAFA16725D3B}" destId="{15CA8EFC-1029-42E5-A71C-49913D5F59A9}" srcOrd="0" destOrd="0" presId="urn:microsoft.com/office/officeart/2005/8/layout/hList7"/>
    <dgm:cxn modelId="{D9173965-38B3-4406-97B1-3B428DB2C1FB}" type="presParOf" srcId="{108D7DE4-B863-41E0-A0A4-CAFA16725D3B}" destId="{A59BF506-C41A-49D5-B810-99976211614D}" srcOrd="1" destOrd="0" presId="urn:microsoft.com/office/officeart/2005/8/layout/hList7"/>
    <dgm:cxn modelId="{A55D4146-4ADC-4E78-AE14-04CE58E005E8}" type="presParOf" srcId="{A59BF506-C41A-49D5-B810-99976211614D}" destId="{14900030-55CF-4726-9E59-A1F7B1C70E12}" srcOrd="0" destOrd="0" presId="urn:microsoft.com/office/officeart/2005/8/layout/hList7"/>
    <dgm:cxn modelId="{542E2B5E-7BDE-40F4-AE02-CF0BA20B8689}" type="presParOf" srcId="{14900030-55CF-4726-9E59-A1F7B1C70E12}" destId="{AD0A6CB4-3CB4-4C3F-80E8-B5B6693EA5A0}" srcOrd="0" destOrd="0" presId="urn:microsoft.com/office/officeart/2005/8/layout/hList7"/>
    <dgm:cxn modelId="{E0E647B4-3F81-4231-B78F-8173DE4500B9}" type="presParOf" srcId="{14900030-55CF-4726-9E59-A1F7B1C70E12}" destId="{E4FB348E-3C00-4C3F-88CE-7C0310A85A52}" srcOrd="1" destOrd="0" presId="urn:microsoft.com/office/officeart/2005/8/layout/hList7"/>
    <dgm:cxn modelId="{1F45E293-746D-4070-870C-B17C75EAA6C6}" type="presParOf" srcId="{14900030-55CF-4726-9E59-A1F7B1C70E12}" destId="{6420FF23-081A-4C15-87E6-FA82A4D0FB31}" srcOrd="2" destOrd="0" presId="urn:microsoft.com/office/officeart/2005/8/layout/hList7"/>
    <dgm:cxn modelId="{90E02FDB-61D4-4737-A932-E1744AECE154}" type="presParOf" srcId="{14900030-55CF-4726-9E59-A1F7B1C70E12}" destId="{1952105E-DB77-4FEF-94BF-F2391AC31F3B}" srcOrd="3" destOrd="0" presId="urn:microsoft.com/office/officeart/2005/8/layout/hList7"/>
    <dgm:cxn modelId="{91A1F2FC-EBFD-499D-BAFE-3902BA7C4F5E}" type="presParOf" srcId="{A59BF506-C41A-49D5-B810-99976211614D}" destId="{58EC6E78-BB84-4C05-A53E-DEB31B294ACC}" srcOrd="1" destOrd="0" presId="urn:microsoft.com/office/officeart/2005/8/layout/hList7"/>
    <dgm:cxn modelId="{49A33A0C-0757-4851-A41D-E594A8C6AC02}" type="presParOf" srcId="{A59BF506-C41A-49D5-B810-99976211614D}" destId="{8C3700A3-078F-4610-BFA9-A62C6BE2BFFE}" srcOrd="2" destOrd="0" presId="urn:microsoft.com/office/officeart/2005/8/layout/hList7"/>
    <dgm:cxn modelId="{05BA3880-80D5-4CE7-8CC4-33E73D35FA51}" type="presParOf" srcId="{8C3700A3-078F-4610-BFA9-A62C6BE2BFFE}" destId="{C04B79A8-5380-42FD-BACF-5F49493E49F8}" srcOrd="0" destOrd="0" presId="urn:microsoft.com/office/officeart/2005/8/layout/hList7"/>
    <dgm:cxn modelId="{10908A75-39B5-4521-9EE2-DE9E47BB04A4}" type="presParOf" srcId="{8C3700A3-078F-4610-BFA9-A62C6BE2BFFE}" destId="{C9ACEF07-5C51-43B5-9951-E27AC85A358A}" srcOrd="1" destOrd="0" presId="urn:microsoft.com/office/officeart/2005/8/layout/hList7"/>
    <dgm:cxn modelId="{301059A6-7E4D-4F30-A84F-EB49A57D81F5}" type="presParOf" srcId="{8C3700A3-078F-4610-BFA9-A62C6BE2BFFE}" destId="{72867F22-30CB-4D19-A604-95CB76D89255}" srcOrd="2" destOrd="0" presId="urn:microsoft.com/office/officeart/2005/8/layout/hList7"/>
    <dgm:cxn modelId="{7BCC954B-6FF8-4C2A-87B5-F5EE8A8837E0}" type="presParOf" srcId="{8C3700A3-078F-4610-BFA9-A62C6BE2BFFE}" destId="{FC3DE77E-3C9D-437B-8294-B0E36A7E004F}" srcOrd="3" destOrd="0" presId="urn:microsoft.com/office/officeart/2005/8/layout/hList7"/>
    <dgm:cxn modelId="{4D2B6FD8-7008-4495-AD91-509CC5CE0471}" type="presParOf" srcId="{A59BF506-C41A-49D5-B810-99976211614D}" destId="{6FEF1B20-D3E1-40F4-98DD-162D3BFF6774}" srcOrd="3" destOrd="0" presId="urn:microsoft.com/office/officeart/2005/8/layout/hList7"/>
    <dgm:cxn modelId="{CDB6F305-2C3E-48B8-94E3-B9F275171FB5}" type="presParOf" srcId="{A59BF506-C41A-49D5-B810-99976211614D}" destId="{D9151178-64D7-4E83-B918-182BDECA313F}" srcOrd="4" destOrd="0" presId="urn:microsoft.com/office/officeart/2005/8/layout/hList7"/>
    <dgm:cxn modelId="{052BFABF-A876-4E23-8A42-897E791099BB}" type="presParOf" srcId="{D9151178-64D7-4E83-B918-182BDECA313F}" destId="{2C4D98F8-3C3B-4C52-9357-785BFFBC1BC5}" srcOrd="0" destOrd="0" presId="urn:microsoft.com/office/officeart/2005/8/layout/hList7"/>
    <dgm:cxn modelId="{57E7CB56-762C-4F7A-A068-BB0CE4D39BCF}" type="presParOf" srcId="{D9151178-64D7-4E83-B918-182BDECA313F}" destId="{60C9E707-A686-42F7-B9FA-64DF3C8A37A6}" srcOrd="1" destOrd="0" presId="urn:microsoft.com/office/officeart/2005/8/layout/hList7"/>
    <dgm:cxn modelId="{5B51A803-C179-40B8-973A-C9AA528782CA}" type="presParOf" srcId="{D9151178-64D7-4E83-B918-182BDECA313F}" destId="{3A248D5B-B7DF-41ED-932C-BAB9C26399CC}" srcOrd="2" destOrd="0" presId="urn:microsoft.com/office/officeart/2005/8/layout/hList7"/>
    <dgm:cxn modelId="{420729A5-9CDA-4431-B257-83F7B92AC424}" type="presParOf" srcId="{D9151178-64D7-4E83-B918-182BDECA313F}" destId="{6C67FEA7-BC44-44D3-B6D7-72FAA87B76D1}" srcOrd="3" destOrd="0" presId="urn:microsoft.com/office/officeart/2005/8/layout/hList7"/>
    <dgm:cxn modelId="{525C4200-4BC0-4FF9-B29D-256F8A4A4443}" type="presParOf" srcId="{A59BF506-C41A-49D5-B810-99976211614D}" destId="{A9275324-43D3-47AF-8EE9-16B74ED7FC36}" srcOrd="5" destOrd="0" presId="urn:microsoft.com/office/officeart/2005/8/layout/hList7"/>
    <dgm:cxn modelId="{F95DDA47-8DBF-4F60-89D8-FF264D5785EF}" type="presParOf" srcId="{A59BF506-C41A-49D5-B810-99976211614D}" destId="{F0506F92-7835-425C-ADCE-161B12BB1377}" srcOrd="6" destOrd="0" presId="urn:microsoft.com/office/officeart/2005/8/layout/hList7"/>
    <dgm:cxn modelId="{A32A9FF6-5247-4A38-A433-ACB8BEA3D510}" type="presParOf" srcId="{F0506F92-7835-425C-ADCE-161B12BB1377}" destId="{30214B28-5121-40A2-B827-0BCDEE55E3D1}" srcOrd="0" destOrd="0" presId="urn:microsoft.com/office/officeart/2005/8/layout/hList7"/>
    <dgm:cxn modelId="{A03C3E87-070E-4604-A6EC-A61DAD60C544}" type="presParOf" srcId="{F0506F92-7835-425C-ADCE-161B12BB1377}" destId="{34D28D5E-6472-4927-8601-FF3CF81A4F40}" srcOrd="1" destOrd="0" presId="urn:microsoft.com/office/officeart/2005/8/layout/hList7"/>
    <dgm:cxn modelId="{B0888DC7-5949-4A5E-8965-BA864099D37A}" type="presParOf" srcId="{F0506F92-7835-425C-ADCE-161B12BB1377}" destId="{0A516DD2-5E97-46E9-AF74-73CF69AF299F}" srcOrd="2" destOrd="0" presId="urn:microsoft.com/office/officeart/2005/8/layout/hList7"/>
    <dgm:cxn modelId="{75323A90-8C16-41AB-82FA-A13C74A4D5B3}" type="presParOf" srcId="{F0506F92-7835-425C-ADCE-161B12BB1377}" destId="{E4E6B9AA-5BF1-4714-AC64-C0798CEB24BD}"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EE7231-6628-496F-A1FC-104A01FE934F}">
      <dsp:nvSpPr>
        <dsp:cNvPr id="0" name=""/>
        <dsp:cNvSpPr/>
      </dsp:nvSpPr>
      <dsp:spPr>
        <a:xfrm>
          <a:off x="2909826" y="959779"/>
          <a:ext cx="1285821" cy="1285821"/>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C3ACF4C0-4F9A-4377-9F5A-C7A3063C3C57}">
      <dsp:nvSpPr>
        <dsp:cNvPr id="0" name=""/>
        <dsp:cNvSpPr/>
      </dsp:nvSpPr>
      <dsp:spPr>
        <a:xfrm>
          <a:off x="2749098" y="0"/>
          <a:ext cx="1607276" cy="87555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GB" sz="2100" kern="1200" dirty="0">
              <a:hlinkClick xmlns:r="http://schemas.openxmlformats.org/officeDocument/2006/relationships" r:id="" action="ppaction://hlinksldjump" tooltip="A form of child sexual abuse where an individual or group takes advantage of an imbalance of power to coerce, manipulate or deceive a child or young person under the age of 18 into sexual activity in exchange for something"/>
            </a:rPr>
            <a:t>Sexual exploitation </a:t>
          </a:r>
          <a:endParaRPr lang="en-GB" sz="2100" kern="1200" dirty="0"/>
        </a:p>
      </dsp:txBody>
      <dsp:txXfrm>
        <a:off x="2749098" y="0"/>
        <a:ext cx="1607276" cy="875559"/>
      </dsp:txXfrm>
    </dsp:sp>
    <dsp:sp modelId="{30772081-4AF9-4CE5-946E-C05FAEE29759}">
      <dsp:nvSpPr>
        <dsp:cNvPr id="0" name=""/>
        <dsp:cNvSpPr/>
      </dsp:nvSpPr>
      <dsp:spPr>
        <a:xfrm>
          <a:off x="3327182" y="1200767"/>
          <a:ext cx="1285821" cy="1285821"/>
        </a:xfrm>
        <a:prstGeom prst="ellipse">
          <a:avLst/>
        </a:prstGeom>
        <a:solidFill>
          <a:schemeClr val="accent3">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E412848E-DF26-44FF-8A11-6766AE886D20}">
      <dsp:nvSpPr>
        <dsp:cNvPr id="0" name=""/>
        <dsp:cNvSpPr/>
      </dsp:nvSpPr>
      <dsp:spPr>
        <a:xfrm>
          <a:off x="4708368" y="833865"/>
          <a:ext cx="1523162" cy="958945"/>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GB" sz="2100" kern="1200" dirty="0">
              <a:hlinkClick xmlns:r="http://schemas.openxmlformats.org/officeDocument/2006/relationships" r:id="" action="ppaction://hlinksldjump" tooltip="Criminal exploitation is child abuse where children and young people are manipulated and coerced into committing crimes. This is often linked to County Lines drug dealing but can also include theft and violence."/>
            </a:rPr>
            <a:t>Criminal exploitation</a:t>
          </a:r>
          <a:endParaRPr lang="en-GB" sz="2100" kern="1200" dirty="0"/>
        </a:p>
      </dsp:txBody>
      <dsp:txXfrm>
        <a:off x="4708368" y="833865"/>
        <a:ext cx="1523162" cy="958945"/>
      </dsp:txXfrm>
    </dsp:sp>
    <dsp:sp modelId="{CF087EFA-E915-46F7-9D02-5B173E54592F}">
      <dsp:nvSpPr>
        <dsp:cNvPr id="0" name=""/>
        <dsp:cNvSpPr/>
      </dsp:nvSpPr>
      <dsp:spPr>
        <a:xfrm>
          <a:off x="3327182" y="1682741"/>
          <a:ext cx="1285821" cy="1285821"/>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2CFF8B0E-BD14-4CE4-9288-C5964EB12E43}">
      <dsp:nvSpPr>
        <dsp:cNvPr id="0" name=""/>
        <dsp:cNvSpPr/>
      </dsp:nvSpPr>
      <dsp:spPr>
        <a:xfrm>
          <a:off x="4708368" y="2263946"/>
          <a:ext cx="1523162" cy="107151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GB" sz="2100" kern="1200" dirty="0">
              <a:hlinkClick xmlns:r="http://schemas.openxmlformats.org/officeDocument/2006/relationships" r:id="" action="ppaction://hlinksldjump" tooltip="Serious Youth Violence is defined as ‘any offence of most serious violence or weapon enabled crime, where the victim is aged 1-19’     This includes murder, manslaughter, rape, wounding with intent and causing grievous bodily harm."/>
            </a:rPr>
            <a:t>Serious youth violence</a:t>
          </a:r>
          <a:endParaRPr lang="en-GB" sz="2100" kern="1200" dirty="0"/>
        </a:p>
      </dsp:txBody>
      <dsp:txXfrm>
        <a:off x="4708368" y="2263946"/>
        <a:ext cx="1523162" cy="1071517"/>
      </dsp:txXfrm>
    </dsp:sp>
    <dsp:sp modelId="{75015B55-77FC-4D1B-A106-A77DCEC9186F}">
      <dsp:nvSpPr>
        <dsp:cNvPr id="0" name=""/>
        <dsp:cNvSpPr/>
      </dsp:nvSpPr>
      <dsp:spPr>
        <a:xfrm>
          <a:off x="2909826" y="1924145"/>
          <a:ext cx="1285821" cy="1285821"/>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6A72FA6C-8783-467B-89B3-C9BC0B3839D3}">
      <dsp:nvSpPr>
        <dsp:cNvPr id="0" name=""/>
        <dsp:cNvSpPr/>
      </dsp:nvSpPr>
      <dsp:spPr>
        <a:xfrm>
          <a:off x="2749098" y="3293770"/>
          <a:ext cx="1607276" cy="875559"/>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GB" sz="2100" kern="1200" dirty="0">
              <a:hlinkClick xmlns:r="http://schemas.openxmlformats.org/officeDocument/2006/relationships" r:id="" action="ppaction://hlinksldjump" tooltip="Bullying is behaviour that hurts someone and includes name calling, hitting, pushing, spreading rumours, threatening or undermining self esteem.  Social isolation is the absence of social interactions, contacts, and relationships with family and friends."/>
            </a:rPr>
            <a:t>Bullying and social isolation </a:t>
          </a:r>
          <a:endParaRPr lang="en-GB" sz="2100" kern="1200" dirty="0"/>
        </a:p>
      </dsp:txBody>
      <dsp:txXfrm>
        <a:off x="2749098" y="3293770"/>
        <a:ext cx="1607276" cy="875559"/>
      </dsp:txXfrm>
    </dsp:sp>
    <dsp:sp modelId="{E4E5A9D1-B2A9-4B1A-8EB7-268F05029B02}">
      <dsp:nvSpPr>
        <dsp:cNvPr id="0" name=""/>
        <dsp:cNvSpPr/>
      </dsp:nvSpPr>
      <dsp:spPr>
        <a:xfrm>
          <a:off x="2492470" y="1682741"/>
          <a:ext cx="1285821" cy="1285821"/>
        </a:xfrm>
        <a:prstGeom prst="ellipse">
          <a:avLst/>
        </a:prstGeom>
        <a:solidFill>
          <a:schemeClr val="accent6">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21678171-645E-4C67-AA58-8A65ABA7911A}">
      <dsp:nvSpPr>
        <dsp:cNvPr id="0" name=""/>
        <dsp:cNvSpPr/>
      </dsp:nvSpPr>
      <dsp:spPr>
        <a:xfrm>
          <a:off x="873942" y="2263946"/>
          <a:ext cx="1523162" cy="107151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GB" sz="2100" kern="1200" dirty="0">
              <a:hlinkClick xmlns:r="http://schemas.openxmlformats.org/officeDocument/2006/relationships" r:id="" action="ppaction://hlinksldjump" tooltip="Radicalization is the process by which an individual or group comes to adopt increasingly radical views in opposition to a political, social, or religious status quo."/>
            </a:rPr>
            <a:t>Radicalisation</a:t>
          </a:r>
          <a:endParaRPr lang="en-GB" sz="2100" kern="1200" dirty="0"/>
        </a:p>
      </dsp:txBody>
      <dsp:txXfrm>
        <a:off x="873942" y="2263946"/>
        <a:ext cx="1523162" cy="1071517"/>
      </dsp:txXfrm>
    </dsp:sp>
    <dsp:sp modelId="{75491E44-006E-420C-A2E3-DEB52C1A9CB8}">
      <dsp:nvSpPr>
        <dsp:cNvPr id="0" name=""/>
        <dsp:cNvSpPr/>
      </dsp:nvSpPr>
      <dsp:spPr>
        <a:xfrm>
          <a:off x="2492470" y="1200767"/>
          <a:ext cx="1285821" cy="1285821"/>
        </a:xfrm>
        <a:prstGeom prst="ellipse">
          <a:avLst/>
        </a:prstGeom>
        <a:solidFill>
          <a:schemeClr val="accent2">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FDB1C05B-8341-4903-AC92-973DD1460E61}">
      <dsp:nvSpPr>
        <dsp:cNvPr id="0" name=""/>
        <dsp:cNvSpPr/>
      </dsp:nvSpPr>
      <dsp:spPr>
        <a:xfrm>
          <a:off x="873942" y="833865"/>
          <a:ext cx="1523162" cy="1071517"/>
        </a:xfrm>
        <a:prstGeom prst="rect">
          <a:avLst/>
        </a:prstGeom>
        <a:noFill/>
        <a:ln>
          <a:noFill/>
        </a:ln>
        <a:effectLst/>
        <a:sp3d/>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r>
            <a:rPr lang="en-GB" sz="2100" kern="1200" dirty="0">
              <a:hlinkClick xmlns:r="http://schemas.openxmlformats.org/officeDocument/2006/relationships" r:id="" action="ppaction://hlinksldjump" tooltip="Teenage relationship abuse is when there is actual or threatened abuse within a romantic relationship or a previous relationship.  It can take a number of forms including: physical, sexual, financial, emotional or social."/>
            </a:rPr>
            <a:t>Teenage relationship abuse</a:t>
          </a:r>
          <a:endParaRPr lang="en-GB" sz="2100" kern="1200" dirty="0"/>
        </a:p>
      </dsp:txBody>
      <dsp:txXfrm>
        <a:off x="873942" y="833865"/>
        <a:ext cx="1523162" cy="10715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A9B449-366E-4C43-AAA9-444AA22CCB01}">
      <dsp:nvSpPr>
        <dsp:cNvPr id="0" name=""/>
        <dsp:cNvSpPr/>
      </dsp:nvSpPr>
      <dsp:spPr>
        <a:xfrm>
          <a:off x="228295" y="0"/>
          <a:ext cx="3710625" cy="3473978"/>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19050">
          <a:solidFill>
            <a:srgbClr val="00206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mj-lt"/>
            </a:rPr>
            <a:t>Neighbourhood</a:t>
          </a:r>
        </a:p>
      </dsp:txBody>
      <dsp:txXfrm>
        <a:off x="1387866" y="173698"/>
        <a:ext cx="1391484" cy="347397"/>
      </dsp:txXfrm>
    </dsp:sp>
    <dsp:sp modelId="{AA08BE5D-6130-40A2-ACCC-3582286A2B53}">
      <dsp:nvSpPr>
        <dsp:cNvPr id="0" name=""/>
        <dsp:cNvSpPr/>
      </dsp:nvSpPr>
      <dsp:spPr>
        <a:xfrm>
          <a:off x="607167" y="521096"/>
          <a:ext cx="2952881" cy="295288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19050">
          <a:solidFill>
            <a:srgbClr val="00206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mj-lt"/>
            </a:rPr>
            <a:t>School</a:t>
          </a:r>
        </a:p>
      </dsp:txBody>
      <dsp:txXfrm>
        <a:off x="1446893" y="690887"/>
        <a:ext cx="1273430" cy="339581"/>
      </dsp:txXfrm>
    </dsp:sp>
    <dsp:sp modelId="{3BE77438-761A-430E-B3FC-C3A5576E98DC}">
      <dsp:nvSpPr>
        <dsp:cNvPr id="0" name=""/>
        <dsp:cNvSpPr/>
      </dsp:nvSpPr>
      <dsp:spPr>
        <a:xfrm>
          <a:off x="866305" y="1001606"/>
          <a:ext cx="2431784" cy="2431784"/>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solidFill>
            <a:srgbClr val="00206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mj-lt"/>
            </a:rPr>
            <a:t>Peer Group</a:t>
          </a:r>
        </a:p>
      </dsp:txBody>
      <dsp:txXfrm>
        <a:off x="1452973" y="1169400"/>
        <a:ext cx="1258448" cy="335586"/>
      </dsp:txXfrm>
    </dsp:sp>
    <dsp:sp modelId="{FCF5014A-A16D-4468-BCC0-CD7D727861B8}">
      <dsp:nvSpPr>
        <dsp:cNvPr id="0" name=""/>
        <dsp:cNvSpPr/>
      </dsp:nvSpPr>
      <dsp:spPr>
        <a:xfrm>
          <a:off x="1128264" y="1563290"/>
          <a:ext cx="1910687" cy="1910687"/>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19050">
          <a:solidFill>
            <a:srgbClr val="00206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mj-lt"/>
            </a:rPr>
            <a:t>Home</a:t>
          </a:r>
        </a:p>
      </dsp:txBody>
      <dsp:txXfrm>
        <a:off x="1567722" y="1735252"/>
        <a:ext cx="1031771" cy="343923"/>
      </dsp:txXfrm>
    </dsp:sp>
    <dsp:sp modelId="{279B4B6D-48F8-4482-8523-E1233D4CA18F}">
      <dsp:nvSpPr>
        <dsp:cNvPr id="0" name=""/>
        <dsp:cNvSpPr/>
      </dsp:nvSpPr>
      <dsp:spPr>
        <a:xfrm>
          <a:off x="1388812" y="2084386"/>
          <a:ext cx="1389591" cy="138959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a:solidFill>
            <a:srgbClr val="002060"/>
          </a:solid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latin typeface="+mj-lt"/>
            </a:rPr>
            <a:t>Child</a:t>
          </a:r>
        </a:p>
      </dsp:txBody>
      <dsp:txXfrm>
        <a:off x="1592313" y="2431784"/>
        <a:ext cx="982589" cy="6947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DD5693-8050-4B6C-A8CE-6EA4C57A7403}">
      <dsp:nvSpPr>
        <dsp:cNvPr id="0" name=""/>
        <dsp:cNvSpPr/>
      </dsp:nvSpPr>
      <dsp:spPr>
        <a:xfrm>
          <a:off x="2606761" y="2209220"/>
          <a:ext cx="1526597" cy="1526597"/>
        </a:xfrm>
        <a:prstGeom prst="ellipse">
          <a:avLst/>
        </a:prstGeom>
        <a:solidFill>
          <a:schemeClr val="accent1">
            <a:hueOff val="0"/>
            <a:satOff val="0"/>
            <a:lumOff val="0"/>
            <a:alphaOff val="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GB" sz="1800" kern="1200" dirty="0">
              <a:solidFill>
                <a:schemeClr val="tx1"/>
              </a:solidFill>
            </a:rPr>
            <a:t>Work alongside children’s social care</a:t>
          </a:r>
        </a:p>
      </dsp:txBody>
      <dsp:txXfrm>
        <a:off x="2830326" y="2432785"/>
        <a:ext cx="1079467" cy="1079467"/>
      </dsp:txXfrm>
    </dsp:sp>
    <dsp:sp modelId="{8D5C56DB-5F53-42EA-A99A-E0DCC1449EF3}">
      <dsp:nvSpPr>
        <dsp:cNvPr id="0" name=""/>
        <dsp:cNvSpPr/>
      </dsp:nvSpPr>
      <dsp:spPr>
        <a:xfrm rot="10800000">
          <a:off x="1362818" y="2738894"/>
          <a:ext cx="1215481" cy="435080"/>
        </a:xfrm>
        <a:prstGeom prst="leftRightArrow">
          <a:avLst/>
        </a:prstGeom>
        <a:solidFill>
          <a:schemeClr val="accent1">
            <a:tint val="60000"/>
            <a:hueOff val="0"/>
            <a:satOff val="0"/>
            <a:lumOff val="0"/>
            <a:alphaOff val="0"/>
          </a:schemeClr>
        </a:solidFill>
        <a:ln>
          <a:solidFill>
            <a:srgbClr val="002060"/>
          </a:solidFill>
        </a:ln>
        <a:effectLst/>
      </dsp:spPr>
      <dsp:style>
        <a:lnRef idx="0">
          <a:scrgbClr r="0" g="0" b="0"/>
        </a:lnRef>
        <a:fillRef idx="1">
          <a:scrgbClr r="0" g="0" b="0"/>
        </a:fillRef>
        <a:effectRef idx="0">
          <a:scrgbClr r="0" g="0" b="0"/>
        </a:effectRef>
        <a:fontRef idx="minor">
          <a:schemeClr val="lt1"/>
        </a:fontRef>
      </dsp:style>
    </dsp:sp>
    <dsp:sp modelId="{3F88B1BD-85E3-4C99-897C-891C6D31D374}">
      <dsp:nvSpPr>
        <dsp:cNvPr id="0" name=""/>
        <dsp:cNvSpPr/>
      </dsp:nvSpPr>
      <dsp:spPr>
        <a:xfrm>
          <a:off x="291990" y="2545072"/>
          <a:ext cx="1068618" cy="854894"/>
        </a:xfrm>
        <a:prstGeom prst="roundRect">
          <a:avLst>
            <a:gd name="adj" fmla="val 10000"/>
          </a:avLst>
        </a:prstGeom>
        <a:solidFill>
          <a:schemeClr val="accent1">
            <a:hueOff val="0"/>
            <a:satOff val="0"/>
            <a:lumOff val="0"/>
            <a:alphaOff val="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Schools</a:t>
          </a:r>
        </a:p>
      </dsp:txBody>
      <dsp:txXfrm>
        <a:off x="317029" y="2570111"/>
        <a:ext cx="1018540" cy="804816"/>
      </dsp:txXfrm>
    </dsp:sp>
    <dsp:sp modelId="{BAFEDAF5-008E-4B60-A304-B333F8B1F182}">
      <dsp:nvSpPr>
        <dsp:cNvPr id="0" name=""/>
        <dsp:cNvSpPr/>
      </dsp:nvSpPr>
      <dsp:spPr>
        <a:xfrm rot="12600000">
          <a:off x="1639710" y="2016993"/>
          <a:ext cx="1122756" cy="435080"/>
        </a:xfrm>
        <a:prstGeom prst="leftRightArrow">
          <a:avLst/>
        </a:prstGeom>
        <a:solidFill>
          <a:schemeClr val="accent1">
            <a:tint val="60000"/>
            <a:hueOff val="0"/>
            <a:satOff val="0"/>
            <a:lumOff val="0"/>
            <a:alphaOff val="0"/>
          </a:schemeClr>
        </a:solidFill>
        <a:ln>
          <a:solidFill>
            <a:srgbClr val="002060"/>
          </a:solidFill>
        </a:ln>
        <a:effectLst/>
      </dsp:spPr>
      <dsp:style>
        <a:lnRef idx="0">
          <a:scrgbClr r="0" g="0" b="0"/>
        </a:lnRef>
        <a:fillRef idx="1">
          <a:scrgbClr r="0" g="0" b="0"/>
        </a:fillRef>
        <a:effectRef idx="0">
          <a:scrgbClr r="0" g="0" b="0"/>
        </a:effectRef>
        <a:fontRef idx="minor">
          <a:schemeClr val="lt1"/>
        </a:fontRef>
      </dsp:style>
    </dsp:sp>
    <dsp:sp modelId="{72AC3F1F-2ED1-4778-8EAE-DC8191A7CC56}">
      <dsp:nvSpPr>
        <dsp:cNvPr id="0" name=""/>
        <dsp:cNvSpPr/>
      </dsp:nvSpPr>
      <dsp:spPr>
        <a:xfrm>
          <a:off x="632789" y="1273191"/>
          <a:ext cx="1068618" cy="854894"/>
        </a:xfrm>
        <a:prstGeom prst="roundRect">
          <a:avLst>
            <a:gd name="adj" fmla="val 10000"/>
          </a:avLst>
        </a:prstGeom>
        <a:solidFill>
          <a:schemeClr val="accent1">
            <a:hueOff val="0"/>
            <a:satOff val="0"/>
            <a:lumOff val="0"/>
            <a:alphaOff val="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Health</a:t>
          </a:r>
        </a:p>
      </dsp:txBody>
      <dsp:txXfrm>
        <a:off x="657828" y="1298230"/>
        <a:ext cx="1018540" cy="804816"/>
      </dsp:txXfrm>
    </dsp:sp>
    <dsp:sp modelId="{04EA5D69-0305-48EE-8203-7C3F2034E709}">
      <dsp:nvSpPr>
        <dsp:cNvPr id="0" name=""/>
        <dsp:cNvSpPr/>
      </dsp:nvSpPr>
      <dsp:spPr>
        <a:xfrm rot="14219779">
          <a:off x="1861009" y="1408543"/>
          <a:ext cx="1479731" cy="435080"/>
        </a:xfrm>
        <a:prstGeom prst="leftRightArrow">
          <a:avLst/>
        </a:prstGeom>
        <a:solidFill>
          <a:schemeClr val="accent1">
            <a:tint val="60000"/>
            <a:hueOff val="0"/>
            <a:satOff val="0"/>
            <a:lumOff val="0"/>
            <a:alphaOff val="0"/>
          </a:schemeClr>
        </a:solidFill>
        <a:ln>
          <a:solidFill>
            <a:srgbClr val="002060"/>
          </a:solidFill>
        </a:ln>
        <a:effectLst/>
      </dsp:spPr>
      <dsp:style>
        <a:lnRef idx="0">
          <a:scrgbClr r="0" g="0" b="0"/>
        </a:lnRef>
        <a:fillRef idx="1">
          <a:scrgbClr r="0" g="0" b="0"/>
        </a:fillRef>
        <a:effectRef idx="0">
          <a:scrgbClr r="0" g="0" b="0"/>
        </a:effectRef>
        <a:fontRef idx="minor">
          <a:schemeClr val="lt1"/>
        </a:fontRef>
      </dsp:style>
    </dsp:sp>
    <dsp:sp modelId="{92C8ACDB-A049-4EDF-98D5-FE9CB5F1A933}">
      <dsp:nvSpPr>
        <dsp:cNvPr id="0" name=""/>
        <dsp:cNvSpPr/>
      </dsp:nvSpPr>
      <dsp:spPr>
        <a:xfrm>
          <a:off x="1301857" y="183415"/>
          <a:ext cx="1068618" cy="854894"/>
        </a:xfrm>
        <a:prstGeom prst="roundRect">
          <a:avLst>
            <a:gd name="adj" fmla="val 10000"/>
          </a:avLst>
        </a:prstGeom>
        <a:solidFill>
          <a:schemeClr val="accent1">
            <a:hueOff val="0"/>
            <a:satOff val="0"/>
            <a:lumOff val="0"/>
            <a:alphaOff val="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Youth and community</a:t>
          </a:r>
        </a:p>
      </dsp:txBody>
      <dsp:txXfrm>
        <a:off x="1326896" y="208454"/>
        <a:ext cx="1018540" cy="804816"/>
      </dsp:txXfrm>
    </dsp:sp>
    <dsp:sp modelId="{9D2FAAE4-1F88-4CCF-B752-1F55C2969A06}">
      <dsp:nvSpPr>
        <dsp:cNvPr id="0" name=""/>
        <dsp:cNvSpPr/>
      </dsp:nvSpPr>
      <dsp:spPr>
        <a:xfrm rot="16200000">
          <a:off x="2727903" y="1313143"/>
          <a:ext cx="1355484" cy="435080"/>
        </a:xfrm>
        <a:prstGeom prst="leftRightArrow">
          <a:avLst/>
        </a:prstGeom>
        <a:solidFill>
          <a:schemeClr val="accent1">
            <a:tint val="60000"/>
            <a:hueOff val="0"/>
            <a:satOff val="0"/>
            <a:lumOff val="0"/>
            <a:alphaOff val="0"/>
          </a:schemeClr>
        </a:solidFill>
        <a:ln>
          <a:solidFill>
            <a:srgbClr val="002060"/>
          </a:solidFill>
        </a:ln>
        <a:effectLst/>
      </dsp:spPr>
      <dsp:style>
        <a:lnRef idx="0">
          <a:scrgbClr r="0" g="0" b="0"/>
        </a:lnRef>
        <a:fillRef idx="1">
          <a:scrgbClr r="0" g="0" b="0"/>
        </a:fillRef>
        <a:effectRef idx="0">
          <a:scrgbClr r="0" g="0" b="0"/>
        </a:effectRef>
        <a:fontRef idx="minor">
          <a:schemeClr val="lt1"/>
        </a:fontRef>
      </dsp:style>
    </dsp:sp>
    <dsp:sp modelId="{D78D4485-267F-4D00-89B8-F6C492A1EE8A}">
      <dsp:nvSpPr>
        <dsp:cNvPr id="0" name=""/>
        <dsp:cNvSpPr/>
      </dsp:nvSpPr>
      <dsp:spPr>
        <a:xfrm>
          <a:off x="2835750" y="1311"/>
          <a:ext cx="1068618" cy="854894"/>
        </a:xfrm>
        <a:prstGeom prst="roundRect">
          <a:avLst>
            <a:gd name="adj" fmla="val 10000"/>
          </a:avLst>
        </a:prstGeom>
        <a:solidFill>
          <a:schemeClr val="accent1">
            <a:hueOff val="0"/>
            <a:satOff val="0"/>
            <a:lumOff val="0"/>
            <a:alphaOff val="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Housing</a:t>
          </a:r>
        </a:p>
      </dsp:txBody>
      <dsp:txXfrm>
        <a:off x="2860789" y="26350"/>
        <a:ext cx="1018540" cy="804816"/>
      </dsp:txXfrm>
    </dsp:sp>
    <dsp:sp modelId="{E223B0AA-8A66-46E0-828C-FC8D6CE54CAC}">
      <dsp:nvSpPr>
        <dsp:cNvPr id="0" name=""/>
        <dsp:cNvSpPr/>
      </dsp:nvSpPr>
      <dsp:spPr>
        <a:xfrm rot="18000000">
          <a:off x="3466478" y="1587135"/>
          <a:ext cx="1344329" cy="435080"/>
        </a:xfrm>
        <a:prstGeom prst="leftRightArrow">
          <a:avLst/>
        </a:prstGeom>
        <a:solidFill>
          <a:schemeClr val="accent1">
            <a:tint val="60000"/>
            <a:hueOff val="0"/>
            <a:satOff val="0"/>
            <a:lumOff val="0"/>
            <a:alphaOff val="0"/>
          </a:schemeClr>
        </a:solidFill>
        <a:ln>
          <a:solidFill>
            <a:srgbClr val="002060"/>
          </a:solidFill>
        </a:ln>
        <a:effectLst/>
      </dsp:spPr>
      <dsp:style>
        <a:lnRef idx="0">
          <a:scrgbClr r="0" g="0" b="0"/>
        </a:lnRef>
        <a:fillRef idx="1">
          <a:scrgbClr r="0" g="0" b="0"/>
        </a:fillRef>
        <a:effectRef idx="0">
          <a:scrgbClr r="0" g="0" b="0"/>
        </a:effectRef>
        <a:fontRef idx="minor">
          <a:schemeClr val="lt1"/>
        </a:fontRef>
      </dsp:style>
    </dsp:sp>
    <dsp:sp modelId="{94654F6E-F609-455B-8AB9-EE660D012BE2}">
      <dsp:nvSpPr>
        <dsp:cNvPr id="0" name=""/>
        <dsp:cNvSpPr/>
      </dsp:nvSpPr>
      <dsp:spPr>
        <a:xfrm>
          <a:off x="4107631" y="342110"/>
          <a:ext cx="1068618" cy="854894"/>
        </a:xfrm>
        <a:prstGeom prst="roundRect">
          <a:avLst>
            <a:gd name="adj" fmla="val 10000"/>
          </a:avLst>
        </a:prstGeom>
        <a:solidFill>
          <a:schemeClr val="accent1">
            <a:hueOff val="0"/>
            <a:satOff val="0"/>
            <a:lumOff val="0"/>
            <a:alphaOff val="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Licensing</a:t>
          </a:r>
        </a:p>
      </dsp:txBody>
      <dsp:txXfrm>
        <a:off x="4132670" y="367149"/>
        <a:ext cx="1018540" cy="804816"/>
      </dsp:txXfrm>
    </dsp:sp>
    <dsp:sp modelId="{37352524-0826-481E-B4C8-8165A01BCC3E}">
      <dsp:nvSpPr>
        <dsp:cNvPr id="0" name=""/>
        <dsp:cNvSpPr/>
      </dsp:nvSpPr>
      <dsp:spPr>
        <a:xfrm rot="19800000">
          <a:off x="4010663" y="2147221"/>
          <a:ext cx="1156710" cy="435080"/>
        </a:xfrm>
        <a:prstGeom prst="leftRightArrow">
          <a:avLst/>
        </a:prstGeom>
        <a:solidFill>
          <a:schemeClr val="accent1">
            <a:tint val="60000"/>
            <a:hueOff val="0"/>
            <a:satOff val="0"/>
            <a:lumOff val="0"/>
            <a:alphaOff val="0"/>
          </a:schemeClr>
        </a:solidFill>
        <a:ln>
          <a:solidFill>
            <a:srgbClr val="002060"/>
          </a:solidFill>
        </a:ln>
        <a:effectLst/>
      </dsp:spPr>
      <dsp:style>
        <a:lnRef idx="0">
          <a:scrgbClr r="0" g="0" b="0"/>
        </a:lnRef>
        <a:fillRef idx="1">
          <a:scrgbClr r="0" g="0" b="0"/>
        </a:fillRef>
        <a:effectRef idx="0">
          <a:scrgbClr r="0" g="0" b="0"/>
        </a:effectRef>
        <a:fontRef idx="minor">
          <a:schemeClr val="lt1"/>
        </a:fontRef>
      </dsp:style>
    </dsp:sp>
    <dsp:sp modelId="{E5E621DC-8898-44E3-A017-3A77D4528D98}">
      <dsp:nvSpPr>
        <dsp:cNvPr id="0" name=""/>
        <dsp:cNvSpPr/>
      </dsp:nvSpPr>
      <dsp:spPr>
        <a:xfrm>
          <a:off x="5038712" y="1273191"/>
          <a:ext cx="1068618" cy="854894"/>
        </a:xfrm>
        <a:prstGeom prst="roundRect">
          <a:avLst>
            <a:gd name="adj" fmla="val 10000"/>
          </a:avLst>
        </a:prstGeom>
        <a:solidFill>
          <a:schemeClr val="accent1">
            <a:hueOff val="0"/>
            <a:satOff val="0"/>
            <a:lumOff val="0"/>
            <a:alphaOff val="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Policing and CJS</a:t>
          </a:r>
        </a:p>
      </dsp:txBody>
      <dsp:txXfrm>
        <a:off x="5063751" y="1298230"/>
        <a:ext cx="1018540" cy="804816"/>
      </dsp:txXfrm>
    </dsp:sp>
    <dsp:sp modelId="{65C5C5C1-5827-46F4-9654-38837D43C10B}">
      <dsp:nvSpPr>
        <dsp:cNvPr id="0" name=""/>
        <dsp:cNvSpPr/>
      </dsp:nvSpPr>
      <dsp:spPr>
        <a:xfrm>
          <a:off x="4161988" y="2799762"/>
          <a:ext cx="1212789" cy="435080"/>
        </a:xfrm>
        <a:prstGeom prst="leftRightArrow">
          <a:avLst/>
        </a:prstGeom>
        <a:solidFill>
          <a:schemeClr val="accent1">
            <a:tint val="60000"/>
            <a:hueOff val="0"/>
            <a:satOff val="0"/>
            <a:lumOff val="0"/>
            <a:alphaOff val="0"/>
          </a:schemeClr>
        </a:solidFill>
        <a:ln>
          <a:solidFill>
            <a:srgbClr val="002060"/>
          </a:solidFill>
        </a:ln>
        <a:effectLst/>
      </dsp:spPr>
      <dsp:style>
        <a:lnRef idx="0">
          <a:scrgbClr r="0" g="0" b="0"/>
        </a:lnRef>
        <a:fillRef idx="1">
          <a:scrgbClr r="0" g="0" b="0"/>
        </a:fillRef>
        <a:effectRef idx="0">
          <a:scrgbClr r="0" g="0" b="0"/>
        </a:effectRef>
        <a:fontRef idx="minor">
          <a:schemeClr val="lt1"/>
        </a:fontRef>
      </dsp:style>
    </dsp:sp>
    <dsp:sp modelId="{31BE945B-0452-47E2-8A21-4ECD7F26521A}">
      <dsp:nvSpPr>
        <dsp:cNvPr id="0" name=""/>
        <dsp:cNvSpPr/>
      </dsp:nvSpPr>
      <dsp:spPr>
        <a:xfrm>
          <a:off x="5379511" y="2545072"/>
          <a:ext cx="1068618" cy="854894"/>
        </a:xfrm>
        <a:prstGeom prst="roundRect">
          <a:avLst>
            <a:gd name="adj" fmla="val 10000"/>
          </a:avLst>
        </a:prstGeom>
        <a:solidFill>
          <a:schemeClr val="accent1">
            <a:hueOff val="0"/>
            <a:satOff val="0"/>
            <a:lumOff val="0"/>
            <a:alphaOff val="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None/>
          </a:pPr>
          <a:r>
            <a:rPr lang="en-GB" sz="1600" kern="1200" dirty="0">
              <a:solidFill>
                <a:schemeClr val="tx1"/>
              </a:solidFill>
            </a:rPr>
            <a:t>Transport</a:t>
          </a:r>
        </a:p>
      </dsp:txBody>
      <dsp:txXfrm>
        <a:off x="5404550" y="2570111"/>
        <a:ext cx="1018540" cy="8048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0A6CB4-3CB4-4C3F-80E8-B5B6693EA5A0}">
      <dsp:nvSpPr>
        <dsp:cNvPr id="0" name=""/>
        <dsp:cNvSpPr/>
      </dsp:nvSpPr>
      <dsp:spPr>
        <a:xfrm>
          <a:off x="1672" y="0"/>
          <a:ext cx="1752613" cy="3684323"/>
        </a:xfrm>
        <a:prstGeom prst="roundRect">
          <a:avLst>
            <a:gd name="adj" fmla="val 10000"/>
          </a:avLst>
        </a:prstGeom>
        <a:solidFill>
          <a:schemeClr val="accen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rPr>
            <a:t>Domain 1: Target</a:t>
          </a:r>
        </a:p>
        <a:p>
          <a:pPr marL="0" lvl="0" indent="0" algn="ctr" defTabSz="533400">
            <a:lnSpc>
              <a:spcPct val="90000"/>
            </a:lnSpc>
            <a:spcBef>
              <a:spcPct val="0"/>
            </a:spcBef>
            <a:spcAft>
              <a:spcPct val="35000"/>
            </a:spcAft>
            <a:buNone/>
          </a:pPr>
          <a:r>
            <a:rPr lang="en-GB" sz="1200" kern="1200" dirty="0">
              <a:solidFill>
                <a:schemeClr val="tx1"/>
              </a:solidFill>
            </a:rPr>
            <a:t>Seeks to prevent, identify, assess and intervene with the social conditions of abuse </a:t>
          </a:r>
        </a:p>
      </dsp:txBody>
      <dsp:txXfrm>
        <a:off x="1672" y="1473729"/>
        <a:ext cx="1752613" cy="1473729"/>
      </dsp:txXfrm>
    </dsp:sp>
    <dsp:sp modelId="{1952105E-DB77-4FEF-94BF-F2391AC31F3B}">
      <dsp:nvSpPr>
        <dsp:cNvPr id="0" name=""/>
        <dsp:cNvSpPr/>
      </dsp:nvSpPr>
      <dsp:spPr>
        <a:xfrm>
          <a:off x="264538" y="221059"/>
          <a:ext cx="1226879" cy="122687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1000" r="-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04B79A8-5380-42FD-BACF-5F49493E49F8}">
      <dsp:nvSpPr>
        <dsp:cNvPr id="0" name=""/>
        <dsp:cNvSpPr/>
      </dsp:nvSpPr>
      <dsp:spPr>
        <a:xfrm>
          <a:off x="1806863" y="0"/>
          <a:ext cx="1752613" cy="3684323"/>
        </a:xfrm>
        <a:prstGeom prst="roundRect">
          <a:avLst>
            <a:gd name="adj" fmla="val 10000"/>
          </a:avLst>
        </a:prstGeom>
        <a:solidFill>
          <a:schemeClr val="accen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rPr>
            <a:t>Domain 2: Legislative framework</a:t>
          </a:r>
        </a:p>
        <a:p>
          <a:pPr marL="0" lvl="0" indent="0" algn="ctr" defTabSz="533400">
            <a:lnSpc>
              <a:spcPct val="90000"/>
            </a:lnSpc>
            <a:spcBef>
              <a:spcPct val="0"/>
            </a:spcBef>
            <a:spcAft>
              <a:spcPct val="35000"/>
            </a:spcAft>
            <a:buNone/>
          </a:pPr>
          <a:r>
            <a:rPr lang="en-GB" sz="1200" kern="1200" dirty="0">
              <a:solidFill>
                <a:schemeClr val="tx1"/>
              </a:solidFill>
            </a:rPr>
            <a:t>Incorporate extra-familial contexts into child protection frameworks</a:t>
          </a:r>
        </a:p>
      </dsp:txBody>
      <dsp:txXfrm>
        <a:off x="1806863" y="1473729"/>
        <a:ext cx="1752613" cy="1473729"/>
      </dsp:txXfrm>
    </dsp:sp>
    <dsp:sp modelId="{FC3DE77E-3C9D-437B-8294-B0E36A7E004F}">
      <dsp:nvSpPr>
        <dsp:cNvPr id="0" name=""/>
        <dsp:cNvSpPr/>
      </dsp:nvSpPr>
      <dsp:spPr>
        <a:xfrm>
          <a:off x="2069730" y="221059"/>
          <a:ext cx="1226879" cy="122687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4D98F8-3C3B-4C52-9357-785BFFBC1BC5}">
      <dsp:nvSpPr>
        <dsp:cNvPr id="0" name=""/>
        <dsp:cNvSpPr/>
      </dsp:nvSpPr>
      <dsp:spPr>
        <a:xfrm>
          <a:off x="3612055" y="0"/>
          <a:ext cx="1752613" cy="3684323"/>
        </a:xfrm>
        <a:prstGeom prst="roundRect">
          <a:avLst>
            <a:gd name="adj" fmla="val 10000"/>
          </a:avLst>
        </a:prstGeom>
        <a:solidFill>
          <a:schemeClr val="accen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rPr>
            <a:t>Domain 3: Partnerships</a:t>
          </a:r>
        </a:p>
        <a:p>
          <a:pPr marL="0" lvl="0" indent="0" algn="ctr" defTabSz="533400">
            <a:lnSpc>
              <a:spcPct val="90000"/>
            </a:lnSpc>
            <a:spcBef>
              <a:spcPct val="0"/>
            </a:spcBef>
            <a:spcAft>
              <a:spcPct val="35000"/>
            </a:spcAft>
            <a:buNone/>
          </a:pPr>
          <a:r>
            <a:rPr lang="en-GB" sz="1200" kern="1200" dirty="0">
              <a:solidFill>
                <a:schemeClr val="tx1"/>
              </a:solidFill>
            </a:rPr>
            <a:t>Develop partnerships with sectors/individuals who are responsible for the nature of extra-familial contexts </a:t>
          </a:r>
        </a:p>
      </dsp:txBody>
      <dsp:txXfrm>
        <a:off x="3612055" y="1473729"/>
        <a:ext cx="1752613" cy="1473729"/>
      </dsp:txXfrm>
    </dsp:sp>
    <dsp:sp modelId="{6C67FEA7-BC44-44D3-B6D7-72FAA87B76D1}">
      <dsp:nvSpPr>
        <dsp:cNvPr id="0" name=""/>
        <dsp:cNvSpPr/>
      </dsp:nvSpPr>
      <dsp:spPr>
        <a:xfrm>
          <a:off x="3874922" y="221059"/>
          <a:ext cx="1226879" cy="1226879"/>
        </a:xfrm>
        <a:prstGeom prst="ellipse">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4000" r="-1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214B28-5121-40A2-B827-0BCDEE55E3D1}">
      <dsp:nvSpPr>
        <dsp:cNvPr id="0" name=""/>
        <dsp:cNvSpPr/>
      </dsp:nvSpPr>
      <dsp:spPr>
        <a:xfrm>
          <a:off x="5417246" y="0"/>
          <a:ext cx="1752613" cy="3684323"/>
        </a:xfrm>
        <a:prstGeom prst="roundRect">
          <a:avLst>
            <a:gd name="adj" fmla="val 10000"/>
          </a:avLst>
        </a:prstGeom>
        <a:solidFill>
          <a:schemeClr val="accent1">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solidFill>
                <a:schemeClr val="tx1"/>
              </a:solidFill>
            </a:rPr>
            <a:t>Domain 4: Outcomes measurement </a:t>
          </a:r>
        </a:p>
        <a:p>
          <a:pPr marL="0" lvl="0" indent="0" algn="ctr" defTabSz="533400">
            <a:lnSpc>
              <a:spcPct val="90000"/>
            </a:lnSpc>
            <a:spcBef>
              <a:spcPct val="0"/>
            </a:spcBef>
            <a:spcAft>
              <a:spcPct val="35000"/>
            </a:spcAft>
            <a:buNone/>
          </a:pPr>
          <a:r>
            <a:rPr lang="en-GB" sz="1200" kern="1200" dirty="0">
              <a:solidFill>
                <a:schemeClr val="tx1"/>
              </a:solidFill>
            </a:rPr>
            <a:t>Monitor outcomes of success in relation to contextual, as well as individual, change</a:t>
          </a:r>
        </a:p>
      </dsp:txBody>
      <dsp:txXfrm>
        <a:off x="5417246" y="1473729"/>
        <a:ext cx="1752613" cy="1473729"/>
      </dsp:txXfrm>
    </dsp:sp>
    <dsp:sp modelId="{E4E6B9AA-5BF1-4714-AC64-C0798CEB24BD}">
      <dsp:nvSpPr>
        <dsp:cNvPr id="0" name=""/>
        <dsp:cNvSpPr/>
      </dsp:nvSpPr>
      <dsp:spPr>
        <a:xfrm>
          <a:off x="5680113" y="221059"/>
          <a:ext cx="1226879" cy="1226879"/>
        </a:xfrm>
        <a:prstGeom prst="ellipse">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CA8EFC-1029-42E5-A71C-49913D5F59A9}">
      <dsp:nvSpPr>
        <dsp:cNvPr id="0" name=""/>
        <dsp:cNvSpPr/>
      </dsp:nvSpPr>
      <dsp:spPr>
        <a:xfrm>
          <a:off x="286861" y="2947458"/>
          <a:ext cx="6597809" cy="552648"/>
        </a:xfrm>
        <a:prstGeom prst="leftRightArrow">
          <a:avLst/>
        </a:prstGeom>
        <a:solidFill>
          <a:schemeClr val="accent1">
            <a:tint val="60000"/>
            <a:hueOff val="0"/>
            <a:satOff val="0"/>
            <a:lumOff val="0"/>
            <a:alphaOff val="0"/>
          </a:schemeClr>
        </a:solidFill>
        <a:ln w="19050" cap="flat" cmpd="sng" algn="ctr">
          <a:solidFill>
            <a:srgbClr val="FF000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DA8394-F733-4953-AEDE-E50EEB6615C5}" type="datetimeFigureOut">
              <a:rPr lang="en-GB" smtClean="0"/>
              <a:t>21/12/2020</a:t>
            </a:fld>
            <a:endParaRPr lang="en-GB"/>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76BFCF-0EE0-4922-8955-47983E0A5624}" type="slidenum">
              <a:rPr lang="en-GB" smtClean="0"/>
              <a:t>‹#›</a:t>
            </a:fld>
            <a:endParaRPr lang="en-GB"/>
          </a:p>
        </p:txBody>
      </p:sp>
    </p:spTree>
    <p:extLst>
      <p:ext uri="{BB962C8B-B14F-4D97-AF65-F5344CB8AC3E}">
        <p14:creationId xmlns:p14="http://schemas.microsoft.com/office/powerpoint/2010/main" val="3092910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with this understanding of the kinds of things young people experience and the limitations of the existing systems, it is interesting and useful to consider capacity to safeguard and who else could have an influence???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7EB9D48-8D2C-4A4D-B33D-2D6795D0DB60}" type="slidenum">
              <a:rPr kumimoji="0" lang="en-US"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13628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10 minutes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DDA1AA-F47D-4570-8349-1337C8D322B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24283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99BA12B-2672-45CC-AACE-815CA2523546}" type="datetimeFigureOut">
              <a:rPr lang="en-GB" smtClean="0"/>
              <a:t>21/12/2020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DE0D48-6E37-4F25-8FDE-794163607505}" type="slidenum">
              <a:rPr lang="en-GB" smtClean="0"/>
              <a:t>‹#›</a:t>
            </a:fld>
            <a:endParaRPr lang="en-GB"/>
          </a:p>
        </p:txBody>
      </p:sp>
      <p:grpSp>
        <p:nvGrpSpPr>
          <p:cNvPr id="7" name="Group 6">
            <a:extLst>
              <a:ext uri="{FF2B5EF4-FFF2-40B4-BE49-F238E27FC236}">
                <a16:creationId xmlns:a16="http://schemas.microsoft.com/office/drawing/2014/main" id="{0F991246-67F4-47F1-AD92-7DEF5F5C6752}"/>
              </a:ext>
            </a:extLst>
          </p:cNvPr>
          <p:cNvGrpSpPr/>
          <p:nvPr userDrawn="1"/>
        </p:nvGrpSpPr>
        <p:grpSpPr>
          <a:xfrm>
            <a:off x="19562" y="5015038"/>
            <a:ext cx="3275575" cy="667667"/>
            <a:chOff x="2227450" y="2732701"/>
            <a:chExt cx="5111870" cy="867070"/>
          </a:xfrm>
        </p:grpSpPr>
        <p:pic>
          <p:nvPicPr>
            <p:cNvPr id="8" name="Picture 7" descr="A picture containing text&#10;&#10;Description automatically generated">
              <a:extLst>
                <a:ext uri="{FF2B5EF4-FFF2-40B4-BE49-F238E27FC236}">
                  <a16:creationId xmlns:a16="http://schemas.microsoft.com/office/drawing/2014/main" id="{EFDA0EAE-E68E-42AE-B92B-590214141F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8181" y="2744736"/>
              <a:ext cx="1411518" cy="855035"/>
            </a:xfrm>
            <a:prstGeom prst="rect">
              <a:avLst/>
            </a:prstGeom>
          </p:spPr>
        </p:pic>
        <p:pic>
          <p:nvPicPr>
            <p:cNvPr id="9" name="Picture 8" descr="Logo, company name&#10;&#10;Description automatically generated">
              <a:extLst>
                <a:ext uri="{FF2B5EF4-FFF2-40B4-BE49-F238E27FC236}">
                  <a16:creationId xmlns:a16="http://schemas.microsoft.com/office/drawing/2014/main" id="{0DC180F4-8990-4D40-A985-549A054EBB39}"/>
                </a:ext>
              </a:extLst>
            </p:cNvPr>
            <p:cNvPicPr>
              <a:picLocks noChangeAspect="1"/>
            </p:cNvPicPr>
            <p:nvPr/>
          </p:nvPicPr>
          <p:blipFill rotWithShape="1">
            <a:blip r:embed="rId3">
              <a:extLst>
                <a:ext uri="{28A0092B-C50C-407E-A947-70E740481C1C}">
                  <a14:useLocalDpi xmlns:a14="http://schemas.microsoft.com/office/drawing/2010/main" val="0"/>
                </a:ext>
              </a:extLst>
            </a:blip>
            <a:srcRect l="46039" t="28711" b="24083"/>
            <a:stretch/>
          </p:blipFill>
          <p:spPr>
            <a:xfrm>
              <a:off x="2227450" y="2744736"/>
              <a:ext cx="1942612" cy="849721"/>
            </a:xfrm>
            <a:prstGeom prst="rect">
              <a:avLst/>
            </a:prstGeom>
          </p:spPr>
        </p:pic>
        <p:pic>
          <p:nvPicPr>
            <p:cNvPr id="10" name="Picture 2" descr="West Sussex Wellbeing">
              <a:extLst>
                <a:ext uri="{FF2B5EF4-FFF2-40B4-BE49-F238E27FC236}">
                  <a16:creationId xmlns:a16="http://schemas.microsoft.com/office/drawing/2014/main" id="{4A915307-C27F-4ABE-9974-B1899F9E07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2472" y="2732701"/>
              <a:ext cx="1526848" cy="8550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967554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99BA12B-2672-45CC-AACE-815CA2523546}" type="datetimeFigureOut">
              <a:rPr lang="en-GB" smtClean="0"/>
              <a:t>21/12/2020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DE0D48-6E37-4F25-8FDE-794163607505}" type="slidenum">
              <a:rPr lang="en-GB" smtClean="0"/>
              <a:t>‹#›</a:t>
            </a:fld>
            <a:endParaRPr lang="en-GB"/>
          </a:p>
        </p:txBody>
      </p:sp>
      <p:grpSp>
        <p:nvGrpSpPr>
          <p:cNvPr id="8" name="Group 7">
            <a:extLst>
              <a:ext uri="{FF2B5EF4-FFF2-40B4-BE49-F238E27FC236}">
                <a16:creationId xmlns:a16="http://schemas.microsoft.com/office/drawing/2014/main" id="{E2C8AF51-28FE-4592-86A1-4C5BFA65972F}"/>
              </a:ext>
            </a:extLst>
          </p:cNvPr>
          <p:cNvGrpSpPr/>
          <p:nvPr userDrawn="1"/>
        </p:nvGrpSpPr>
        <p:grpSpPr>
          <a:xfrm>
            <a:off x="19562" y="5015038"/>
            <a:ext cx="3275575" cy="667667"/>
            <a:chOff x="2227450" y="2732701"/>
            <a:chExt cx="5111870" cy="867070"/>
          </a:xfrm>
        </p:grpSpPr>
        <p:pic>
          <p:nvPicPr>
            <p:cNvPr id="9" name="Picture 8" descr="A picture containing text&#10;&#10;Description automatically generated">
              <a:extLst>
                <a:ext uri="{FF2B5EF4-FFF2-40B4-BE49-F238E27FC236}">
                  <a16:creationId xmlns:a16="http://schemas.microsoft.com/office/drawing/2014/main" id="{5D5758C5-B47C-4949-8EDD-AEFCE63185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8181" y="2744736"/>
              <a:ext cx="1411518" cy="855035"/>
            </a:xfrm>
            <a:prstGeom prst="rect">
              <a:avLst/>
            </a:prstGeom>
          </p:spPr>
        </p:pic>
        <p:pic>
          <p:nvPicPr>
            <p:cNvPr id="10" name="Picture 9" descr="Logo, company name&#10;&#10;Description automatically generated">
              <a:extLst>
                <a:ext uri="{FF2B5EF4-FFF2-40B4-BE49-F238E27FC236}">
                  <a16:creationId xmlns:a16="http://schemas.microsoft.com/office/drawing/2014/main" id="{87F59A6A-971E-4FB6-9FBD-6E37B76F0E90}"/>
                </a:ext>
              </a:extLst>
            </p:cNvPr>
            <p:cNvPicPr>
              <a:picLocks noChangeAspect="1"/>
            </p:cNvPicPr>
            <p:nvPr/>
          </p:nvPicPr>
          <p:blipFill rotWithShape="1">
            <a:blip r:embed="rId3">
              <a:extLst>
                <a:ext uri="{28A0092B-C50C-407E-A947-70E740481C1C}">
                  <a14:useLocalDpi xmlns:a14="http://schemas.microsoft.com/office/drawing/2010/main" val="0"/>
                </a:ext>
              </a:extLst>
            </a:blip>
            <a:srcRect l="46039" t="28711" b="24083"/>
            <a:stretch/>
          </p:blipFill>
          <p:spPr>
            <a:xfrm>
              <a:off x="2227450" y="2744736"/>
              <a:ext cx="1942612" cy="849721"/>
            </a:xfrm>
            <a:prstGeom prst="rect">
              <a:avLst/>
            </a:prstGeom>
          </p:spPr>
        </p:pic>
        <p:pic>
          <p:nvPicPr>
            <p:cNvPr id="11" name="Picture 2" descr="West Sussex Wellbeing">
              <a:extLst>
                <a:ext uri="{FF2B5EF4-FFF2-40B4-BE49-F238E27FC236}">
                  <a16:creationId xmlns:a16="http://schemas.microsoft.com/office/drawing/2014/main" id="{3E32ED45-715D-4782-A7AE-7E8905F485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2472" y="2732701"/>
              <a:ext cx="1526848" cy="8550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42734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9BA12B-2672-45CC-AACE-815CA2523546}" type="datetimeFigureOut">
              <a:rPr lang="en-GB" smtClean="0"/>
              <a:t>21/12/2020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DE0D48-6E37-4F25-8FDE-794163607505}" type="slidenum">
              <a:rPr lang="en-GB" smtClean="0"/>
              <a:t>‹#›</a:t>
            </a:fld>
            <a:endParaRPr lang="en-GB"/>
          </a:p>
        </p:txBody>
      </p:sp>
      <p:grpSp>
        <p:nvGrpSpPr>
          <p:cNvPr id="7" name="Group 6">
            <a:extLst>
              <a:ext uri="{FF2B5EF4-FFF2-40B4-BE49-F238E27FC236}">
                <a16:creationId xmlns:a16="http://schemas.microsoft.com/office/drawing/2014/main" id="{588DA7AE-F19C-4AF3-9D02-1C2F282D9E80}"/>
              </a:ext>
            </a:extLst>
          </p:cNvPr>
          <p:cNvGrpSpPr/>
          <p:nvPr userDrawn="1"/>
        </p:nvGrpSpPr>
        <p:grpSpPr>
          <a:xfrm>
            <a:off x="19562" y="5015038"/>
            <a:ext cx="3275575" cy="667667"/>
            <a:chOff x="2227450" y="2732701"/>
            <a:chExt cx="5111870" cy="867070"/>
          </a:xfrm>
        </p:grpSpPr>
        <p:pic>
          <p:nvPicPr>
            <p:cNvPr id="8" name="Picture 7" descr="A picture containing text&#10;&#10;Description automatically generated">
              <a:extLst>
                <a:ext uri="{FF2B5EF4-FFF2-40B4-BE49-F238E27FC236}">
                  <a16:creationId xmlns:a16="http://schemas.microsoft.com/office/drawing/2014/main" id="{DC3F7103-0759-4CAB-BD9E-899C104FAE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8181" y="2744736"/>
              <a:ext cx="1411518" cy="855035"/>
            </a:xfrm>
            <a:prstGeom prst="rect">
              <a:avLst/>
            </a:prstGeom>
          </p:spPr>
        </p:pic>
        <p:pic>
          <p:nvPicPr>
            <p:cNvPr id="9" name="Picture 8" descr="Logo, company name&#10;&#10;Description automatically generated">
              <a:extLst>
                <a:ext uri="{FF2B5EF4-FFF2-40B4-BE49-F238E27FC236}">
                  <a16:creationId xmlns:a16="http://schemas.microsoft.com/office/drawing/2014/main" id="{7E6A71B7-69AA-40A3-A264-1FE846D5D900}"/>
                </a:ext>
              </a:extLst>
            </p:cNvPr>
            <p:cNvPicPr>
              <a:picLocks noChangeAspect="1"/>
            </p:cNvPicPr>
            <p:nvPr/>
          </p:nvPicPr>
          <p:blipFill rotWithShape="1">
            <a:blip r:embed="rId3">
              <a:extLst>
                <a:ext uri="{28A0092B-C50C-407E-A947-70E740481C1C}">
                  <a14:useLocalDpi xmlns:a14="http://schemas.microsoft.com/office/drawing/2010/main" val="0"/>
                </a:ext>
              </a:extLst>
            </a:blip>
            <a:srcRect l="46039" t="28711" b="24083"/>
            <a:stretch/>
          </p:blipFill>
          <p:spPr>
            <a:xfrm>
              <a:off x="2227450" y="2744736"/>
              <a:ext cx="1942612" cy="849721"/>
            </a:xfrm>
            <a:prstGeom prst="rect">
              <a:avLst/>
            </a:prstGeom>
          </p:spPr>
        </p:pic>
        <p:pic>
          <p:nvPicPr>
            <p:cNvPr id="10" name="Picture 2" descr="West Sussex Wellbeing">
              <a:extLst>
                <a:ext uri="{FF2B5EF4-FFF2-40B4-BE49-F238E27FC236}">
                  <a16:creationId xmlns:a16="http://schemas.microsoft.com/office/drawing/2014/main" id="{1EE269C6-8307-443A-A7EF-D39108DC0D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2472" y="2732701"/>
              <a:ext cx="1526848" cy="8550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52093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9BA12B-2672-45CC-AACE-815CA2523546}" type="datetimeFigureOut">
              <a:rPr lang="en-GB" smtClean="0"/>
              <a:t>21/12/2020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DE0D48-6E37-4F25-8FDE-794163607505}" type="slidenum">
              <a:rPr lang="en-GB" smtClean="0"/>
              <a:t>‹#›</a:t>
            </a:fld>
            <a:endParaRPr lang="en-GB"/>
          </a:p>
        </p:txBody>
      </p:sp>
      <p:grpSp>
        <p:nvGrpSpPr>
          <p:cNvPr id="7" name="Group 6">
            <a:extLst>
              <a:ext uri="{FF2B5EF4-FFF2-40B4-BE49-F238E27FC236}">
                <a16:creationId xmlns:a16="http://schemas.microsoft.com/office/drawing/2014/main" id="{9FD779CA-D0E3-4D48-99C6-14CEF55F59AC}"/>
              </a:ext>
            </a:extLst>
          </p:cNvPr>
          <p:cNvGrpSpPr/>
          <p:nvPr userDrawn="1"/>
        </p:nvGrpSpPr>
        <p:grpSpPr>
          <a:xfrm>
            <a:off x="19562" y="5015038"/>
            <a:ext cx="3275575" cy="667667"/>
            <a:chOff x="2227450" y="2732701"/>
            <a:chExt cx="5111870" cy="867070"/>
          </a:xfrm>
        </p:grpSpPr>
        <p:pic>
          <p:nvPicPr>
            <p:cNvPr id="8" name="Picture 7" descr="A picture containing text&#10;&#10;Description automatically generated">
              <a:extLst>
                <a:ext uri="{FF2B5EF4-FFF2-40B4-BE49-F238E27FC236}">
                  <a16:creationId xmlns:a16="http://schemas.microsoft.com/office/drawing/2014/main" id="{B292FECD-5DE1-4A89-B944-DFCA04BAA3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8181" y="2744736"/>
              <a:ext cx="1411518" cy="855035"/>
            </a:xfrm>
            <a:prstGeom prst="rect">
              <a:avLst/>
            </a:prstGeom>
          </p:spPr>
        </p:pic>
        <p:pic>
          <p:nvPicPr>
            <p:cNvPr id="9" name="Picture 8" descr="Logo, company name&#10;&#10;Description automatically generated">
              <a:extLst>
                <a:ext uri="{FF2B5EF4-FFF2-40B4-BE49-F238E27FC236}">
                  <a16:creationId xmlns:a16="http://schemas.microsoft.com/office/drawing/2014/main" id="{871EC41A-B728-45D7-AE4D-D2EA1A80DFD7}"/>
                </a:ext>
              </a:extLst>
            </p:cNvPr>
            <p:cNvPicPr>
              <a:picLocks noChangeAspect="1"/>
            </p:cNvPicPr>
            <p:nvPr/>
          </p:nvPicPr>
          <p:blipFill rotWithShape="1">
            <a:blip r:embed="rId3">
              <a:extLst>
                <a:ext uri="{28A0092B-C50C-407E-A947-70E740481C1C}">
                  <a14:useLocalDpi xmlns:a14="http://schemas.microsoft.com/office/drawing/2010/main" val="0"/>
                </a:ext>
              </a:extLst>
            </a:blip>
            <a:srcRect l="46039" t="28711" b="24083"/>
            <a:stretch/>
          </p:blipFill>
          <p:spPr>
            <a:xfrm>
              <a:off x="2227450" y="2744736"/>
              <a:ext cx="1942612" cy="849721"/>
            </a:xfrm>
            <a:prstGeom prst="rect">
              <a:avLst/>
            </a:prstGeom>
          </p:spPr>
        </p:pic>
        <p:pic>
          <p:nvPicPr>
            <p:cNvPr id="10" name="Picture 2" descr="West Sussex Wellbeing">
              <a:extLst>
                <a:ext uri="{FF2B5EF4-FFF2-40B4-BE49-F238E27FC236}">
                  <a16:creationId xmlns:a16="http://schemas.microsoft.com/office/drawing/2014/main" id="{5A40C61D-D432-48D1-B74F-001B39873C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2472" y="2732701"/>
              <a:ext cx="1526848" cy="8550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4572218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3750"/>
            </a:lvl1pPr>
          </a:lstStyle>
          <a:p>
            <a:r>
              <a:rPr lang="en-US"/>
              <a:t>Click to edit Master title style</a:t>
            </a:r>
            <a:endParaRPr lang="en-GB"/>
          </a:p>
        </p:txBody>
      </p:sp>
      <p:sp>
        <p:nvSpPr>
          <p:cNvPr id="3" name="Subtitle 2"/>
          <p:cNvSpPr>
            <a:spLocks noGrp="1"/>
          </p:cNvSpPr>
          <p:nvPr>
            <p:ph type="subTitle" idx="1"/>
          </p:nvPr>
        </p:nvSpPr>
        <p:spPr>
          <a:xfrm>
            <a:off x="1143000" y="3001698"/>
            <a:ext cx="6858000" cy="1379802"/>
          </a:xfrm>
        </p:spPr>
        <p:txBody>
          <a:bodyPr/>
          <a:lstStyle>
            <a:lvl1pPr marL="0" indent="0" algn="ctr">
              <a:buNone/>
              <a:defRPr sz="1500"/>
            </a:lvl1pPr>
            <a:lvl2pPr marL="285739" indent="0" algn="ctr">
              <a:buNone/>
              <a:defRPr sz="1250"/>
            </a:lvl2pPr>
            <a:lvl3pPr marL="571477" indent="0" algn="ctr">
              <a:buNone/>
              <a:defRPr sz="1125"/>
            </a:lvl3pPr>
            <a:lvl4pPr marL="857216" indent="0" algn="ctr">
              <a:buNone/>
              <a:defRPr sz="1000"/>
            </a:lvl4pPr>
            <a:lvl5pPr marL="1142954" indent="0" algn="ctr">
              <a:buNone/>
              <a:defRPr sz="1000"/>
            </a:lvl5pPr>
            <a:lvl6pPr marL="1428693" indent="0" algn="ctr">
              <a:buNone/>
              <a:defRPr sz="1000"/>
            </a:lvl6pPr>
            <a:lvl7pPr marL="1714431" indent="0" algn="ctr">
              <a:buNone/>
              <a:defRPr sz="1000"/>
            </a:lvl7pPr>
            <a:lvl8pPr marL="2000170" indent="0" algn="ctr">
              <a:buNone/>
              <a:defRPr sz="1000"/>
            </a:lvl8pPr>
            <a:lvl9pPr marL="2285909" indent="0" algn="ctr">
              <a:buNone/>
              <a:defRPr sz="10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251F9BA-A86B-4FA8-BBA0-3C80F545DE8F}" type="datetimeFigureOut">
              <a:rPr lang="en-GB" smtClean="0"/>
              <a:t>21/12/2020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a:defRPr/>
            </a:pPr>
            <a:fld id="{6A959994-89AE-4AC4-94B4-1E007AB2340D}" type="slidenum">
              <a:rPr lang="en-US" altLang="en-US" smtClean="0">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23469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251F9BA-A86B-4FA8-BBA0-3C80F545DE8F}" type="datetimeFigureOut">
              <a:rPr lang="en-GB" smtClean="0"/>
              <a:t>21/12/2020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a:defRPr/>
            </a:pPr>
            <a:fld id="{D1ED334D-E26C-4076-B085-841A429B2299}" type="slidenum">
              <a:rPr lang="en-US" altLang="en-US" smtClean="0">
                <a:solidFill>
                  <a:srgbClr val="000000"/>
                </a:solidFill>
              </a:rPr>
              <a:pPr>
                <a:defRPr/>
              </a:pPr>
              <a:t>‹#›</a:t>
            </a:fld>
            <a:endParaRPr lang="en-US" altLang="en-US">
              <a:solidFill>
                <a:srgbClr val="000000"/>
              </a:solidFill>
            </a:endParaRPr>
          </a:p>
        </p:txBody>
      </p:sp>
      <p:pic>
        <p:nvPicPr>
          <p:cNvPr id="7" name="Picture 6" descr="C:\Users\dfritz\Dropbox\Work\Contextual Safeguarding Programme\Contextual Safeguarding Network\CONTEXTUAL_SAFEGUARDING_NETWORK_LOGO\RGB\Contextual Safeguarding Network RGB LOGO_CMYK_300MM.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5114323"/>
            <a:ext cx="1728192" cy="528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017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3"/>
            <a:ext cx="7886700" cy="2377281"/>
          </a:xfrm>
        </p:spPr>
        <p:txBody>
          <a:bodyPr anchor="b"/>
          <a:lstStyle>
            <a:lvl1pPr>
              <a:defRPr sz="3750"/>
            </a:lvl1pPr>
          </a:lstStyle>
          <a:p>
            <a:r>
              <a:rPr lang="en-US"/>
              <a:t>Click to edit Master title style</a:t>
            </a:r>
            <a:endParaRPr lang="en-GB"/>
          </a:p>
        </p:txBody>
      </p:sp>
      <p:sp>
        <p:nvSpPr>
          <p:cNvPr id="3" name="Text Placeholder 2"/>
          <p:cNvSpPr>
            <a:spLocks noGrp="1"/>
          </p:cNvSpPr>
          <p:nvPr>
            <p:ph type="body" idx="1"/>
          </p:nvPr>
        </p:nvSpPr>
        <p:spPr>
          <a:xfrm>
            <a:off x="623888" y="3824554"/>
            <a:ext cx="7886700" cy="1250156"/>
          </a:xfrm>
        </p:spPr>
        <p:txBody>
          <a:bodyPr/>
          <a:lstStyle>
            <a:lvl1pPr marL="0" indent="0">
              <a:buNone/>
              <a:defRPr sz="1500">
                <a:solidFill>
                  <a:schemeClr val="tx1">
                    <a:tint val="75000"/>
                  </a:schemeClr>
                </a:solidFill>
              </a:defRPr>
            </a:lvl1pPr>
            <a:lvl2pPr marL="285739" indent="0">
              <a:buNone/>
              <a:defRPr sz="1250">
                <a:solidFill>
                  <a:schemeClr val="tx1">
                    <a:tint val="75000"/>
                  </a:schemeClr>
                </a:solidFill>
              </a:defRPr>
            </a:lvl2pPr>
            <a:lvl3pPr marL="571477" indent="0">
              <a:buNone/>
              <a:defRPr sz="1125">
                <a:solidFill>
                  <a:schemeClr val="tx1">
                    <a:tint val="75000"/>
                  </a:schemeClr>
                </a:solidFill>
              </a:defRPr>
            </a:lvl3pPr>
            <a:lvl4pPr marL="857216" indent="0">
              <a:buNone/>
              <a:defRPr sz="1000">
                <a:solidFill>
                  <a:schemeClr val="tx1">
                    <a:tint val="75000"/>
                  </a:schemeClr>
                </a:solidFill>
              </a:defRPr>
            </a:lvl4pPr>
            <a:lvl5pPr marL="1142954" indent="0">
              <a:buNone/>
              <a:defRPr sz="1000">
                <a:solidFill>
                  <a:schemeClr val="tx1">
                    <a:tint val="75000"/>
                  </a:schemeClr>
                </a:solidFill>
              </a:defRPr>
            </a:lvl5pPr>
            <a:lvl6pPr marL="1428693" indent="0">
              <a:buNone/>
              <a:defRPr sz="1000">
                <a:solidFill>
                  <a:schemeClr val="tx1">
                    <a:tint val="75000"/>
                  </a:schemeClr>
                </a:solidFill>
              </a:defRPr>
            </a:lvl6pPr>
            <a:lvl7pPr marL="1714431" indent="0">
              <a:buNone/>
              <a:defRPr sz="1000">
                <a:solidFill>
                  <a:schemeClr val="tx1">
                    <a:tint val="75000"/>
                  </a:schemeClr>
                </a:solidFill>
              </a:defRPr>
            </a:lvl7pPr>
            <a:lvl8pPr marL="2000170" indent="0">
              <a:buNone/>
              <a:defRPr sz="1000">
                <a:solidFill>
                  <a:schemeClr val="tx1">
                    <a:tint val="75000"/>
                  </a:schemeClr>
                </a:solidFill>
              </a:defRPr>
            </a:lvl8pPr>
            <a:lvl9pPr marL="2285909" indent="0">
              <a:buNone/>
              <a:defRPr sz="10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251F9BA-A86B-4FA8-BBA0-3C80F545DE8F}" type="datetimeFigureOut">
              <a:rPr lang="en-GB" smtClean="0"/>
              <a:t>21/12/2020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a:defRPr/>
            </a:pPr>
            <a:fld id="{C81ADFA7-853B-4526-AEFB-EF68E800C604}" type="slidenum">
              <a:rPr lang="en-US" altLang="en-US" smtClean="0">
                <a:solidFill>
                  <a:srgbClr val="000000"/>
                </a:solidFill>
              </a:rPr>
              <a:pPr>
                <a:defRPr/>
              </a:pPr>
              <a:t>‹#›</a:t>
            </a:fld>
            <a:endParaRPr lang="en-US" altLang="en-US">
              <a:solidFill>
                <a:srgbClr val="000000"/>
              </a:solidFill>
            </a:endParaRPr>
          </a:p>
        </p:txBody>
      </p:sp>
      <p:pic>
        <p:nvPicPr>
          <p:cNvPr id="7" name="Picture 6" descr="C:\Users\dfritz\Dropbox\Work\Contextual Safeguarding Programme\Contextual Safeguarding Network\CONTEXTUAL_SAFEGUARDING_NETWORK_LOGO\RGB\Contextual Safeguarding Network RGB LOGO_CMYK_300MM.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5137753"/>
            <a:ext cx="1591410" cy="486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9139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521354"/>
            <a:ext cx="38862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521354"/>
            <a:ext cx="38862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251F9BA-A86B-4FA8-BBA0-3C80F545DE8F}" type="datetimeFigureOut">
              <a:rPr lang="en-GB" smtClean="0"/>
              <a:t>21/12/2020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a:defRPr/>
            </a:pPr>
            <a:fld id="{49D52D4F-F9CC-40E9-9313-FD1F80B985A1}" type="slidenum">
              <a:rPr lang="en-US" altLang="en-US" smtClean="0">
                <a:solidFill>
                  <a:srgbClr val="000000"/>
                </a:solidFill>
              </a:rPr>
              <a:pPr>
                <a:defRPr/>
              </a:pPr>
              <a:t>‹#›</a:t>
            </a:fld>
            <a:endParaRPr lang="en-US" altLang="en-US">
              <a:solidFill>
                <a:srgbClr val="000000"/>
              </a:solidFill>
            </a:endParaRPr>
          </a:p>
        </p:txBody>
      </p:sp>
      <p:pic>
        <p:nvPicPr>
          <p:cNvPr id="8" name="Picture 7" descr="C:\Users\dfritz\Dropbox\Work\Contextual Safeguarding Programme\Contextual Safeguarding Network\CONTEXTUAL_SAFEGUARDING_NETWORK_LOGO\RGB\Contextual Safeguarding Network RGB LOGO_CMYK_300MM.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5137753"/>
            <a:ext cx="1591410" cy="486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9921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2"/>
            <a:ext cx="7886700" cy="1104636"/>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500" b="1"/>
            </a:lvl1pPr>
            <a:lvl2pPr marL="285739" indent="0">
              <a:buNone/>
              <a:defRPr sz="1250" b="1"/>
            </a:lvl2pPr>
            <a:lvl3pPr marL="571477" indent="0">
              <a:buNone/>
              <a:defRPr sz="1125" b="1"/>
            </a:lvl3pPr>
            <a:lvl4pPr marL="857216" indent="0">
              <a:buNone/>
              <a:defRPr sz="1000" b="1"/>
            </a:lvl4pPr>
            <a:lvl5pPr marL="1142954" indent="0">
              <a:buNone/>
              <a:defRPr sz="1000" b="1"/>
            </a:lvl5pPr>
            <a:lvl6pPr marL="1428693" indent="0">
              <a:buNone/>
              <a:defRPr sz="1000" b="1"/>
            </a:lvl6pPr>
            <a:lvl7pPr marL="1714431" indent="0">
              <a:buNone/>
              <a:defRPr sz="1000" b="1"/>
            </a:lvl7pPr>
            <a:lvl8pPr marL="2000170" indent="0">
              <a:buNone/>
              <a:defRPr sz="1000" b="1"/>
            </a:lvl8pPr>
            <a:lvl9pPr marL="2285909" indent="0">
              <a:buNone/>
              <a:defRPr sz="1000" b="1"/>
            </a:lvl9pPr>
          </a:lstStyle>
          <a:p>
            <a:pPr lvl="0"/>
            <a:r>
              <a:rPr lang="en-US"/>
              <a:t>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1" y="1400969"/>
            <a:ext cx="3887391" cy="686593"/>
          </a:xfrm>
        </p:spPr>
        <p:txBody>
          <a:bodyPr anchor="b"/>
          <a:lstStyle>
            <a:lvl1pPr marL="0" indent="0">
              <a:buNone/>
              <a:defRPr sz="1500" b="1"/>
            </a:lvl1pPr>
            <a:lvl2pPr marL="285739" indent="0">
              <a:buNone/>
              <a:defRPr sz="1250" b="1"/>
            </a:lvl2pPr>
            <a:lvl3pPr marL="571477" indent="0">
              <a:buNone/>
              <a:defRPr sz="1125" b="1"/>
            </a:lvl3pPr>
            <a:lvl4pPr marL="857216" indent="0">
              <a:buNone/>
              <a:defRPr sz="1000" b="1"/>
            </a:lvl4pPr>
            <a:lvl5pPr marL="1142954" indent="0">
              <a:buNone/>
              <a:defRPr sz="1000" b="1"/>
            </a:lvl5pPr>
            <a:lvl6pPr marL="1428693" indent="0">
              <a:buNone/>
              <a:defRPr sz="1000" b="1"/>
            </a:lvl6pPr>
            <a:lvl7pPr marL="1714431" indent="0">
              <a:buNone/>
              <a:defRPr sz="1000" b="1"/>
            </a:lvl7pPr>
            <a:lvl8pPr marL="2000170" indent="0">
              <a:buNone/>
              <a:defRPr sz="1000" b="1"/>
            </a:lvl8pPr>
            <a:lvl9pPr marL="2285909" indent="0">
              <a:buNone/>
              <a:defRPr sz="1000" b="1"/>
            </a:lvl9pPr>
          </a:lstStyle>
          <a:p>
            <a:pPr lvl="0"/>
            <a:r>
              <a:rPr lang="en-US"/>
              <a:t>Edit Master text styles</a:t>
            </a:r>
          </a:p>
        </p:txBody>
      </p:sp>
      <p:sp>
        <p:nvSpPr>
          <p:cNvPr id="6" name="Content Placeholder 5"/>
          <p:cNvSpPr>
            <a:spLocks noGrp="1"/>
          </p:cNvSpPr>
          <p:nvPr>
            <p:ph sz="quarter" idx="4"/>
          </p:nvPr>
        </p:nvSpPr>
        <p:spPr>
          <a:xfrm>
            <a:off x="4629151" y="2087563"/>
            <a:ext cx="3887391"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251F9BA-A86B-4FA8-BBA0-3C80F545DE8F}" type="datetimeFigureOut">
              <a:rPr lang="en-GB" smtClean="0"/>
              <a:t>21/12/2020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pPr>
              <a:defRPr/>
            </a:pPr>
            <a:fld id="{3D245384-A423-4978-9655-0A93C3F12125}" type="slidenum">
              <a:rPr lang="en-US" altLang="en-US" smtClean="0">
                <a:solidFill>
                  <a:srgbClr val="000000"/>
                </a:solidFill>
              </a:rPr>
              <a:pPr>
                <a:defRPr/>
              </a:pPr>
              <a:t>‹#›</a:t>
            </a:fld>
            <a:endParaRPr lang="en-US" altLang="en-US">
              <a:solidFill>
                <a:srgbClr val="000000"/>
              </a:solidFill>
            </a:endParaRPr>
          </a:p>
        </p:txBody>
      </p:sp>
      <p:pic>
        <p:nvPicPr>
          <p:cNvPr id="10" name="Picture 9" descr="C:\Users\dfritz\Dropbox\Work\Contextual Safeguarding Programme\Contextual Safeguarding Network\CONTEXTUAL_SAFEGUARDING_NETWORK_LOGO\RGB\Contextual Safeguarding Network RGB LOGO_CMYK_300MM.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5137753"/>
            <a:ext cx="1591410" cy="486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6960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251F9BA-A86B-4FA8-BBA0-3C80F545DE8F}" type="datetimeFigureOut">
              <a:rPr lang="en-GB" smtClean="0"/>
              <a:t>21/12/2020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pPr>
              <a:defRPr/>
            </a:pPr>
            <a:fld id="{B8D9A50B-2330-40CD-AEA2-8EC8DFA05F66}" type="slidenum">
              <a:rPr lang="en-US" altLang="en-US" smtClean="0">
                <a:solidFill>
                  <a:srgbClr val="000000"/>
                </a:solidFill>
              </a:rPr>
              <a:pPr>
                <a:defRPr/>
              </a:pPr>
              <a:t>‹#›</a:t>
            </a:fld>
            <a:endParaRPr lang="en-US" altLang="en-US">
              <a:solidFill>
                <a:srgbClr val="000000"/>
              </a:solidFill>
            </a:endParaRPr>
          </a:p>
        </p:txBody>
      </p:sp>
      <p:pic>
        <p:nvPicPr>
          <p:cNvPr id="6" name="Picture 5" descr="C:\Users\dfritz\Dropbox\Work\Contextual Safeguarding Programme\Contextual Safeguarding Network\CONTEXTUAL_SAFEGUARDING_NETWORK_LOGO\RGB\Contextual Safeguarding Network RGB LOGO_CMYK_300MM.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5137753"/>
            <a:ext cx="1591410" cy="486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831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51F9BA-A86B-4FA8-BBA0-3C80F545DE8F}" type="datetimeFigureOut">
              <a:rPr lang="en-GB" smtClean="0"/>
              <a:t>21/12/2020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pPr>
              <a:defRPr/>
            </a:pPr>
            <a:fld id="{7B68EB01-B29B-4F79-91E3-4A9B86CDB8E3}" type="slidenum">
              <a:rPr lang="en-US" altLang="en-US" smtClean="0">
                <a:solidFill>
                  <a:srgbClr val="000000"/>
                </a:solidFill>
              </a:rPr>
              <a:pPr>
                <a:defRPr/>
              </a:pPr>
              <a:t>‹#›</a:t>
            </a:fld>
            <a:endParaRPr lang="en-US" altLang="en-US">
              <a:solidFill>
                <a:srgbClr val="000000"/>
              </a:solidFill>
            </a:endParaRPr>
          </a:p>
        </p:txBody>
      </p:sp>
      <p:pic>
        <p:nvPicPr>
          <p:cNvPr id="5" name="Picture 4" descr="C:\Users\dfritz\Dropbox\Work\Contextual Safeguarding Programme\Contextual Safeguarding Network\CONTEXTUAL_SAFEGUARDING_NETWORK_LOGO\RGB\Contextual Safeguarding Network RGB LOGO_CMYK_300MM.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5137753"/>
            <a:ext cx="1591410" cy="486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78033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9BA12B-2672-45CC-AACE-815CA2523546}" type="datetimeFigureOut">
              <a:rPr lang="en-GB" smtClean="0"/>
              <a:t>21/12/2020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1DE0D48-6E37-4F25-8FDE-794163607505}" type="slidenum">
              <a:rPr lang="en-GB" smtClean="0"/>
              <a:t>‹#›</a:t>
            </a:fld>
            <a:endParaRPr lang="en-GB"/>
          </a:p>
        </p:txBody>
      </p:sp>
      <p:grpSp>
        <p:nvGrpSpPr>
          <p:cNvPr id="5" name="Group 4">
            <a:extLst>
              <a:ext uri="{FF2B5EF4-FFF2-40B4-BE49-F238E27FC236}">
                <a16:creationId xmlns:a16="http://schemas.microsoft.com/office/drawing/2014/main" id="{B215F6D4-E5C4-4A57-847A-DBC756352092}"/>
              </a:ext>
            </a:extLst>
          </p:cNvPr>
          <p:cNvGrpSpPr/>
          <p:nvPr userDrawn="1"/>
        </p:nvGrpSpPr>
        <p:grpSpPr>
          <a:xfrm>
            <a:off x="19562" y="5015038"/>
            <a:ext cx="3275575" cy="667667"/>
            <a:chOff x="2227450" y="2732701"/>
            <a:chExt cx="5111870" cy="867070"/>
          </a:xfrm>
        </p:grpSpPr>
        <p:pic>
          <p:nvPicPr>
            <p:cNvPr id="6" name="Picture 5" descr="A picture containing text&#10;&#10;Description automatically generated">
              <a:extLst>
                <a:ext uri="{FF2B5EF4-FFF2-40B4-BE49-F238E27FC236}">
                  <a16:creationId xmlns:a16="http://schemas.microsoft.com/office/drawing/2014/main" id="{F8EE8105-DDED-4904-9F4A-E42E4A5E16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8181" y="2744736"/>
              <a:ext cx="1411518" cy="855035"/>
            </a:xfrm>
            <a:prstGeom prst="rect">
              <a:avLst/>
            </a:prstGeom>
          </p:spPr>
        </p:pic>
        <p:pic>
          <p:nvPicPr>
            <p:cNvPr id="7" name="Picture 6" descr="Logo, company name&#10;&#10;Description automatically generated">
              <a:extLst>
                <a:ext uri="{FF2B5EF4-FFF2-40B4-BE49-F238E27FC236}">
                  <a16:creationId xmlns:a16="http://schemas.microsoft.com/office/drawing/2014/main" id="{2D520622-0C62-42D5-9E48-8B552F8BA3BD}"/>
                </a:ext>
              </a:extLst>
            </p:cNvPr>
            <p:cNvPicPr>
              <a:picLocks noChangeAspect="1"/>
            </p:cNvPicPr>
            <p:nvPr/>
          </p:nvPicPr>
          <p:blipFill rotWithShape="1">
            <a:blip r:embed="rId3">
              <a:extLst>
                <a:ext uri="{28A0092B-C50C-407E-A947-70E740481C1C}">
                  <a14:useLocalDpi xmlns:a14="http://schemas.microsoft.com/office/drawing/2010/main" val="0"/>
                </a:ext>
              </a:extLst>
            </a:blip>
            <a:srcRect l="46039" t="28711" b="24083"/>
            <a:stretch/>
          </p:blipFill>
          <p:spPr>
            <a:xfrm>
              <a:off x="2227450" y="2744736"/>
              <a:ext cx="1942612" cy="849721"/>
            </a:xfrm>
            <a:prstGeom prst="rect">
              <a:avLst/>
            </a:prstGeom>
          </p:spPr>
        </p:pic>
        <p:pic>
          <p:nvPicPr>
            <p:cNvPr id="8" name="Picture 2" descr="West Sussex Wellbeing">
              <a:extLst>
                <a:ext uri="{FF2B5EF4-FFF2-40B4-BE49-F238E27FC236}">
                  <a16:creationId xmlns:a16="http://schemas.microsoft.com/office/drawing/2014/main" id="{D980E7C3-73E0-4962-B470-59AAD0288F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2472" y="2732701"/>
              <a:ext cx="1526848" cy="8550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145176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000"/>
            </a:lvl1pPr>
          </a:lstStyle>
          <a:p>
            <a:r>
              <a:rPr lang="en-US"/>
              <a:t>Click to edit Master title style</a:t>
            </a:r>
            <a:endParaRPr lang="en-GB"/>
          </a:p>
        </p:txBody>
      </p:sp>
      <p:sp>
        <p:nvSpPr>
          <p:cNvPr id="3" name="Content Placeholder 2"/>
          <p:cNvSpPr>
            <a:spLocks noGrp="1"/>
          </p:cNvSpPr>
          <p:nvPr>
            <p:ph idx="1"/>
          </p:nvPr>
        </p:nvSpPr>
        <p:spPr>
          <a:xfrm>
            <a:off x="3887391" y="822856"/>
            <a:ext cx="4629150" cy="4061354"/>
          </a:xfrm>
        </p:spPr>
        <p:txBody>
          <a:bodyPr/>
          <a:lstStyle>
            <a:lvl1pPr>
              <a:defRPr sz="2000"/>
            </a:lvl1pPr>
            <a:lvl2pPr>
              <a:defRPr sz="1750"/>
            </a:lvl2pPr>
            <a:lvl3pPr>
              <a:defRPr sz="1500"/>
            </a:lvl3pPr>
            <a:lvl4pPr>
              <a:defRPr sz="1250"/>
            </a:lvl4pPr>
            <a:lvl5pPr>
              <a:defRPr sz="1250"/>
            </a:lvl5pPr>
            <a:lvl6pPr>
              <a:defRPr sz="1250"/>
            </a:lvl6pPr>
            <a:lvl7pPr>
              <a:defRPr sz="1250"/>
            </a:lvl7pPr>
            <a:lvl8pPr>
              <a:defRPr sz="1250"/>
            </a:lvl8pPr>
            <a:lvl9pPr>
              <a:defRPr sz="12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000"/>
            </a:lvl1pPr>
            <a:lvl2pPr marL="285739" indent="0">
              <a:buNone/>
              <a:defRPr sz="875"/>
            </a:lvl2pPr>
            <a:lvl3pPr marL="571477" indent="0">
              <a:buNone/>
              <a:defRPr sz="750"/>
            </a:lvl3pPr>
            <a:lvl4pPr marL="857216" indent="0">
              <a:buNone/>
              <a:defRPr sz="625"/>
            </a:lvl4pPr>
            <a:lvl5pPr marL="1142954" indent="0">
              <a:buNone/>
              <a:defRPr sz="625"/>
            </a:lvl5pPr>
            <a:lvl6pPr marL="1428693" indent="0">
              <a:buNone/>
              <a:defRPr sz="625"/>
            </a:lvl6pPr>
            <a:lvl7pPr marL="1714431" indent="0">
              <a:buNone/>
              <a:defRPr sz="625"/>
            </a:lvl7pPr>
            <a:lvl8pPr marL="2000170" indent="0">
              <a:buNone/>
              <a:defRPr sz="625"/>
            </a:lvl8pPr>
            <a:lvl9pPr marL="2285909" indent="0">
              <a:buNone/>
              <a:defRPr sz="625"/>
            </a:lvl9pPr>
          </a:lstStyle>
          <a:p>
            <a:pPr lvl="0"/>
            <a:r>
              <a:rPr lang="en-US"/>
              <a:t>Edit Master text styles</a:t>
            </a:r>
          </a:p>
        </p:txBody>
      </p:sp>
      <p:sp>
        <p:nvSpPr>
          <p:cNvPr id="5" name="Date Placeholder 4"/>
          <p:cNvSpPr>
            <a:spLocks noGrp="1"/>
          </p:cNvSpPr>
          <p:nvPr>
            <p:ph type="dt" sz="half" idx="10"/>
          </p:nvPr>
        </p:nvSpPr>
        <p:spPr/>
        <p:txBody>
          <a:bodyPr/>
          <a:lstStyle/>
          <a:p>
            <a:fld id="{A251F9BA-A86B-4FA8-BBA0-3C80F545DE8F}" type="datetimeFigureOut">
              <a:rPr lang="en-GB" smtClean="0"/>
              <a:t>21/12/2020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a:defRPr/>
            </a:pPr>
            <a:fld id="{B15A68C1-8AE6-4762-967F-9448F253381C}" type="slidenum">
              <a:rPr lang="en-US" altLang="en-US" smtClean="0">
                <a:solidFill>
                  <a:srgbClr val="000000"/>
                </a:solidFill>
              </a:rPr>
              <a:pPr>
                <a:defRPr/>
              </a:pPr>
              <a:t>‹#›</a:t>
            </a:fld>
            <a:endParaRPr lang="en-US" altLang="en-US">
              <a:solidFill>
                <a:srgbClr val="000000"/>
              </a:solidFill>
            </a:endParaRPr>
          </a:p>
        </p:txBody>
      </p:sp>
      <p:pic>
        <p:nvPicPr>
          <p:cNvPr id="8" name="Picture 7" descr="C:\Users\dfritz\Dropbox\Work\Contextual Safeguarding Programme\Contextual Safeguarding Network\CONTEXTUAL_SAFEGUARDING_NETWORK_LOGO\RGB\Contextual Safeguarding Network RGB LOGO_CMYK_300MM.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5137753"/>
            <a:ext cx="1591410" cy="486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6306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000"/>
            </a:lvl1pPr>
          </a:lstStyle>
          <a:p>
            <a:r>
              <a:rPr lang="en-US"/>
              <a:t>Click to edit Master title style</a:t>
            </a:r>
            <a:endParaRPr lang="en-GB"/>
          </a:p>
        </p:txBody>
      </p:sp>
      <p:sp>
        <p:nvSpPr>
          <p:cNvPr id="3" name="Picture Placeholder 2"/>
          <p:cNvSpPr>
            <a:spLocks noGrp="1"/>
          </p:cNvSpPr>
          <p:nvPr>
            <p:ph type="pic" idx="1"/>
          </p:nvPr>
        </p:nvSpPr>
        <p:spPr>
          <a:xfrm>
            <a:off x="3887391" y="822856"/>
            <a:ext cx="4629150" cy="4061354"/>
          </a:xfrm>
        </p:spPr>
        <p:txBody>
          <a:bodyPr/>
          <a:lstStyle>
            <a:lvl1pPr marL="0" indent="0">
              <a:buNone/>
              <a:defRPr sz="2000"/>
            </a:lvl1pPr>
            <a:lvl2pPr marL="285739" indent="0">
              <a:buNone/>
              <a:defRPr sz="1750"/>
            </a:lvl2pPr>
            <a:lvl3pPr marL="571477" indent="0">
              <a:buNone/>
              <a:defRPr sz="1500"/>
            </a:lvl3pPr>
            <a:lvl4pPr marL="857216" indent="0">
              <a:buNone/>
              <a:defRPr sz="1250"/>
            </a:lvl4pPr>
            <a:lvl5pPr marL="1142954" indent="0">
              <a:buNone/>
              <a:defRPr sz="1250"/>
            </a:lvl5pPr>
            <a:lvl6pPr marL="1428693" indent="0">
              <a:buNone/>
              <a:defRPr sz="1250"/>
            </a:lvl6pPr>
            <a:lvl7pPr marL="1714431" indent="0">
              <a:buNone/>
              <a:defRPr sz="1250"/>
            </a:lvl7pPr>
            <a:lvl8pPr marL="2000170" indent="0">
              <a:buNone/>
              <a:defRPr sz="1250"/>
            </a:lvl8pPr>
            <a:lvl9pPr marL="2285909" indent="0">
              <a:buNone/>
              <a:defRPr sz="1250"/>
            </a:lvl9pPr>
          </a:lstStyle>
          <a:p>
            <a:endParaRPr lang="en-GB"/>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000"/>
            </a:lvl1pPr>
            <a:lvl2pPr marL="285739" indent="0">
              <a:buNone/>
              <a:defRPr sz="875"/>
            </a:lvl2pPr>
            <a:lvl3pPr marL="571477" indent="0">
              <a:buNone/>
              <a:defRPr sz="750"/>
            </a:lvl3pPr>
            <a:lvl4pPr marL="857216" indent="0">
              <a:buNone/>
              <a:defRPr sz="625"/>
            </a:lvl4pPr>
            <a:lvl5pPr marL="1142954" indent="0">
              <a:buNone/>
              <a:defRPr sz="625"/>
            </a:lvl5pPr>
            <a:lvl6pPr marL="1428693" indent="0">
              <a:buNone/>
              <a:defRPr sz="625"/>
            </a:lvl6pPr>
            <a:lvl7pPr marL="1714431" indent="0">
              <a:buNone/>
              <a:defRPr sz="625"/>
            </a:lvl7pPr>
            <a:lvl8pPr marL="2000170" indent="0">
              <a:buNone/>
              <a:defRPr sz="625"/>
            </a:lvl8pPr>
            <a:lvl9pPr marL="2285909" indent="0">
              <a:buNone/>
              <a:defRPr sz="625"/>
            </a:lvl9pPr>
          </a:lstStyle>
          <a:p>
            <a:pPr lvl="0"/>
            <a:r>
              <a:rPr lang="en-US"/>
              <a:t>Edit Master text styles</a:t>
            </a:r>
          </a:p>
        </p:txBody>
      </p:sp>
      <p:sp>
        <p:nvSpPr>
          <p:cNvPr id="5" name="Date Placeholder 4"/>
          <p:cNvSpPr>
            <a:spLocks noGrp="1"/>
          </p:cNvSpPr>
          <p:nvPr>
            <p:ph type="dt" sz="half" idx="10"/>
          </p:nvPr>
        </p:nvSpPr>
        <p:spPr/>
        <p:txBody>
          <a:bodyPr/>
          <a:lstStyle/>
          <a:p>
            <a:fld id="{A251F9BA-A86B-4FA8-BBA0-3C80F545DE8F}" type="datetimeFigureOut">
              <a:rPr lang="en-GB" smtClean="0"/>
              <a:t>21/12/2020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a:defRPr/>
            </a:pPr>
            <a:fld id="{60430909-5B0E-411B-99DE-C56146EDE40E}" type="slidenum">
              <a:rPr lang="en-US" altLang="en-US" smtClean="0">
                <a:solidFill>
                  <a:srgbClr val="000000"/>
                </a:solidFill>
              </a:rPr>
              <a:pPr>
                <a:defRPr/>
              </a:pPr>
              <a:t>‹#›</a:t>
            </a:fld>
            <a:endParaRPr lang="en-US" altLang="en-US">
              <a:solidFill>
                <a:srgbClr val="000000"/>
              </a:solidFill>
            </a:endParaRPr>
          </a:p>
        </p:txBody>
      </p:sp>
      <p:pic>
        <p:nvPicPr>
          <p:cNvPr id="8" name="Picture 7" descr="C:\Users\dfritz\Dropbox\Work\Contextual Safeguarding Programme\Contextual Safeguarding Network\CONTEXTUAL_SAFEGUARDING_NETWORK_LOGO\RGB\Contextual Safeguarding Network RGB LOGO_CMYK_300MM.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5137753"/>
            <a:ext cx="1591410" cy="486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559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251F9BA-A86B-4FA8-BBA0-3C80F545DE8F}" type="datetimeFigureOut">
              <a:rPr lang="en-GB" smtClean="0"/>
              <a:t>21/12/2020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a:defRPr/>
            </a:pPr>
            <a:fld id="{14C60E9A-F996-449E-87D3-66C58871981E}" type="slidenum">
              <a:rPr lang="en-US" altLang="en-US" smtClean="0">
                <a:solidFill>
                  <a:srgbClr val="000000"/>
                </a:solidFill>
              </a:rPr>
              <a:pPr>
                <a:defRPr/>
              </a:pPr>
              <a:t>‹#›</a:t>
            </a:fld>
            <a:endParaRPr lang="en-US" altLang="en-US">
              <a:solidFill>
                <a:srgbClr val="000000"/>
              </a:solidFill>
            </a:endParaRPr>
          </a:p>
        </p:txBody>
      </p:sp>
      <p:pic>
        <p:nvPicPr>
          <p:cNvPr id="7" name="Picture 6" descr="C:\Users\dfritz\Dropbox\Work\Contextual Safeguarding Programme\Contextual Safeguarding Network\CONTEXTUAL_SAFEGUARDING_NETWORK_LOGO\RGB\Contextual Safeguarding Network RGB LOGO_CMYK_300MM.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5137753"/>
            <a:ext cx="1591410" cy="486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3375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04271"/>
            <a:ext cx="1971675" cy="484319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1" y="304271"/>
            <a:ext cx="5800725" cy="484319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251F9BA-A86B-4FA8-BBA0-3C80F545DE8F}" type="datetimeFigureOut">
              <a:rPr lang="en-GB" smtClean="0"/>
              <a:t>21/12/2020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a:defRPr/>
            </a:pPr>
            <a:fld id="{6A719D90-37D3-4CA8-B9D8-B4B8C253BDC9}" type="slidenum">
              <a:rPr lang="en-US" altLang="en-US" smtClean="0">
                <a:solidFill>
                  <a:srgbClr val="000000"/>
                </a:solidFill>
              </a:rPr>
              <a:pPr>
                <a:defRPr/>
              </a:pPr>
              <a:t>‹#›</a:t>
            </a:fld>
            <a:endParaRPr lang="en-US" altLang="en-US">
              <a:solidFill>
                <a:srgbClr val="000000"/>
              </a:solidFill>
            </a:endParaRPr>
          </a:p>
        </p:txBody>
      </p:sp>
      <p:pic>
        <p:nvPicPr>
          <p:cNvPr id="7" name="Picture 6" descr="C:\Users\dfritz\Dropbox\Work\Contextual Safeguarding Programme\Contextual Safeguarding Network\CONTEXTUAL_SAFEGUARDING_NETWORK_LOGO\RGB\Contextual Safeguarding Network RGB LOGO_CMYK_300MM.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79512" y="5137753"/>
            <a:ext cx="1591410" cy="486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8427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9BA12B-2672-45CC-AACE-815CA2523546}" type="datetimeFigureOut">
              <a:rPr lang="en-GB" smtClean="0"/>
              <a:t>21/12/2020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DE0D48-6E37-4F25-8FDE-794163607505}" type="slidenum">
              <a:rPr lang="en-GB" smtClean="0"/>
              <a:t>‹#›</a:t>
            </a:fld>
            <a:endParaRPr lang="en-GB"/>
          </a:p>
        </p:txBody>
      </p:sp>
      <p:grpSp>
        <p:nvGrpSpPr>
          <p:cNvPr id="7" name="Group 6">
            <a:extLst>
              <a:ext uri="{FF2B5EF4-FFF2-40B4-BE49-F238E27FC236}">
                <a16:creationId xmlns:a16="http://schemas.microsoft.com/office/drawing/2014/main" id="{BBF1E2F8-A6AD-40B4-A58D-FCAB930A6D9E}"/>
              </a:ext>
            </a:extLst>
          </p:cNvPr>
          <p:cNvGrpSpPr/>
          <p:nvPr userDrawn="1"/>
        </p:nvGrpSpPr>
        <p:grpSpPr>
          <a:xfrm>
            <a:off x="19562" y="5015038"/>
            <a:ext cx="3275575" cy="667667"/>
            <a:chOff x="2227450" y="2732701"/>
            <a:chExt cx="5111870" cy="867070"/>
          </a:xfrm>
        </p:grpSpPr>
        <p:pic>
          <p:nvPicPr>
            <p:cNvPr id="8" name="Picture 7" descr="A picture containing text&#10;&#10;Description automatically generated">
              <a:extLst>
                <a:ext uri="{FF2B5EF4-FFF2-40B4-BE49-F238E27FC236}">
                  <a16:creationId xmlns:a16="http://schemas.microsoft.com/office/drawing/2014/main" id="{CD9BED2E-E16F-4F8D-AB63-A64F3D743E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8181" y="2744736"/>
              <a:ext cx="1411518" cy="855035"/>
            </a:xfrm>
            <a:prstGeom prst="rect">
              <a:avLst/>
            </a:prstGeom>
          </p:spPr>
        </p:pic>
        <p:pic>
          <p:nvPicPr>
            <p:cNvPr id="9" name="Picture 8" descr="Logo, company name&#10;&#10;Description automatically generated">
              <a:extLst>
                <a:ext uri="{FF2B5EF4-FFF2-40B4-BE49-F238E27FC236}">
                  <a16:creationId xmlns:a16="http://schemas.microsoft.com/office/drawing/2014/main" id="{06C4C5CF-BF7F-4EF3-9BDC-961BDDD174B1}"/>
                </a:ext>
              </a:extLst>
            </p:cNvPr>
            <p:cNvPicPr>
              <a:picLocks noChangeAspect="1"/>
            </p:cNvPicPr>
            <p:nvPr/>
          </p:nvPicPr>
          <p:blipFill rotWithShape="1">
            <a:blip r:embed="rId3">
              <a:extLst>
                <a:ext uri="{28A0092B-C50C-407E-A947-70E740481C1C}">
                  <a14:useLocalDpi xmlns:a14="http://schemas.microsoft.com/office/drawing/2010/main" val="0"/>
                </a:ext>
              </a:extLst>
            </a:blip>
            <a:srcRect l="46039" t="28711" b="24083"/>
            <a:stretch/>
          </p:blipFill>
          <p:spPr>
            <a:xfrm>
              <a:off x="2227450" y="2744736"/>
              <a:ext cx="1942612" cy="849721"/>
            </a:xfrm>
            <a:prstGeom prst="rect">
              <a:avLst/>
            </a:prstGeom>
          </p:spPr>
        </p:pic>
        <p:pic>
          <p:nvPicPr>
            <p:cNvPr id="10" name="Picture 2" descr="West Sussex Wellbeing">
              <a:extLst>
                <a:ext uri="{FF2B5EF4-FFF2-40B4-BE49-F238E27FC236}">
                  <a16:creationId xmlns:a16="http://schemas.microsoft.com/office/drawing/2014/main" id="{6DF1B597-55DD-48ED-A99A-7014C8E40B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2472" y="2732701"/>
              <a:ext cx="1526848" cy="8550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05893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1A65D-AC63-4788-8550-6D0498D0463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B13E1A5-C779-4245-ADCD-8567C7624C55}"/>
              </a:ext>
            </a:extLst>
          </p:cNvPr>
          <p:cNvSpPr>
            <a:spLocks noGrp="1"/>
          </p:cNvSpPr>
          <p:nvPr>
            <p:ph type="dt" sz="half" idx="10"/>
          </p:nvPr>
        </p:nvSpPr>
        <p:spPr/>
        <p:txBody>
          <a:bodyPr/>
          <a:lstStyle/>
          <a:p>
            <a:fld id="{E99BA12B-2672-45CC-AACE-815CA2523546}" type="datetimeFigureOut">
              <a:rPr lang="en-GB" smtClean="0"/>
              <a:t>21/12/2020</a:t>
            </a:fld>
            <a:endParaRPr lang="en-GB"/>
          </a:p>
        </p:txBody>
      </p:sp>
      <p:sp>
        <p:nvSpPr>
          <p:cNvPr id="4" name="Footer Placeholder 3">
            <a:extLst>
              <a:ext uri="{FF2B5EF4-FFF2-40B4-BE49-F238E27FC236}">
                <a16:creationId xmlns:a16="http://schemas.microsoft.com/office/drawing/2014/main" id="{370BE093-C36A-4A52-B2C5-B70F6240CC9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D238FC9-16ED-4469-9A93-51C82C7D7690}"/>
              </a:ext>
            </a:extLst>
          </p:cNvPr>
          <p:cNvSpPr>
            <a:spLocks noGrp="1"/>
          </p:cNvSpPr>
          <p:nvPr>
            <p:ph type="sldNum" sz="quarter" idx="12"/>
          </p:nvPr>
        </p:nvSpPr>
        <p:spPr/>
        <p:txBody>
          <a:bodyPr/>
          <a:lstStyle/>
          <a:p>
            <a:fld id="{21DE0D48-6E37-4F25-8FDE-794163607505}" type="slidenum">
              <a:rPr lang="en-GB" smtClean="0"/>
              <a:t>‹#›</a:t>
            </a:fld>
            <a:endParaRPr lang="en-GB"/>
          </a:p>
        </p:txBody>
      </p:sp>
      <p:sp>
        <p:nvSpPr>
          <p:cNvPr id="10" name="Text Placeholder 9">
            <a:extLst>
              <a:ext uri="{FF2B5EF4-FFF2-40B4-BE49-F238E27FC236}">
                <a16:creationId xmlns:a16="http://schemas.microsoft.com/office/drawing/2014/main" id="{5AF67528-FCEC-4A83-AACA-A193A5784F6E}"/>
              </a:ext>
            </a:extLst>
          </p:cNvPr>
          <p:cNvSpPr>
            <a:spLocks noGrp="1"/>
          </p:cNvSpPr>
          <p:nvPr>
            <p:ph type="body" sz="quarter" idx="13"/>
          </p:nvPr>
        </p:nvSpPr>
        <p:spPr>
          <a:xfrm>
            <a:off x="207961" y="1762297"/>
            <a:ext cx="2808000" cy="3114665"/>
          </a:xfrm>
          <a:solidFill>
            <a:srgbClr val="41909C"/>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ext Placeholder 9">
            <a:extLst>
              <a:ext uri="{FF2B5EF4-FFF2-40B4-BE49-F238E27FC236}">
                <a16:creationId xmlns:a16="http://schemas.microsoft.com/office/drawing/2014/main" id="{FE766812-FABD-407B-BBB1-CFA1368243DC}"/>
              </a:ext>
            </a:extLst>
          </p:cNvPr>
          <p:cNvSpPr>
            <a:spLocks noGrp="1"/>
          </p:cNvSpPr>
          <p:nvPr>
            <p:ph type="body" sz="quarter" idx="14"/>
          </p:nvPr>
        </p:nvSpPr>
        <p:spPr>
          <a:xfrm>
            <a:off x="3168000" y="1762297"/>
            <a:ext cx="2808000" cy="3114665"/>
          </a:xfrm>
          <a:solidFill>
            <a:srgbClr val="75DAE5"/>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9">
            <a:extLst>
              <a:ext uri="{FF2B5EF4-FFF2-40B4-BE49-F238E27FC236}">
                <a16:creationId xmlns:a16="http://schemas.microsoft.com/office/drawing/2014/main" id="{937DDC61-ACDA-4389-92A5-6C012633495A}"/>
              </a:ext>
            </a:extLst>
          </p:cNvPr>
          <p:cNvSpPr>
            <a:spLocks noGrp="1"/>
          </p:cNvSpPr>
          <p:nvPr>
            <p:ph type="body" sz="quarter" idx="15"/>
          </p:nvPr>
        </p:nvSpPr>
        <p:spPr>
          <a:xfrm>
            <a:off x="6136494" y="1756438"/>
            <a:ext cx="2808000" cy="3114665"/>
          </a:xfrm>
          <a:solidFill>
            <a:srgbClr val="BBBD0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a:extLst>
              <a:ext uri="{FF2B5EF4-FFF2-40B4-BE49-F238E27FC236}">
                <a16:creationId xmlns:a16="http://schemas.microsoft.com/office/drawing/2014/main" id="{4F5BA358-9C86-46D2-8B18-7DBEC36D43AE}"/>
              </a:ext>
            </a:extLst>
          </p:cNvPr>
          <p:cNvSpPr>
            <a:spLocks noGrp="1"/>
          </p:cNvSpPr>
          <p:nvPr>
            <p:ph type="body" sz="quarter" idx="16" hasCustomPrompt="1"/>
          </p:nvPr>
        </p:nvSpPr>
        <p:spPr>
          <a:xfrm>
            <a:off x="207963" y="1122363"/>
            <a:ext cx="2808287" cy="549275"/>
          </a:xfrm>
        </p:spPr>
        <p:txBody>
          <a:bodyPr/>
          <a:lstStyle>
            <a:lvl1pPr marL="0" indent="0" algn="ctr">
              <a:buNone/>
              <a:defRPr b="1"/>
            </a:lvl1pPr>
            <a:lvl2pPr marL="342900" indent="0" algn="ctr">
              <a:buNone/>
              <a:defRPr b="1"/>
            </a:lvl2pPr>
            <a:lvl3pPr marL="685800" indent="0" algn="ctr">
              <a:buNone/>
              <a:defRPr b="1"/>
            </a:lvl3pPr>
            <a:lvl4pPr marL="1028700" indent="0" algn="ctr">
              <a:buNone/>
              <a:defRPr b="1"/>
            </a:lvl4pPr>
            <a:lvl5pPr marL="1371600" indent="0" algn="ctr">
              <a:buNone/>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5" name="Text Placeholder 13">
            <a:extLst>
              <a:ext uri="{FF2B5EF4-FFF2-40B4-BE49-F238E27FC236}">
                <a16:creationId xmlns:a16="http://schemas.microsoft.com/office/drawing/2014/main" id="{10ABF672-3CD4-41C7-A227-0316E1AAD70B}"/>
              </a:ext>
            </a:extLst>
          </p:cNvPr>
          <p:cNvSpPr>
            <a:spLocks noGrp="1"/>
          </p:cNvSpPr>
          <p:nvPr>
            <p:ph type="body" sz="quarter" idx="17" hasCustomPrompt="1"/>
          </p:nvPr>
        </p:nvSpPr>
        <p:spPr>
          <a:xfrm>
            <a:off x="3167713" y="1122363"/>
            <a:ext cx="2808287" cy="549275"/>
          </a:xfrm>
        </p:spPr>
        <p:txBody>
          <a:bodyPr/>
          <a:lstStyle>
            <a:lvl1pPr marL="0" indent="0" algn="ctr">
              <a:buNone/>
              <a:defRPr b="1"/>
            </a:lvl1pPr>
            <a:lvl2pPr marL="342900" indent="0" algn="ctr">
              <a:buNone/>
              <a:defRPr b="1"/>
            </a:lvl2pPr>
            <a:lvl3pPr marL="685800" indent="0" algn="ctr">
              <a:buNone/>
              <a:defRPr b="1"/>
            </a:lvl3pPr>
            <a:lvl4pPr marL="1028700" indent="0" algn="ctr">
              <a:buNone/>
              <a:defRPr b="1"/>
            </a:lvl4pPr>
            <a:lvl5pPr marL="1371600" indent="0" algn="ctr">
              <a:buNone/>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ext Placeholder 13">
            <a:extLst>
              <a:ext uri="{FF2B5EF4-FFF2-40B4-BE49-F238E27FC236}">
                <a16:creationId xmlns:a16="http://schemas.microsoft.com/office/drawing/2014/main" id="{F1D58F9B-A784-4A4C-81D5-F4EFCAB11974}"/>
              </a:ext>
            </a:extLst>
          </p:cNvPr>
          <p:cNvSpPr>
            <a:spLocks noGrp="1"/>
          </p:cNvSpPr>
          <p:nvPr>
            <p:ph type="body" sz="quarter" idx="18" hasCustomPrompt="1"/>
          </p:nvPr>
        </p:nvSpPr>
        <p:spPr>
          <a:xfrm>
            <a:off x="6127750" y="1128177"/>
            <a:ext cx="2808287" cy="549275"/>
          </a:xfrm>
        </p:spPr>
        <p:txBody>
          <a:bodyPr/>
          <a:lstStyle>
            <a:lvl1pPr marL="0" indent="0" algn="ctr">
              <a:buNone/>
              <a:defRPr b="1"/>
            </a:lvl1pPr>
            <a:lvl2pPr marL="342900" indent="0" algn="ctr">
              <a:buNone/>
              <a:defRPr b="1"/>
            </a:lvl2pPr>
            <a:lvl3pPr marL="685800" indent="0" algn="ctr">
              <a:buNone/>
              <a:defRPr b="1"/>
            </a:lvl3pPr>
            <a:lvl4pPr marL="1028700" indent="0" algn="ctr">
              <a:buNone/>
              <a:defRPr b="1"/>
            </a:lvl4pPr>
            <a:lvl5pPr marL="1371600" indent="0" algn="ctr">
              <a:buNone/>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373828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9BA12B-2672-45CC-AACE-815CA2523546}" type="datetimeFigureOut">
              <a:rPr lang="en-GB" smtClean="0"/>
              <a:t>21/12/2020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1DE0D48-6E37-4F25-8FDE-794163607505}" type="slidenum">
              <a:rPr lang="en-GB" smtClean="0"/>
              <a:t>‹#›</a:t>
            </a:fld>
            <a:endParaRPr lang="en-GB"/>
          </a:p>
        </p:txBody>
      </p:sp>
      <p:grpSp>
        <p:nvGrpSpPr>
          <p:cNvPr id="7" name="Group 6">
            <a:extLst>
              <a:ext uri="{FF2B5EF4-FFF2-40B4-BE49-F238E27FC236}">
                <a16:creationId xmlns:a16="http://schemas.microsoft.com/office/drawing/2014/main" id="{C1561A94-0F1B-472A-9951-D2C236C02F7F}"/>
              </a:ext>
            </a:extLst>
          </p:cNvPr>
          <p:cNvGrpSpPr/>
          <p:nvPr userDrawn="1"/>
        </p:nvGrpSpPr>
        <p:grpSpPr>
          <a:xfrm>
            <a:off x="19562" y="5015038"/>
            <a:ext cx="3275575" cy="667667"/>
            <a:chOff x="2227450" y="2732701"/>
            <a:chExt cx="5111870" cy="867070"/>
          </a:xfrm>
        </p:grpSpPr>
        <p:pic>
          <p:nvPicPr>
            <p:cNvPr id="8" name="Picture 7" descr="A picture containing text&#10;&#10;Description automatically generated">
              <a:extLst>
                <a:ext uri="{FF2B5EF4-FFF2-40B4-BE49-F238E27FC236}">
                  <a16:creationId xmlns:a16="http://schemas.microsoft.com/office/drawing/2014/main" id="{7A642BD6-C19F-4042-8137-91F0C1D345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8181" y="2744736"/>
              <a:ext cx="1411518" cy="855035"/>
            </a:xfrm>
            <a:prstGeom prst="rect">
              <a:avLst/>
            </a:prstGeom>
          </p:spPr>
        </p:pic>
        <p:pic>
          <p:nvPicPr>
            <p:cNvPr id="9" name="Picture 8" descr="Logo, company name&#10;&#10;Description automatically generated">
              <a:extLst>
                <a:ext uri="{FF2B5EF4-FFF2-40B4-BE49-F238E27FC236}">
                  <a16:creationId xmlns:a16="http://schemas.microsoft.com/office/drawing/2014/main" id="{8B18896C-6C0D-4528-8A6A-2EAE310C5172}"/>
                </a:ext>
              </a:extLst>
            </p:cNvPr>
            <p:cNvPicPr>
              <a:picLocks noChangeAspect="1"/>
            </p:cNvPicPr>
            <p:nvPr/>
          </p:nvPicPr>
          <p:blipFill rotWithShape="1">
            <a:blip r:embed="rId3">
              <a:extLst>
                <a:ext uri="{28A0092B-C50C-407E-A947-70E740481C1C}">
                  <a14:useLocalDpi xmlns:a14="http://schemas.microsoft.com/office/drawing/2010/main" val="0"/>
                </a:ext>
              </a:extLst>
            </a:blip>
            <a:srcRect l="46039" t="28711" b="24083"/>
            <a:stretch/>
          </p:blipFill>
          <p:spPr>
            <a:xfrm>
              <a:off x="2227450" y="2744736"/>
              <a:ext cx="1942612" cy="849721"/>
            </a:xfrm>
            <a:prstGeom prst="rect">
              <a:avLst/>
            </a:prstGeom>
          </p:spPr>
        </p:pic>
        <p:pic>
          <p:nvPicPr>
            <p:cNvPr id="10" name="Picture 2" descr="West Sussex Wellbeing">
              <a:extLst>
                <a:ext uri="{FF2B5EF4-FFF2-40B4-BE49-F238E27FC236}">
                  <a16:creationId xmlns:a16="http://schemas.microsoft.com/office/drawing/2014/main" id="{A4411B74-652F-4F92-92AD-D80105214F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2472" y="2732701"/>
              <a:ext cx="1526848" cy="8550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96305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99BA12B-2672-45CC-AACE-815CA2523546}" type="datetimeFigureOut">
              <a:rPr lang="en-GB" smtClean="0"/>
              <a:t>21/12/2020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DE0D48-6E37-4F25-8FDE-794163607505}" type="slidenum">
              <a:rPr lang="en-GB" smtClean="0"/>
              <a:t>‹#›</a:t>
            </a:fld>
            <a:endParaRPr lang="en-GB"/>
          </a:p>
        </p:txBody>
      </p:sp>
      <p:grpSp>
        <p:nvGrpSpPr>
          <p:cNvPr id="8" name="Group 7">
            <a:extLst>
              <a:ext uri="{FF2B5EF4-FFF2-40B4-BE49-F238E27FC236}">
                <a16:creationId xmlns:a16="http://schemas.microsoft.com/office/drawing/2014/main" id="{90D24BB6-AB71-4952-A7E4-98ED255A095B}"/>
              </a:ext>
            </a:extLst>
          </p:cNvPr>
          <p:cNvGrpSpPr/>
          <p:nvPr userDrawn="1"/>
        </p:nvGrpSpPr>
        <p:grpSpPr>
          <a:xfrm>
            <a:off x="19562" y="5015038"/>
            <a:ext cx="3275575" cy="667667"/>
            <a:chOff x="2227450" y="2732701"/>
            <a:chExt cx="5111870" cy="867070"/>
          </a:xfrm>
        </p:grpSpPr>
        <p:pic>
          <p:nvPicPr>
            <p:cNvPr id="9" name="Picture 8" descr="A picture containing text&#10;&#10;Description automatically generated">
              <a:extLst>
                <a:ext uri="{FF2B5EF4-FFF2-40B4-BE49-F238E27FC236}">
                  <a16:creationId xmlns:a16="http://schemas.microsoft.com/office/drawing/2014/main" id="{A42D326E-8F01-4DE3-990B-6B4C5CFFBB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8181" y="2744736"/>
              <a:ext cx="1411518" cy="855035"/>
            </a:xfrm>
            <a:prstGeom prst="rect">
              <a:avLst/>
            </a:prstGeom>
          </p:spPr>
        </p:pic>
        <p:pic>
          <p:nvPicPr>
            <p:cNvPr id="10" name="Picture 9" descr="Logo, company name&#10;&#10;Description automatically generated">
              <a:extLst>
                <a:ext uri="{FF2B5EF4-FFF2-40B4-BE49-F238E27FC236}">
                  <a16:creationId xmlns:a16="http://schemas.microsoft.com/office/drawing/2014/main" id="{5EC3A48D-9DD1-4856-A588-FDA687D02FDB}"/>
                </a:ext>
              </a:extLst>
            </p:cNvPr>
            <p:cNvPicPr>
              <a:picLocks noChangeAspect="1"/>
            </p:cNvPicPr>
            <p:nvPr/>
          </p:nvPicPr>
          <p:blipFill rotWithShape="1">
            <a:blip r:embed="rId3">
              <a:extLst>
                <a:ext uri="{28A0092B-C50C-407E-A947-70E740481C1C}">
                  <a14:useLocalDpi xmlns:a14="http://schemas.microsoft.com/office/drawing/2010/main" val="0"/>
                </a:ext>
              </a:extLst>
            </a:blip>
            <a:srcRect l="46039" t="28711" b="24083"/>
            <a:stretch/>
          </p:blipFill>
          <p:spPr>
            <a:xfrm>
              <a:off x="2227450" y="2744736"/>
              <a:ext cx="1942612" cy="849721"/>
            </a:xfrm>
            <a:prstGeom prst="rect">
              <a:avLst/>
            </a:prstGeom>
          </p:spPr>
        </p:pic>
        <p:pic>
          <p:nvPicPr>
            <p:cNvPr id="11" name="Picture 2" descr="West Sussex Wellbeing">
              <a:extLst>
                <a:ext uri="{FF2B5EF4-FFF2-40B4-BE49-F238E27FC236}">
                  <a16:creationId xmlns:a16="http://schemas.microsoft.com/office/drawing/2014/main" id="{76775393-D48B-4DE4-BFB4-DCC64575B4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2472" y="2732701"/>
              <a:ext cx="1526848" cy="8550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1816494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99BA12B-2672-45CC-AACE-815CA2523546}" type="datetimeFigureOut">
              <a:rPr lang="en-GB" smtClean="0"/>
              <a:t>21/12/2020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1DE0D48-6E37-4F25-8FDE-794163607505}" type="slidenum">
              <a:rPr lang="en-GB" smtClean="0"/>
              <a:t>‹#›</a:t>
            </a:fld>
            <a:endParaRPr lang="en-GB"/>
          </a:p>
        </p:txBody>
      </p:sp>
      <p:grpSp>
        <p:nvGrpSpPr>
          <p:cNvPr id="10" name="Group 9">
            <a:extLst>
              <a:ext uri="{FF2B5EF4-FFF2-40B4-BE49-F238E27FC236}">
                <a16:creationId xmlns:a16="http://schemas.microsoft.com/office/drawing/2014/main" id="{D0C5E0EC-C626-45E6-81DD-DE9D2AC01155}"/>
              </a:ext>
            </a:extLst>
          </p:cNvPr>
          <p:cNvGrpSpPr/>
          <p:nvPr userDrawn="1"/>
        </p:nvGrpSpPr>
        <p:grpSpPr>
          <a:xfrm>
            <a:off x="19562" y="5015038"/>
            <a:ext cx="3275575" cy="667667"/>
            <a:chOff x="2227450" y="2732701"/>
            <a:chExt cx="5111870" cy="867070"/>
          </a:xfrm>
        </p:grpSpPr>
        <p:pic>
          <p:nvPicPr>
            <p:cNvPr id="11" name="Picture 10" descr="A picture containing text&#10;&#10;Description automatically generated">
              <a:extLst>
                <a:ext uri="{FF2B5EF4-FFF2-40B4-BE49-F238E27FC236}">
                  <a16:creationId xmlns:a16="http://schemas.microsoft.com/office/drawing/2014/main" id="{C93DEBF6-2CAD-46AF-AA4A-F5B1E3B636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8181" y="2744736"/>
              <a:ext cx="1411518" cy="855035"/>
            </a:xfrm>
            <a:prstGeom prst="rect">
              <a:avLst/>
            </a:prstGeom>
          </p:spPr>
        </p:pic>
        <p:pic>
          <p:nvPicPr>
            <p:cNvPr id="12" name="Picture 11" descr="Logo, company name&#10;&#10;Description automatically generated">
              <a:extLst>
                <a:ext uri="{FF2B5EF4-FFF2-40B4-BE49-F238E27FC236}">
                  <a16:creationId xmlns:a16="http://schemas.microsoft.com/office/drawing/2014/main" id="{8477E521-4DB2-4C92-903A-C69F1403A762}"/>
                </a:ext>
              </a:extLst>
            </p:cNvPr>
            <p:cNvPicPr>
              <a:picLocks noChangeAspect="1"/>
            </p:cNvPicPr>
            <p:nvPr/>
          </p:nvPicPr>
          <p:blipFill rotWithShape="1">
            <a:blip r:embed="rId3">
              <a:extLst>
                <a:ext uri="{28A0092B-C50C-407E-A947-70E740481C1C}">
                  <a14:useLocalDpi xmlns:a14="http://schemas.microsoft.com/office/drawing/2010/main" val="0"/>
                </a:ext>
              </a:extLst>
            </a:blip>
            <a:srcRect l="46039" t="28711" b="24083"/>
            <a:stretch/>
          </p:blipFill>
          <p:spPr>
            <a:xfrm>
              <a:off x="2227450" y="2744736"/>
              <a:ext cx="1942612" cy="849721"/>
            </a:xfrm>
            <a:prstGeom prst="rect">
              <a:avLst/>
            </a:prstGeom>
          </p:spPr>
        </p:pic>
        <p:pic>
          <p:nvPicPr>
            <p:cNvPr id="13" name="Picture 2" descr="West Sussex Wellbeing">
              <a:extLst>
                <a:ext uri="{FF2B5EF4-FFF2-40B4-BE49-F238E27FC236}">
                  <a16:creationId xmlns:a16="http://schemas.microsoft.com/office/drawing/2014/main" id="{9CDD3D6F-2CDE-49D1-AD5E-1C9BC74463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2472" y="2732701"/>
              <a:ext cx="1526848" cy="8550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27298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99BA12B-2672-45CC-AACE-815CA2523546}" type="datetimeFigureOut">
              <a:rPr lang="en-GB" smtClean="0"/>
              <a:t>21/12/2020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1DE0D48-6E37-4F25-8FDE-794163607505}" type="slidenum">
              <a:rPr lang="en-GB" smtClean="0"/>
              <a:t>‹#›</a:t>
            </a:fld>
            <a:endParaRPr lang="en-GB"/>
          </a:p>
        </p:txBody>
      </p:sp>
      <p:grpSp>
        <p:nvGrpSpPr>
          <p:cNvPr id="6" name="Group 5">
            <a:extLst>
              <a:ext uri="{FF2B5EF4-FFF2-40B4-BE49-F238E27FC236}">
                <a16:creationId xmlns:a16="http://schemas.microsoft.com/office/drawing/2014/main" id="{CCE98083-F8D6-4144-ABEF-6AD71DCD03BD}"/>
              </a:ext>
            </a:extLst>
          </p:cNvPr>
          <p:cNvGrpSpPr/>
          <p:nvPr userDrawn="1"/>
        </p:nvGrpSpPr>
        <p:grpSpPr>
          <a:xfrm>
            <a:off x="19562" y="5015038"/>
            <a:ext cx="3275575" cy="667667"/>
            <a:chOff x="2227450" y="2732701"/>
            <a:chExt cx="5111870" cy="867070"/>
          </a:xfrm>
        </p:grpSpPr>
        <p:pic>
          <p:nvPicPr>
            <p:cNvPr id="7" name="Picture 6" descr="A picture containing text&#10;&#10;Description automatically generated">
              <a:extLst>
                <a:ext uri="{FF2B5EF4-FFF2-40B4-BE49-F238E27FC236}">
                  <a16:creationId xmlns:a16="http://schemas.microsoft.com/office/drawing/2014/main" id="{78F655DE-83B0-4D4E-AA9F-7CBC3FBADD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8181" y="2744736"/>
              <a:ext cx="1411518" cy="855035"/>
            </a:xfrm>
            <a:prstGeom prst="rect">
              <a:avLst/>
            </a:prstGeom>
          </p:spPr>
        </p:pic>
        <p:pic>
          <p:nvPicPr>
            <p:cNvPr id="8" name="Picture 7" descr="Logo, company name&#10;&#10;Description automatically generated">
              <a:extLst>
                <a:ext uri="{FF2B5EF4-FFF2-40B4-BE49-F238E27FC236}">
                  <a16:creationId xmlns:a16="http://schemas.microsoft.com/office/drawing/2014/main" id="{28016E9B-446A-4952-A69A-205305957D70}"/>
                </a:ext>
              </a:extLst>
            </p:cNvPr>
            <p:cNvPicPr>
              <a:picLocks noChangeAspect="1"/>
            </p:cNvPicPr>
            <p:nvPr/>
          </p:nvPicPr>
          <p:blipFill rotWithShape="1">
            <a:blip r:embed="rId3">
              <a:extLst>
                <a:ext uri="{28A0092B-C50C-407E-A947-70E740481C1C}">
                  <a14:useLocalDpi xmlns:a14="http://schemas.microsoft.com/office/drawing/2010/main" val="0"/>
                </a:ext>
              </a:extLst>
            </a:blip>
            <a:srcRect l="46039" t="28711" b="24083"/>
            <a:stretch/>
          </p:blipFill>
          <p:spPr>
            <a:xfrm>
              <a:off x="2227450" y="2744736"/>
              <a:ext cx="1942612" cy="849721"/>
            </a:xfrm>
            <a:prstGeom prst="rect">
              <a:avLst/>
            </a:prstGeom>
          </p:spPr>
        </p:pic>
        <p:pic>
          <p:nvPicPr>
            <p:cNvPr id="9" name="Picture 2" descr="West Sussex Wellbeing">
              <a:extLst>
                <a:ext uri="{FF2B5EF4-FFF2-40B4-BE49-F238E27FC236}">
                  <a16:creationId xmlns:a16="http://schemas.microsoft.com/office/drawing/2014/main" id="{122469A6-523D-4669-BD7E-57DFB9DB23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2472" y="2732701"/>
              <a:ext cx="1526848" cy="8550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97484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99BA12B-2672-45CC-AACE-815CA2523546}" type="datetimeFigureOut">
              <a:rPr lang="en-GB" smtClean="0"/>
              <a:t>21/12/2020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1DE0D48-6E37-4F25-8FDE-794163607505}" type="slidenum">
              <a:rPr lang="en-GB" smtClean="0"/>
              <a:t>‹#›</a:t>
            </a:fld>
            <a:endParaRPr lang="en-GB"/>
          </a:p>
        </p:txBody>
      </p:sp>
      <p:grpSp>
        <p:nvGrpSpPr>
          <p:cNvPr id="8" name="Group 7">
            <a:extLst>
              <a:ext uri="{FF2B5EF4-FFF2-40B4-BE49-F238E27FC236}">
                <a16:creationId xmlns:a16="http://schemas.microsoft.com/office/drawing/2014/main" id="{D789A38A-79CA-4AAC-8F16-22B2F6611D5E}"/>
              </a:ext>
            </a:extLst>
          </p:cNvPr>
          <p:cNvGrpSpPr/>
          <p:nvPr userDrawn="1"/>
        </p:nvGrpSpPr>
        <p:grpSpPr>
          <a:xfrm>
            <a:off x="19562" y="5015038"/>
            <a:ext cx="3275575" cy="667667"/>
            <a:chOff x="2227450" y="2732701"/>
            <a:chExt cx="5111870" cy="867070"/>
          </a:xfrm>
        </p:grpSpPr>
        <p:pic>
          <p:nvPicPr>
            <p:cNvPr id="9" name="Picture 8" descr="A picture containing text&#10;&#10;Description automatically generated">
              <a:extLst>
                <a:ext uri="{FF2B5EF4-FFF2-40B4-BE49-F238E27FC236}">
                  <a16:creationId xmlns:a16="http://schemas.microsoft.com/office/drawing/2014/main" id="{2989C29B-8C52-4C06-8640-9EC03CF792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8181" y="2744736"/>
              <a:ext cx="1411518" cy="855035"/>
            </a:xfrm>
            <a:prstGeom prst="rect">
              <a:avLst/>
            </a:prstGeom>
          </p:spPr>
        </p:pic>
        <p:pic>
          <p:nvPicPr>
            <p:cNvPr id="10" name="Picture 9" descr="Logo, company name&#10;&#10;Description automatically generated">
              <a:extLst>
                <a:ext uri="{FF2B5EF4-FFF2-40B4-BE49-F238E27FC236}">
                  <a16:creationId xmlns:a16="http://schemas.microsoft.com/office/drawing/2014/main" id="{40D4E6EC-D945-479D-B68C-BEF8F8ADD987}"/>
                </a:ext>
              </a:extLst>
            </p:cNvPr>
            <p:cNvPicPr>
              <a:picLocks noChangeAspect="1"/>
            </p:cNvPicPr>
            <p:nvPr/>
          </p:nvPicPr>
          <p:blipFill rotWithShape="1">
            <a:blip r:embed="rId3">
              <a:extLst>
                <a:ext uri="{28A0092B-C50C-407E-A947-70E740481C1C}">
                  <a14:useLocalDpi xmlns:a14="http://schemas.microsoft.com/office/drawing/2010/main" val="0"/>
                </a:ext>
              </a:extLst>
            </a:blip>
            <a:srcRect l="46039" t="28711" b="24083"/>
            <a:stretch/>
          </p:blipFill>
          <p:spPr>
            <a:xfrm>
              <a:off x="2227450" y="2744736"/>
              <a:ext cx="1942612" cy="849721"/>
            </a:xfrm>
            <a:prstGeom prst="rect">
              <a:avLst/>
            </a:prstGeom>
          </p:spPr>
        </p:pic>
        <p:pic>
          <p:nvPicPr>
            <p:cNvPr id="11" name="Picture 2" descr="West Sussex Wellbeing">
              <a:extLst>
                <a:ext uri="{FF2B5EF4-FFF2-40B4-BE49-F238E27FC236}">
                  <a16:creationId xmlns:a16="http://schemas.microsoft.com/office/drawing/2014/main" id="{7013832C-8280-4E99-ACB8-451655E56D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2472" y="2732701"/>
              <a:ext cx="1526848" cy="8550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85810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07817" y="104764"/>
            <a:ext cx="8736677" cy="86808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07817" y="1072343"/>
            <a:ext cx="8736677" cy="38756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E99BA12B-2672-45CC-AACE-815CA2523546}" type="datetimeFigureOut">
              <a:rPr lang="en-GB" smtClean="0"/>
              <a:t>21/12/2020</a:t>
            </a:fld>
            <a:endParaRPr lang="en-GB"/>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21DE0D48-6E37-4F25-8FDE-794163607505}" type="slidenum">
              <a:rPr lang="en-GB" smtClean="0"/>
              <a:t>‹#›</a:t>
            </a:fld>
            <a:endParaRPr lang="en-GB"/>
          </a:p>
        </p:txBody>
      </p:sp>
      <p:grpSp>
        <p:nvGrpSpPr>
          <p:cNvPr id="7" name="Group 6">
            <a:extLst>
              <a:ext uri="{FF2B5EF4-FFF2-40B4-BE49-F238E27FC236}">
                <a16:creationId xmlns:a16="http://schemas.microsoft.com/office/drawing/2014/main" id="{BCEAE7DB-21C6-4CB0-B64B-4E74BAC2C718}"/>
              </a:ext>
            </a:extLst>
          </p:cNvPr>
          <p:cNvGrpSpPr/>
          <p:nvPr userDrawn="1"/>
        </p:nvGrpSpPr>
        <p:grpSpPr>
          <a:xfrm>
            <a:off x="19562" y="5015038"/>
            <a:ext cx="3275575" cy="667667"/>
            <a:chOff x="2227450" y="2732701"/>
            <a:chExt cx="5111870" cy="867070"/>
          </a:xfrm>
        </p:grpSpPr>
        <p:pic>
          <p:nvPicPr>
            <p:cNvPr id="8" name="Picture 7" descr="A picture containing text&#10;&#10;Description automatically generated">
              <a:extLst>
                <a:ext uri="{FF2B5EF4-FFF2-40B4-BE49-F238E27FC236}">
                  <a16:creationId xmlns:a16="http://schemas.microsoft.com/office/drawing/2014/main" id="{762BEF73-E28D-4BD1-861E-F664CBD455A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268181" y="2744736"/>
              <a:ext cx="1411518" cy="855035"/>
            </a:xfrm>
            <a:prstGeom prst="rect">
              <a:avLst/>
            </a:prstGeom>
          </p:spPr>
        </p:pic>
        <p:pic>
          <p:nvPicPr>
            <p:cNvPr id="9" name="Picture 8" descr="Logo, company name&#10;&#10;Description automatically generated">
              <a:extLst>
                <a:ext uri="{FF2B5EF4-FFF2-40B4-BE49-F238E27FC236}">
                  <a16:creationId xmlns:a16="http://schemas.microsoft.com/office/drawing/2014/main" id="{E66539E8-F536-4534-8E25-F2DFCF6448AD}"/>
                </a:ext>
              </a:extLst>
            </p:cNvPr>
            <p:cNvPicPr>
              <a:picLocks noChangeAspect="1"/>
            </p:cNvPicPr>
            <p:nvPr/>
          </p:nvPicPr>
          <p:blipFill rotWithShape="1">
            <a:blip r:embed="rId15">
              <a:extLst>
                <a:ext uri="{28A0092B-C50C-407E-A947-70E740481C1C}">
                  <a14:useLocalDpi xmlns:a14="http://schemas.microsoft.com/office/drawing/2010/main" val="0"/>
                </a:ext>
              </a:extLst>
            </a:blip>
            <a:srcRect l="46039" t="28711" b="24083"/>
            <a:stretch/>
          </p:blipFill>
          <p:spPr>
            <a:xfrm>
              <a:off x="2227450" y="2744736"/>
              <a:ext cx="1942612" cy="849721"/>
            </a:xfrm>
            <a:prstGeom prst="rect">
              <a:avLst/>
            </a:prstGeom>
          </p:spPr>
        </p:pic>
        <p:pic>
          <p:nvPicPr>
            <p:cNvPr id="10" name="Picture 2" descr="West Sussex Wellbeing">
              <a:extLst>
                <a:ext uri="{FF2B5EF4-FFF2-40B4-BE49-F238E27FC236}">
                  <a16:creationId xmlns:a16="http://schemas.microsoft.com/office/drawing/2014/main" id="{A4A99E9C-A3B0-4005-9BD7-A5B1617D65A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812472" y="2732701"/>
              <a:ext cx="1526848" cy="8550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547035819"/>
      </p:ext>
    </p:extLst>
  </p:cSld>
  <p:clrMap bg1="lt1" tx1="dk1" bg2="lt2" tx2="dk2" accent1="accent1" accent2="accent2" accent3="accent3" accent4="accent4" accent5="accent5" accent6="accent6" hlink="hlink" folHlink="folHlink"/>
  <p:sldLayoutIdLst>
    <p:sldLayoutId id="2147483673" r:id="rId1"/>
    <p:sldLayoutId id="2147483679" r:id="rId2"/>
    <p:sldLayoutId id="2147483674" r:id="rId3"/>
    <p:sldLayoutId id="2147483684" r:id="rId4"/>
    <p:sldLayoutId id="2147483675" r:id="rId5"/>
    <p:sldLayoutId id="2147483676" r:id="rId6"/>
    <p:sldLayoutId id="2147483677" r:id="rId7"/>
    <p:sldLayoutId id="2147483678" r:id="rId8"/>
    <p:sldLayoutId id="2147483680" r:id="rId9"/>
    <p:sldLayoutId id="2147483681" r:id="rId10"/>
    <p:sldLayoutId id="2147483682" r:id="rId11"/>
    <p:sldLayoutId id="214748368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2"/>
            <a:ext cx="7886700" cy="1104636"/>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5296960"/>
            <a:ext cx="2057400" cy="304271"/>
          </a:xfrm>
          <a:prstGeom prst="rect">
            <a:avLst/>
          </a:prstGeom>
        </p:spPr>
        <p:txBody>
          <a:bodyPr vert="horz" lIns="91440" tIns="45720" rIns="91440" bIns="45720" rtlCol="0" anchor="ctr"/>
          <a:lstStyle>
            <a:lvl1pPr algn="l">
              <a:defRPr sz="750">
                <a:solidFill>
                  <a:schemeClr val="tx1">
                    <a:tint val="75000"/>
                  </a:schemeClr>
                </a:solidFill>
              </a:defRPr>
            </a:lvl1pPr>
          </a:lstStyle>
          <a:p>
            <a:fld id="{A251F9BA-A86B-4FA8-BBA0-3C80F545DE8F}" type="datetimeFigureOut">
              <a:rPr lang="en-GB" smtClean="0"/>
              <a:t>21/12/2020</a:t>
            </a:fld>
            <a:endParaRPr lang="en-GB"/>
          </a:p>
        </p:txBody>
      </p:sp>
      <p:sp>
        <p:nvSpPr>
          <p:cNvPr id="5" name="Footer Placeholder 4"/>
          <p:cNvSpPr>
            <a:spLocks noGrp="1"/>
          </p:cNvSpPr>
          <p:nvPr>
            <p:ph type="ftr" sz="quarter" idx="3"/>
          </p:nvPr>
        </p:nvSpPr>
        <p:spPr>
          <a:xfrm>
            <a:off x="3028950" y="5296960"/>
            <a:ext cx="3086100" cy="304271"/>
          </a:xfrm>
          <a:prstGeom prst="rect">
            <a:avLst/>
          </a:prstGeom>
        </p:spPr>
        <p:txBody>
          <a:bodyPr vert="horz" lIns="91440" tIns="45720" rIns="91440" bIns="45720" rtlCol="0" anchor="ctr"/>
          <a:lstStyle>
            <a:lvl1pPr algn="ctr">
              <a:defRPr sz="75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5296960"/>
            <a:ext cx="2057400" cy="304271"/>
          </a:xfrm>
          <a:prstGeom prst="rect">
            <a:avLst/>
          </a:prstGeom>
        </p:spPr>
        <p:txBody>
          <a:bodyPr vert="horz" lIns="91440" tIns="45720" rIns="91440" bIns="45720" rtlCol="0" anchor="ctr"/>
          <a:lstStyle>
            <a:lvl1pPr algn="r">
              <a:defRPr sz="750">
                <a:solidFill>
                  <a:schemeClr val="tx1">
                    <a:tint val="75000"/>
                  </a:schemeClr>
                </a:solidFill>
              </a:defRPr>
            </a:lvl1pPr>
          </a:lstStyle>
          <a:p>
            <a:fld id="{042E85AE-8630-4115-829A-952B7DAA0924}" type="slidenum">
              <a:rPr lang="en-GB" smtClean="0"/>
              <a:t>‹#›</a:t>
            </a:fld>
            <a:endParaRPr lang="en-GB"/>
          </a:p>
        </p:txBody>
      </p:sp>
    </p:spTree>
    <p:extLst>
      <p:ext uri="{BB962C8B-B14F-4D97-AF65-F5344CB8AC3E}">
        <p14:creationId xmlns:p14="http://schemas.microsoft.com/office/powerpoint/2010/main" val="283407830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571477" rtl="0" eaLnBrk="1" latinLnBrk="0" hangingPunct="1">
        <a:lnSpc>
          <a:spcPct val="90000"/>
        </a:lnSpc>
        <a:spcBef>
          <a:spcPct val="0"/>
        </a:spcBef>
        <a:buNone/>
        <a:defRPr sz="2750" kern="1200">
          <a:solidFill>
            <a:schemeClr val="tx1"/>
          </a:solidFill>
          <a:latin typeface="+mj-lt"/>
          <a:ea typeface="+mj-ea"/>
          <a:cs typeface="+mj-cs"/>
        </a:defRPr>
      </a:lvl1pPr>
    </p:titleStyle>
    <p:bodyStyle>
      <a:lvl1pPr marL="142869" indent="-142869" algn="l" defTabSz="571477" rtl="0" eaLnBrk="1" latinLnBrk="0" hangingPunct="1">
        <a:lnSpc>
          <a:spcPct val="90000"/>
        </a:lnSpc>
        <a:spcBef>
          <a:spcPts val="625"/>
        </a:spcBef>
        <a:buFont typeface="Arial" panose="020B0604020202020204" pitchFamily="34" charset="0"/>
        <a:buChar char="•"/>
        <a:defRPr sz="1750" kern="1200">
          <a:solidFill>
            <a:schemeClr val="tx1"/>
          </a:solidFill>
          <a:latin typeface="+mn-lt"/>
          <a:ea typeface="+mn-ea"/>
          <a:cs typeface="+mn-cs"/>
        </a:defRPr>
      </a:lvl1pPr>
      <a:lvl2pPr marL="428608" indent="-142869" algn="l" defTabSz="571477" rtl="0" eaLnBrk="1" latinLnBrk="0" hangingPunct="1">
        <a:lnSpc>
          <a:spcPct val="90000"/>
        </a:lnSpc>
        <a:spcBef>
          <a:spcPts val="312"/>
        </a:spcBef>
        <a:buFont typeface="Arial" panose="020B0604020202020204" pitchFamily="34" charset="0"/>
        <a:buChar char="•"/>
        <a:defRPr sz="1500" kern="1200">
          <a:solidFill>
            <a:schemeClr val="tx1"/>
          </a:solidFill>
          <a:latin typeface="+mn-lt"/>
          <a:ea typeface="+mn-ea"/>
          <a:cs typeface="+mn-cs"/>
        </a:defRPr>
      </a:lvl2pPr>
      <a:lvl3pPr marL="714346" indent="-142869" algn="l" defTabSz="571477" rtl="0" eaLnBrk="1" latinLnBrk="0" hangingPunct="1">
        <a:lnSpc>
          <a:spcPct val="90000"/>
        </a:lnSpc>
        <a:spcBef>
          <a:spcPts val="312"/>
        </a:spcBef>
        <a:buFont typeface="Arial" panose="020B0604020202020204" pitchFamily="34" charset="0"/>
        <a:buChar char="•"/>
        <a:defRPr sz="1250" kern="1200">
          <a:solidFill>
            <a:schemeClr val="tx1"/>
          </a:solidFill>
          <a:latin typeface="+mn-lt"/>
          <a:ea typeface="+mn-ea"/>
          <a:cs typeface="+mn-cs"/>
        </a:defRPr>
      </a:lvl3pPr>
      <a:lvl4pPr marL="1000085" indent="-142869" algn="l" defTabSz="571477" rtl="0" eaLnBrk="1" latinLnBrk="0" hangingPunct="1">
        <a:lnSpc>
          <a:spcPct val="90000"/>
        </a:lnSpc>
        <a:spcBef>
          <a:spcPts val="312"/>
        </a:spcBef>
        <a:buFont typeface="Arial" panose="020B0604020202020204" pitchFamily="34" charset="0"/>
        <a:buChar char="•"/>
        <a:defRPr sz="1125" kern="1200">
          <a:solidFill>
            <a:schemeClr val="tx1"/>
          </a:solidFill>
          <a:latin typeface="+mn-lt"/>
          <a:ea typeface="+mn-ea"/>
          <a:cs typeface="+mn-cs"/>
        </a:defRPr>
      </a:lvl4pPr>
      <a:lvl5pPr marL="1285824" indent="-142869" algn="l" defTabSz="571477" rtl="0" eaLnBrk="1" latinLnBrk="0" hangingPunct="1">
        <a:lnSpc>
          <a:spcPct val="90000"/>
        </a:lnSpc>
        <a:spcBef>
          <a:spcPts val="312"/>
        </a:spcBef>
        <a:buFont typeface="Arial" panose="020B0604020202020204" pitchFamily="34" charset="0"/>
        <a:buChar char="•"/>
        <a:defRPr sz="1125" kern="1200">
          <a:solidFill>
            <a:schemeClr val="tx1"/>
          </a:solidFill>
          <a:latin typeface="+mn-lt"/>
          <a:ea typeface="+mn-ea"/>
          <a:cs typeface="+mn-cs"/>
        </a:defRPr>
      </a:lvl5pPr>
      <a:lvl6pPr marL="1571562" indent="-142869" algn="l" defTabSz="571477" rtl="0" eaLnBrk="1" latinLnBrk="0" hangingPunct="1">
        <a:lnSpc>
          <a:spcPct val="90000"/>
        </a:lnSpc>
        <a:spcBef>
          <a:spcPts val="312"/>
        </a:spcBef>
        <a:buFont typeface="Arial" panose="020B0604020202020204" pitchFamily="34" charset="0"/>
        <a:buChar char="•"/>
        <a:defRPr sz="1125" kern="1200">
          <a:solidFill>
            <a:schemeClr val="tx1"/>
          </a:solidFill>
          <a:latin typeface="+mn-lt"/>
          <a:ea typeface="+mn-ea"/>
          <a:cs typeface="+mn-cs"/>
        </a:defRPr>
      </a:lvl6pPr>
      <a:lvl7pPr marL="1857301" indent="-142869" algn="l" defTabSz="571477" rtl="0" eaLnBrk="1" latinLnBrk="0" hangingPunct="1">
        <a:lnSpc>
          <a:spcPct val="90000"/>
        </a:lnSpc>
        <a:spcBef>
          <a:spcPts val="312"/>
        </a:spcBef>
        <a:buFont typeface="Arial" panose="020B0604020202020204" pitchFamily="34" charset="0"/>
        <a:buChar char="•"/>
        <a:defRPr sz="1125" kern="1200">
          <a:solidFill>
            <a:schemeClr val="tx1"/>
          </a:solidFill>
          <a:latin typeface="+mn-lt"/>
          <a:ea typeface="+mn-ea"/>
          <a:cs typeface="+mn-cs"/>
        </a:defRPr>
      </a:lvl7pPr>
      <a:lvl8pPr marL="2143039" indent="-142869" algn="l" defTabSz="571477" rtl="0" eaLnBrk="1" latinLnBrk="0" hangingPunct="1">
        <a:lnSpc>
          <a:spcPct val="90000"/>
        </a:lnSpc>
        <a:spcBef>
          <a:spcPts val="312"/>
        </a:spcBef>
        <a:buFont typeface="Arial" panose="020B0604020202020204" pitchFamily="34" charset="0"/>
        <a:buChar char="•"/>
        <a:defRPr sz="1125" kern="1200">
          <a:solidFill>
            <a:schemeClr val="tx1"/>
          </a:solidFill>
          <a:latin typeface="+mn-lt"/>
          <a:ea typeface="+mn-ea"/>
          <a:cs typeface="+mn-cs"/>
        </a:defRPr>
      </a:lvl8pPr>
      <a:lvl9pPr marL="2428778" indent="-142869" algn="l" defTabSz="571477" rtl="0" eaLnBrk="1" latinLnBrk="0" hangingPunct="1">
        <a:lnSpc>
          <a:spcPct val="90000"/>
        </a:lnSpc>
        <a:spcBef>
          <a:spcPts val="312"/>
        </a:spcBef>
        <a:buFont typeface="Arial" panose="020B0604020202020204" pitchFamily="34" charset="0"/>
        <a:buChar char="•"/>
        <a:defRPr sz="1125" kern="1200">
          <a:solidFill>
            <a:schemeClr val="tx1"/>
          </a:solidFill>
          <a:latin typeface="+mn-lt"/>
          <a:ea typeface="+mn-ea"/>
          <a:cs typeface="+mn-cs"/>
        </a:defRPr>
      </a:lvl9pPr>
    </p:bodyStyle>
    <p:otherStyle>
      <a:defPPr>
        <a:defRPr lang="en-US"/>
      </a:defPPr>
      <a:lvl1pPr marL="0" algn="l" defTabSz="571477" rtl="0" eaLnBrk="1" latinLnBrk="0" hangingPunct="1">
        <a:defRPr sz="1125" kern="1200">
          <a:solidFill>
            <a:schemeClr val="tx1"/>
          </a:solidFill>
          <a:latin typeface="+mn-lt"/>
          <a:ea typeface="+mn-ea"/>
          <a:cs typeface="+mn-cs"/>
        </a:defRPr>
      </a:lvl1pPr>
      <a:lvl2pPr marL="285739" algn="l" defTabSz="571477" rtl="0" eaLnBrk="1" latinLnBrk="0" hangingPunct="1">
        <a:defRPr sz="1125" kern="1200">
          <a:solidFill>
            <a:schemeClr val="tx1"/>
          </a:solidFill>
          <a:latin typeface="+mn-lt"/>
          <a:ea typeface="+mn-ea"/>
          <a:cs typeface="+mn-cs"/>
        </a:defRPr>
      </a:lvl2pPr>
      <a:lvl3pPr marL="571477" algn="l" defTabSz="571477" rtl="0" eaLnBrk="1" latinLnBrk="0" hangingPunct="1">
        <a:defRPr sz="1125" kern="1200">
          <a:solidFill>
            <a:schemeClr val="tx1"/>
          </a:solidFill>
          <a:latin typeface="+mn-lt"/>
          <a:ea typeface="+mn-ea"/>
          <a:cs typeface="+mn-cs"/>
        </a:defRPr>
      </a:lvl3pPr>
      <a:lvl4pPr marL="857216" algn="l" defTabSz="571477" rtl="0" eaLnBrk="1" latinLnBrk="0" hangingPunct="1">
        <a:defRPr sz="1125" kern="1200">
          <a:solidFill>
            <a:schemeClr val="tx1"/>
          </a:solidFill>
          <a:latin typeface="+mn-lt"/>
          <a:ea typeface="+mn-ea"/>
          <a:cs typeface="+mn-cs"/>
        </a:defRPr>
      </a:lvl4pPr>
      <a:lvl5pPr marL="1142954" algn="l" defTabSz="571477" rtl="0" eaLnBrk="1" latinLnBrk="0" hangingPunct="1">
        <a:defRPr sz="1125" kern="1200">
          <a:solidFill>
            <a:schemeClr val="tx1"/>
          </a:solidFill>
          <a:latin typeface="+mn-lt"/>
          <a:ea typeface="+mn-ea"/>
          <a:cs typeface="+mn-cs"/>
        </a:defRPr>
      </a:lvl5pPr>
      <a:lvl6pPr marL="1428693" algn="l" defTabSz="571477" rtl="0" eaLnBrk="1" latinLnBrk="0" hangingPunct="1">
        <a:defRPr sz="1125" kern="1200">
          <a:solidFill>
            <a:schemeClr val="tx1"/>
          </a:solidFill>
          <a:latin typeface="+mn-lt"/>
          <a:ea typeface="+mn-ea"/>
          <a:cs typeface="+mn-cs"/>
        </a:defRPr>
      </a:lvl6pPr>
      <a:lvl7pPr marL="1714431" algn="l" defTabSz="571477" rtl="0" eaLnBrk="1" latinLnBrk="0" hangingPunct="1">
        <a:defRPr sz="1125" kern="1200">
          <a:solidFill>
            <a:schemeClr val="tx1"/>
          </a:solidFill>
          <a:latin typeface="+mn-lt"/>
          <a:ea typeface="+mn-ea"/>
          <a:cs typeface="+mn-cs"/>
        </a:defRPr>
      </a:lvl7pPr>
      <a:lvl8pPr marL="2000170" algn="l" defTabSz="571477" rtl="0" eaLnBrk="1" latinLnBrk="0" hangingPunct="1">
        <a:defRPr sz="1125" kern="1200">
          <a:solidFill>
            <a:schemeClr val="tx1"/>
          </a:solidFill>
          <a:latin typeface="+mn-lt"/>
          <a:ea typeface="+mn-ea"/>
          <a:cs typeface="+mn-cs"/>
        </a:defRPr>
      </a:lvl8pPr>
      <a:lvl9pPr marL="2285909" algn="l" defTabSz="571477" rtl="0" eaLnBrk="1" latinLnBrk="0" hangingPunct="1">
        <a:defRPr sz="11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image" Target="../media/image13.svg"/><Relationship Id="rId18" Type="http://schemas.openxmlformats.org/officeDocument/2006/relationships/image" Target="../media/image16.png"/><Relationship Id="rId26" Type="http://schemas.openxmlformats.org/officeDocument/2006/relationships/image" Target="../media/image21.png"/><Relationship Id="rId3" Type="http://schemas.openxmlformats.org/officeDocument/2006/relationships/image" Target="../media/image6.png"/><Relationship Id="rId21" Type="http://schemas.openxmlformats.org/officeDocument/2006/relationships/image" Target="../media/image18.png"/><Relationship Id="rId7" Type="http://schemas.openxmlformats.org/officeDocument/2006/relationships/image" Target="../media/image9.svg"/><Relationship Id="rId12" Type="http://schemas.openxmlformats.org/officeDocument/2006/relationships/image" Target="../media/image12.png"/><Relationship Id="rId17" Type="http://schemas.openxmlformats.org/officeDocument/2006/relationships/slide" Target="slide3.xml"/><Relationship Id="rId25" Type="http://schemas.openxmlformats.org/officeDocument/2006/relationships/slide" Target="slide12.xml"/><Relationship Id="rId2" Type="http://schemas.openxmlformats.org/officeDocument/2006/relationships/slide" Target="slide1.xml"/><Relationship Id="rId16" Type="http://schemas.openxmlformats.org/officeDocument/2006/relationships/image" Target="../media/image15.svg"/><Relationship Id="rId20" Type="http://schemas.openxmlformats.org/officeDocument/2006/relationships/slide" Target="slide5.xml"/><Relationship Id="rId29"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slide" Target="slide36.xml"/><Relationship Id="rId24" Type="http://schemas.openxmlformats.org/officeDocument/2006/relationships/image" Target="../media/image20.svg"/><Relationship Id="rId5" Type="http://schemas.openxmlformats.org/officeDocument/2006/relationships/slide" Target="slide9.xml"/><Relationship Id="rId15" Type="http://schemas.openxmlformats.org/officeDocument/2006/relationships/image" Target="../media/image14.png"/><Relationship Id="rId23" Type="http://schemas.openxmlformats.org/officeDocument/2006/relationships/image" Target="../media/image19.png"/><Relationship Id="rId28" Type="http://schemas.openxmlformats.org/officeDocument/2006/relationships/slide" Target="slide2.xml"/><Relationship Id="rId10" Type="http://schemas.openxmlformats.org/officeDocument/2006/relationships/image" Target="../media/image11.svg"/><Relationship Id="rId19" Type="http://schemas.openxmlformats.org/officeDocument/2006/relationships/image" Target="../media/image17.svg"/><Relationship Id="rId4" Type="http://schemas.openxmlformats.org/officeDocument/2006/relationships/image" Target="../media/image7.svg"/><Relationship Id="rId9" Type="http://schemas.openxmlformats.org/officeDocument/2006/relationships/image" Target="../media/image10.png"/><Relationship Id="rId14" Type="http://schemas.openxmlformats.org/officeDocument/2006/relationships/slide" Target="slide32.xml"/><Relationship Id="rId22" Type="http://schemas.openxmlformats.org/officeDocument/2006/relationships/slide" Target="slide10.xml"/><Relationship Id="rId27" Type="http://schemas.openxmlformats.org/officeDocument/2006/relationships/image" Target="../media/image22.svg"/><Relationship Id="rId30" Type="http://schemas.openxmlformats.org/officeDocument/2006/relationships/image" Target="../media/image24.svg"/></Relationships>
</file>

<file path=ppt/slides/_rels/slide10.xml.rels><?xml version="1.0" encoding="UTF-8" standalone="yes"?>
<Relationships xmlns="http://schemas.openxmlformats.org/package/2006/relationships"><Relationship Id="rId8" Type="http://schemas.openxmlformats.org/officeDocument/2006/relationships/slide" Target="slide9.xml"/><Relationship Id="rId13" Type="http://schemas.openxmlformats.org/officeDocument/2006/relationships/image" Target="../media/image11.svg"/><Relationship Id="rId18" Type="http://schemas.openxmlformats.org/officeDocument/2006/relationships/image" Target="../media/image14.png"/><Relationship Id="rId26" Type="http://schemas.openxmlformats.org/officeDocument/2006/relationships/slide" Target="slide12.xml"/><Relationship Id="rId3" Type="http://schemas.openxmlformats.org/officeDocument/2006/relationships/image" Target="../media/image20.svg"/><Relationship Id="rId21" Type="http://schemas.openxmlformats.org/officeDocument/2006/relationships/image" Target="../media/image16.png"/><Relationship Id="rId7" Type="http://schemas.openxmlformats.org/officeDocument/2006/relationships/image" Target="../media/image7.svg"/><Relationship Id="rId12" Type="http://schemas.openxmlformats.org/officeDocument/2006/relationships/image" Target="../media/image10.png"/><Relationship Id="rId17" Type="http://schemas.openxmlformats.org/officeDocument/2006/relationships/slide" Target="slide32.xml"/><Relationship Id="rId25" Type="http://schemas.openxmlformats.org/officeDocument/2006/relationships/slide" Target="slide10.xml"/><Relationship Id="rId33" Type="http://schemas.openxmlformats.org/officeDocument/2006/relationships/image" Target="../media/image37.png"/><Relationship Id="rId2" Type="http://schemas.openxmlformats.org/officeDocument/2006/relationships/image" Target="../media/image19.png"/><Relationship Id="rId16" Type="http://schemas.openxmlformats.org/officeDocument/2006/relationships/image" Target="../media/image13.svg"/><Relationship Id="rId20" Type="http://schemas.openxmlformats.org/officeDocument/2006/relationships/slide" Target="slide3.xml"/><Relationship Id="rId29" Type="http://schemas.openxmlformats.org/officeDocument/2006/relationships/slide" Target="slide2.xml"/><Relationship Id="rId1" Type="http://schemas.openxmlformats.org/officeDocument/2006/relationships/slideLayout" Target="../slideLayouts/slideLayout3.xml"/><Relationship Id="rId6" Type="http://schemas.openxmlformats.org/officeDocument/2006/relationships/image" Target="../media/image6.png"/><Relationship Id="rId11" Type="http://schemas.openxmlformats.org/officeDocument/2006/relationships/slide" Target="slide33.xml"/><Relationship Id="rId24" Type="http://schemas.openxmlformats.org/officeDocument/2006/relationships/image" Target="../media/image18.png"/><Relationship Id="rId32" Type="http://schemas.openxmlformats.org/officeDocument/2006/relationships/slide" Target="slide11.xml"/><Relationship Id="rId5" Type="http://schemas.openxmlformats.org/officeDocument/2006/relationships/slide" Target="slide1.xml"/><Relationship Id="rId15" Type="http://schemas.openxmlformats.org/officeDocument/2006/relationships/image" Target="../media/image12.png"/><Relationship Id="rId23" Type="http://schemas.openxmlformats.org/officeDocument/2006/relationships/slide" Target="slide5.xml"/><Relationship Id="rId28" Type="http://schemas.openxmlformats.org/officeDocument/2006/relationships/image" Target="../media/image22.svg"/><Relationship Id="rId10" Type="http://schemas.openxmlformats.org/officeDocument/2006/relationships/image" Target="../media/image9.svg"/><Relationship Id="rId19" Type="http://schemas.openxmlformats.org/officeDocument/2006/relationships/image" Target="../media/image15.svg"/><Relationship Id="rId31" Type="http://schemas.openxmlformats.org/officeDocument/2006/relationships/image" Target="../media/image24.svg"/><Relationship Id="rId4" Type="http://schemas.openxmlformats.org/officeDocument/2006/relationships/hyperlink" Target="mailto:claire.clilverd@westsussex.gov.uk" TargetMode="External"/><Relationship Id="rId9" Type="http://schemas.openxmlformats.org/officeDocument/2006/relationships/image" Target="../media/image8.png"/><Relationship Id="rId14" Type="http://schemas.openxmlformats.org/officeDocument/2006/relationships/slide" Target="slide36.xml"/><Relationship Id="rId22" Type="http://schemas.openxmlformats.org/officeDocument/2006/relationships/image" Target="../media/image17.svg"/><Relationship Id="rId27" Type="http://schemas.openxmlformats.org/officeDocument/2006/relationships/image" Target="../media/image21.png"/><Relationship Id="rId30"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9.xml"/><Relationship Id="rId18" Type="http://schemas.openxmlformats.org/officeDocument/2006/relationships/image" Target="../media/image11.svg"/><Relationship Id="rId26" Type="http://schemas.openxmlformats.org/officeDocument/2006/relationships/image" Target="../media/image16.png"/><Relationship Id="rId3" Type="http://schemas.openxmlformats.org/officeDocument/2006/relationships/image" Target="../media/image22.svg"/><Relationship Id="rId21" Type="http://schemas.openxmlformats.org/officeDocument/2006/relationships/image" Target="../media/image13.svg"/><Relationship Id="rId34" Type="http://schemas.openxmlformats.org/officeDocument/2006/relationships/slide" Target="slide2.xml"/><Relationship Id="rId7" Type="http://schemas.openxmlformats.org/officeDocument/2006/relationships/slide" Target="slide22.xml"/><Relationship Id="rId12" Type="http://schemas.openxmlformats.org/officeDocument/2006/relationships/image" Target="../media/image7.svg"/><Relationship Id="rId17" Type="http://schemas.openxmlformats.org/officeDocument/2006/relationships/image" Target="../media/image10.png"/><Relationship Id="rId25" Type="http://schemas.openxmlformats.org/officeDocument/2006/relationships/slide" Target="slide3.xml"/><Relationship Id="rId33" Type="http://schemas.openxmlformats.org/officeDocument/2006/relationships/slide" Target="slide12.xml"/><Relationship Id="rId2" Type="http://schemas.openxmlformats.org/officeDocument/2006/relationships/image" Target="../media/image21.png"/><Relationship Id="rId16" Type="http://schemas.openxmlformats.org/officeDocument/2006/relationships/slide" Target="slide33.xml"/><Relationship Id="rId20" Type="http://schemas.openxmlformats.org/officeDocument/2006/relationships/image" Target="../media/image12.png"/><Relationship Id="rId29"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slide" Target="slide14.xml"/><Relationship Id="rId11" Type="http://schemas.openxmlformats.org/officeDocument/2006/relationships/image" Target="../media/image6.png"/><Relationship Id="rId24" Type="http://schemas.openxmlformats.org/officeDocument/2006/relationships/image" Target="../media/image15.svg"/><Relationship Id="rId32" Type="http://schemas.openxmlformats.org/officeDocument/2006/relationships/image" Target="../media/image20.svg"/><Relationship Id="rId5" Type="http://schemas.openxmlformats.org/officeDocument/2006/relationships/slide" Target="slide30.xml"/><Relationship Id="rId15" Type="http://schemas.openxmlformats.org/officeDocument/2006/relationships/image" Target="../media/image9.svg"/><Relationship Id="rId23" Type="http://schemas.openxmlformats.org/officeDocument/2006/relationships/image" Target="../media/image14.png"/><Relationship Id="rId28" Type="http://schemas.openxmlformats.org/officeDocument/2006/relationships/slide" Target="slide5.xml"/><Relationship Id="rId36" Type="http://schemas.openxmlformats.org/officeDocument/2006/relationships/image" Target="../media/image24.svg"/><Relationship Id="rId10" Type="http://schemas.openxmlformats.org/officeDocument/2006/relationships/slide" Target="slide1.xml"/><Relationship Id="rId19" Type="http://schemas.openxmlformats.org/officeDocument/2006/relationships/slide" Target="slide36.xml"/><Relationship Id="rId31" Type="http://schemas.openxmlformats.org/officeDocument/2006/relationships/image" Target="../media/image19.png"/><Relationship Id="rId4" Type="http://schemas.openxmlformats.org/officeDocument/2006/relationships/slide" Target="slide13.xml"/><Relationship Id="rId9" Type="http://schemas.openxmlformats.org/officeDocument/2006/relationships/slide" Target="slide25.xml"/><Relationship Id="rId14" Type="http://schemas.openxmlformats.org/officeDocument/2006/relationships/image" Target="../media/image8.png"/><Relationship Id="rId22" Type="http://schemas.openxmlformats.org/officeDocument/2006/relationships/slide" Target="slide32.xml"/><Relationship Id="rId27" Type="http://schemas.openxmlformats.org/officeDocument/2006/relationships/image" Target="../media/image17.svg"/><Relationship Id="rId30" Type="http://schemas.openxmlformats.org/officeDocument/2006/relationships/slide" Target="slide10.xml"/><Relationship Id="rId35"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hyperlink" Target="https://www.csnetwork.org.uk/en/resources/practice-guides-and-resources/intervention-catalogue" TargetMode="External"/><Relationship Id="rId7" Type="http://schemas.openxmlformats.org/officeDocument/2006/relationships/hyperlink" Target="https://www.csnetwork.org.uk/en/toolkit/assessment?tier=one" TargetMode="External"/><Relationship Id="rId2" Type="http://schemas.openxmlformats.org/officeDocument/2006/relationships/hyperlink" Target="https://www.csnetwork.org.uk/en/toolkit/structures-and-systems/case-management-systems" TargetMode="External"/><Relationship Id="rId1" Type="http://schemas.openxmlformats.org/officeDocument/2006/relationships/slideLayout" Target="../slideLayouts/slideLayout3.xml"/><Relationship Id="rId6" Type="http://schemas.openxmlformats.org/officeDocument/2006/relationships/slide" Target="slide12.xml"/><Relationship Id="rId5" Type="http://schemas.openxmlformats.org/officeDocument/2006/relationships/hyperlink" Target="https://www.csnetwork.org.uk/en/resources/training-resources" TargetMode="External"/><Relationship Id="rId4" Type="http://schemas.openxmlformats.org/officeDocument/2006/relationships/hyperlink" Target="https://www.csnetwork.org.uk/en/about/the-contextual-safeguarding-network" TargetMode="External"/></Relationships>
</file>

<file path=ppt/slides/_rels/slide14.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slide" Target="slide18.xml"/><Relationship Id="rId7" Type="http://schemas.openxmlformats.org/officeDocument/2006/relationships/slide" Target="slide15.xml"/><Relationship Id="rId2" Type="http://schemas.openxmlformats.org/officeDocument/2006/relationships/slide" Target="slide17.xml"/><Relationship Id="rId1" Type="http://schemas.openxmlformats.org/officeDocument/2006/relationships/slideLayout" Target="../slideLayouts/slideLayout3.xml"/><Relationship Id="rId6" Type="http://schemas.openxmlformats.org/officeDocument/2006/relationships/slide" Target="slide12.xml"/><Relationship Id="rId5" Type="http://schemas.openxmlformats.org/officeDocument/2006/relationships/slide" Target="slide20.xml"/><Relationship Id="rId4" Type="http://schemas.openxmlformats.org/officeDocument/2006/relationships/slide" Target="slide19.xml"/></Relationships>
</file>

<file path=ppt/slides/_rels/slide15.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image" Target="../media/image13.svg"/><Relationship Id="rId18" Type="http://schemas.openxmlformats.org/officeDocument/2006/relationships/image" Target="../media/image16.png"/><Relationship Id="rId26" Type="http://schemas.openxmlformats.org/officeDocument/2006/relationships/image" Target="../media/image21.png"/><Relationship Id="rId3" Type="http://schemas.openxmlformats.org/officeDocument/2006/relationships/image" Target="../media/image6.png"/><Relationship Id="rId21" Type="http://schemas.openxmlformats.org/officeDocument/2006/relationships/image" Target="../media/image18.png"/><Relationship Id="rId7" Type="http://schemas.openxmlformats.org/officeDocument/2006/relationships/image" Target="../media/image9.svg"/><Relationship Id="rId12" Type="http://schemas.openxmlformats.org/officeDocument/2006/relationships/image" Target="../media/image12.png"/><Relationship Id="rId17" Type="http://schemas.openxmlformats.org/officeDocument/2006/relationships/slide" Target="slide3.xml"/><Relationship Id="rId25" Type="http://schemas.openxmlformats.org/officeDocument/2006/relationships/slide" Target="slide12.xml"/><Relationship Id="rId2" Type="http://schemas.openxmlformats.org/officeDocument/2006/relationships/slide" Target="slide1.xml"/><Relationship Id="rId16" Type="http://schemas.openxmlformats.org/officeDocument/2006/relationships/image" Target="../media/image15.svg"/><Relationship Id="rId20" Type="http://schemas.openxmlformats.org/officeDocument/2006/relationships/slide" Target="slide5.xml"/><Relationship Id="rId29"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slide" Target="slide36.xml"/><Relationship Id="rId24" Type="http://schemas.openxmlformats.org/officeDocument/2006/relationships/image" Target="../media/image20.svg"/><Relationship Id="rId5" Type="http://schemas.openxmlformats.org/officeDocument/2006/relationships/slide" Target="slide9.xml"/><Relationship Id="rId15" Type="http://schemas.openxmlformats.org/officeDocument/2006/relationships/image" Target="../media/image14.png"/><Relationship Id="rId23" Type="http://schemas.openxmlformats.org/officeDocument/2006/relationships/image" Target="../media/image19.png"/><Relationship Id="rId28" Type="http://schemas.openxmlformats.org/officeDocument/2006/relationships/slide" Target="slide2.xml"/><Relationship Id="rId10" Type="http://schemas.openxmlformats.org/officeDocument/2006/relationships/image" Target="../media/image11.svg"/><Relationship Id="rId19" Type="http://schemas.openxmlformats.org/officeDocument/2006/relationships/image" Target="../media/image17.svg"/><Relationship Id="rId4" Type="http://schemas.openxmlformats.org/officeDocument/2006/relationships/image" Target="../media/image7.svg"/><Relationship Id="rId9" Type="http://schemas.openxmlformats.org/officeDocument/2006/relationships/image" Target="../media/image10.png"/><Relationship Id="rId14" Type="http://schemas.openxmlformats.org/officeDocument/2006/relationships/slide" Target="slide32.xml"/><Relationship Id="rId22" Type="http://schemas.openxmlformats.org/officeDocument/2006/relationships/slide" Target="slide10.xml"/><Relationship Id="rId27" Type="http://schemas.openxmlformats.org/officeDocument/2006/relationships/image" Target="../media/image22.svg"/><Relationship Id="rId30" Type="http://schemas.openxmlformats.org/officeDocument/2006/relationships/image" Target="../media/image24.svg"/></Relationships>
</file>

<file path=ppt/slides/_rels/slide20.xml.rels><?xml version="1.0" encoding="UTF-8" standalone="yes"?>
<Relationships xmlns="http://schemas.openxmlformats.org/package/2006/relationships"><Relationship Id="rId2" Type="http://schemas.openxmlformats.org/officeDocument/2006/relationships/slide" Target="slide14.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image" Target="../media/image41.png"/><Relationship Id="rId3" Type="http://schemas.openxmlformats.org/officeDocument/2006/relationships/hyperlink" Target="https://www.educare.co.uk/news/what-is-contextual-safeguarding" TargetMode="External"/><Relationship Id="rId7" Type="http://schemas.openxmlformats.org/officeDocument/2006/relationships/image" Target="../media/image39.png"/><Relationship Id="rId12" Type="http://schemas.openxmlformats.org/officeDocument/2006/relationships/hyperlink" Target="https://vimeo.com/451934489" TargetMode="External"/><Relationship Id="rId2" Type="http://schemas.openxmlformats.org/officeDocument/2006/relationships/hyperlink" Target="https://safeguarding.network/contextual-safeguarding/" TargetMode="External"/><Relationship Id="rId1" Type="http://schemas.openxmlformats.org/officeDocument/2006/relationships/slideLayout" Target="../slideLayouts/slideLayout3.xml"/><Relationship Id="rId6" Type="http://schemas.openxmlformats.org/officeDocument/2006/relationships/hyperlink" Target="https://vimeo.com/432491048" TargetMode="External"/><Relationship Id="rId11" Type="http://schemas.microsoft.com/office/2007/relationships/hdphoto" Target="../media/hdphoto1.wdp"/><Relationship Id="rId5" Type="http://schemas.openxmlformats.org/officeDocument/2006/relationships/image" Target="../media/image38.png"/><Relationship Id="rId10" Type="http://schemas.openxmlformats.org/officeDocument/2006/relationships/image" Target="../media/image40.png"/><Relationship Id="rId4" Type="http://schemas.openxmlformats.org/officeDocument/2006/relationships/hyperlink" Target="https://vimeo.com/417568287" TargetMode="External"/><Relationship Id="rId9" Type="http://schemas.openxmlformats.org/officeDocument/2006/relationships/hyperlink" Target="https://vimeo.com/286701348" TargetMode="External"/></Relationships>
</file>

<file path=ppt/slides/_rels/slide22.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slide" Target="slide12.xml"/><Relationship Id="rId7" Type="http://schemas.openxmlformats.org/officeDocument/2006/relationships/hyperlink" Target="https://www.justiceinspectorates.gov.uk/hmiprobation/wp-content/uploads/sites/5/2020/11/Academic-Insights-Contextual-Safeguarding-CF-Nov-20-for-design.pdf" TargetMode="External"/><Relationship Id="rId2" Type="http://schemas.openxmlformats.org/officeDocument/2006/relationships/hyperlink" Target="https://vimeo.com/443319824" TargetMode="External"/><Relationship Id="rId1" Type="http://schemas.openxmlformats.org/officeDocument/2006/relationships/slideLayout" Target="../slideLayouts/slideLayout3.xml"/><Relationship Id="rId6" Type="http://schemas.openxmlformats.org/officeDocument/2006/relationships/hyperlink" Target="http://library.college.police.uk/docs/PKF1/10_017.pdf" TargetMode="External"/><Relationship Id="rId5" Type="http://schemas.openxmlformats.org/officeDocument/2006/relationships/image" Target="../media/image42.png"/><Relationship Id="rId4" Type="http://schemas.openxmlformats.org/officeDocument/2006/relationships/slide" Target="slide24.xml"/></Relationships>
</file>

<file path=ppt/slides/_rels/slide23.xml.rels><?xml version="1.0" encoding="UTF-8" standalone="yes"?>
<Relationships xmlns="http://schemas.openxmlformats.org/package/2006/relationships"><Relationship Id="rId2" Type="http://schemas.openxmlformats.org/officeDocument/2006/relationships/slide" Target="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image" Target="../media/image42.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hyperlink" Target="https://www.england.nhs.uk/wp-content/uploads/2019/04/safeguarding-annual-update-18-19.pdf" TargetMode="External"/><Relationship Id="rId1" Type="http://schemas.openxmlformats.org/officeDocument/2006/relationships/slideLayout" Target="../slideLayouts/slideLayout3.xml"/><Relationship Id="rId6" Type="http://schemas.openxmlformats.org/officeDocument/2006/relationships/slide" Target="slide28.xml"/><Relationship Id="rId5" Type="http://schemas.openxmlformats.org/officeDocument/2006/relationships/slide" Target="slide27.xml"/><Relationship Id="rId4" Type="http://schemas.openxmlformats.org/officeDocument/2006/relationships/slide" Target="slide26.xml"/></Relationships>
</file>

<file path=ppt/slides/_rels/slide26.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slide" Target="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slide" Target="slide29.xml"/><Relationship Id="rId2" Type="http://schemas.openxmlformats.org/officeDocument/2006/relationships/slide" Target="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slide" Target="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0.png"/><Relationship Id="rId18" Type="http://schemas.openxmlformats.org/officeDocument/2006/relationships/slide" Target="slide32.xml"/><Relationship Id="rId26" Type="http://schemas.openxmlformats.org/officeDocument/2006/relationships/image" Target="../media/image20.svg"/><Relationship Id="rId3" Type="http://schemas.openxmlformats.org/officeDocument/2006/relationships/image" Target="../media/image17.svg"/><Relationship Id="rId21" Type="http://schemas.openxmlformats.org/officeDocument/2006/relationships/slide" Target="slide3.xml"/><Relationship Id="rId7" Type="http://schemas.openxmlformats.org/officeDocument/2006/relationships/image" Target="../media/image6.png"/><Relationship Id="rId12" Type="http://schemas.openxmlformats.org/officeDocument/2006/relationships/slide" Target="slide33.xml"/><Relationship Id="rId17" Type="http://schemas.openxmlformats.org/officeDocument/2006/relationships/image" Target="../media/image13.svg"/><Relationship Id="rId25" Type="http://schemas.openxmlformats.org/officeDocument/2006/relationships/image" Target="../media/image19.png"/><Relationship Id="rId2" Type="http://schemas.openxmlformats.org/officeDocument/2006/relationships/image" Target="../media/image16.png"/><Relationship Id="rId16" Type="http://schemas.openxmlformats.org/officeDocument/2006/relationships/image" Target="../media/image12.png"/><Relationship Id="rId20" Type="http://schemas.openxmlformats.org/officeDocument/2006/relationships/image" Target="../media/image15.svg"/><Relationship Id="rId29" Type="http://schemas.openxmlformats.org/officeDocument/2006/relationships/image" Target="../media/image22.svg"/><Relationship Id="rId1" Type="http://schemas.openxmlformats.org/officeDocument/2006/relationships/slideLayout" Target="../slideLayouts/slideLayout3.xml"/><Relationship Id="rId6" Type="http://schemas.openxmlformats.org/officeDocument/2006/relationships/slide" Target="slide1.xml"/><Relationship Id="rId11" Type="http://schemas.openxmlformats.org/officeDocument/2006/relationships/image" Target="../media/image9.svg"/><Relationship Id="rId24" Type="http://schemas.openxmlformats.org/officeDocument/2006/relationships/slide" Target="slide10.xml"/><Relationship Id="rId32" Type="http://schemas.openxmlformats.org/officeDocument/2006/relationships/image" Target="../media/image24.svg"/><Relationship Id="rId5" Type="http://schemas.openxmlformats.org/officeDocument/2006/relationships/image" Target="../media/image25.png"/><Relationship Id="rId15" Type="http://schemas.openxmlformats.org/officeDocument/2006/relationships/slide" Target="slide36.xml"/><Relationship Id="rId23" Type="http://schemas.openxmlformats.org/officeDocument/2006/relationships/image" Target="../media/image18.png"/><Relationship Id="rId28" Type="http://schemas.openxmlformats.org/officeDocument/2006/relationships/image" Target="../media/image21.png"/><Relationship Id="rId10" Type="http://schemas.openxmlformats.org/officeDocument/2006/relationships/image" Target="../media/image8.png"/><Relationship Id="rId19" Type="http://schemas.openxmlformats.org/officeDocument/2006/relationships/image" Target="../media/image14.png"/><Relationship Id="rId31" Type="http://schemas.openxmlformats.org/officeDocument/2006/relationships/image" Target="../media/image23.png"/><Relationship Id="rId4" Type="http://schemas.openxmlformats.org/officeDocument/2006/relationships/slide" Target="slide4.xml"/><Relationship Id="rId9" Type="http://schemas.openxmlformats.org/officeDocument/2006/relationships/slide" Target="slide9.xml"/><Relationship Id="rId14" Type="http://schemas.openxmlformats.org/officeDocument/2006/relationships/image" Target="../media/image11.svg"/><Relationship Id="rId22" Type="http://schemas.openxmlformats.org/officeDocument/2006/relationships/slide" Target="slide5.xml"/><Relationship Id="rId27" Type="http://schemas.openxmlformats.org/officeDocument/2006/relationships/slide" Target="slide12.xml"/><Relationship Id="rId30"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slide" Target="slide12.xml"/><Relationship Id="rId1" Type="http://schemas.openxmlformats.org/officeDocument/2006/relationships/slideLayout" Target="../slideLayouts/slideLayout3.xml"/><Relationship Id="rId5" Type="http://schemas.openxmlformats.org/officeDocument/2006/relationships/hyperlink" Target="https://learning.nspcc.org.uk/news/2019/october/what-is-contextual-safeguarding" TargetMode="Externa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 Target="slide30.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8" Type="http://schemas.openxmlformats.org/officeDocument/2006/relationships/hyperlink" Target="https://www.csnetwork.org.uk/en/resources/training-resources" TargetMode="External"/><Relationship Id="rId13" Type="http://schemas.openxmlformats.org/officeDocument/2006/relationships/slide" Target="slide9.xml"/><Relationship Id="rId18" Type="http://schemas.openxmlformats.org/officeDocument/2006/relationships/image" Target="../media/image11.svg"/><Relationship Id="rId26" Type="http://schemas.openxmlformats.org/officeDocument/2006/relationships/slide" Target="slide5.xml"/><Relationship Id="rId3" Type="http://schemas.openxmlformats.org/officeDocument/2006/relationships/image" Target="../media/image15.svg"/><Relationship Id="rId21" Type="http://schemas.openxmlformats.org/officeDocument/2006/relationships/image" Target="../media/image13.svg"/><Relationship Id="rId34" Type="http://schemas.openxmlformats.org/officeDocument/2006/relationships/slide" Target="slide2.xml"/><Relationship Id="rId7" Type="http://schemas.openxmlformats.org/officeDocument/2006/relationships/image" Target="../media/image45.png"/><Relationship Id="rId12" Type="http://schemas.openxmlformats.org/officeDocument/2006/relationships/image" Target="../media/image7.svg"/><Relationship Id="rId17" Type="http://schemas.openxmlformats.org/officeDocument/2006/relationships/image" Target="../media/image10.png"/><Relationship Id="rId25" Type="http://schemas.openxmlformats.org/officeDocument/2006/relationships/image" Target="../media/image17.svg"/><Relationship Id="rId33" Type="http://schemas.openxmlformats.org/officeDocument/2006/relationships/image" Target="../media/image22.svg"/><Relationship Id="rId2" Type="http://schemas.openxmlformats.org/officeDocument/2006/relationships/image" Target="../media/image14.png"/><Relationship Id="rId16" Type="http://schemas.openxmlformats.org/officeDocument/2006/relationships/slide" Target="slide33.xml"/><Relationship Id="rId20" Type="http://schemas.openxmlformats.org/officeDocument/2006/relationships/image" Target="../media/image12.png"/><Relationship Id="rId29"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hyperlink" Target="http://www.csnetwork.org.uk/" TargetMode="External"/><Relationship Id="rId11" Type="http://schemas.openxmlformats.org/officeDocument/2006/relationships/image" Target="../media/image6.png"/><Relationship Id="rId24" Type="http://schemas.openxmlformats.org/officeDocument/2006/relationships/image" Target="../media/image16.png"/><Relationship Id="rId32" Type="http://schemas.openxmlformats.org/officeDocument/2006/relationships/image" Target="../media/image21.png"/><Relationship Id="rId5" Type="http://schemas.openxmlformats.org/officeDocument/2006/relationships/image" Target="../media/image44.png"/><Relationship Id="rId15" Type="http://schemas.openxmlformats.org/officeDocument/2006/relationships/image" Target="../media/image9.svg"/><Relationship Id="rId23" Type="http://schemas.openxmlformats.org/officeDocument/2006/relationships/slide" Target="slide3.xml"/><Relationship Id="rId28" Type="http://schemas.openxmlformats.org/officeDocument/2006/relationships/slide" Target="slide10.xml"/><Relationship Id="rId36" Type="http://schemas.openxmlformats.org/officeDocument/2006/relationships/image" Target="../media/image24.svg"/><Relationship Id="rId10" Type="http://schemas.openxmlformats.org/officeDocument/2006/relationships/slide" Target="slide1.xml"/><Relationship Id="rId19" Type="http://schemas.openxmlformats.org/officeDocument/2006/relationships/slide" Target="slide36.xml"/><Relationship Id="rId31" Type="http://schemas.openxmlformats.org/officeDocument/2006/relationships/slide" Target="slide12.xml"/><Relationship Id="rId4" Type="http://schemas.openxmlformats.org/officeDocument/2006/relationships/hyperlink" Target="https://www.csnetwork.org.uk/en/resources/practice-guides-and-resources/practice-guides" TargetMode="External"/><Relationship Id="rId9" Type="http://schemas.openxmlformats.org/officeDocument/2006/relationships/image" Target="../media/image46.png"/><Relationship Id="rId14" Type="http://schemas.openxmlformats.org/officeDocument/2006/relationships/image" Target="../media/image8.png"/><Relationship Id="rId22" Type="http://schemas.openxmlformats.org/officeDocument/2006/relationships/slide" Target="slide32.xml"/><Relationship Id="rId27" Type="http://schemas.openxmlformats.org/officeDocument/2006/relationships/image" Target="../media/image18.png"/><Relationship Id="rId30" Type="http://schemas.openxmlformats.org/officeDocument/2006/relationships/image" Target="../media/image20.svg"/><Relationship Id="rId35" Type="http://schemas.openxmlformats.org/officeDocument/2006/relationships/image" Target="../media/image23.png"/></Relationships>
</file>

<file path=ppt/slides/_rels/slide33.xml.rels><?xml version="1.0" encoding="UTF-8" standalone="yes"?>
<Relationships xmlns="http://schemas.openxmlformats.org/package/2006/relationships"><Relationship Id="rId13" Type="http://schemas.openxmlformats.org/officeDocument/2006/relationships/image" Target="../media/image51.png"/><Relationship Id="rId18" Type="http://schemas.openxmlformats.org/officeDocument/2006/relationships/hyperlink" Target="https://www.csnetwork.org.uk/toolkit" TargetMode="External"/><Relationship Id="rId26" Type="http://schemas.openxmlformats.org/officeDocument/2006/relationships/image" Target="../media/image58.png"/><Relationship Id="rId39" Type="http://schemas.openxmlformats.org/officeDocument/2006/relationships/image" Target="../media/image7.svg"/><Relationship Id="rId21" Type="http://schemas.microsoft.com/office/2007/relationships/hdphoto" Target="../media/hdphoto2.wdp"/><Relationship Id="rId34" Type="http://schemas.openxmlformats.org/officeDocument/2006/relationships/image" Target="../media/image63.png"/><Relationship Id="rId42" Type="http://schemas.openxmlformats.org/officeDocument/2006/relationships/image" Target="../media/image9.svg"/><Relationship Id="rId47" Type="http://schemas.openxmlformats.org/officeDocument/2006/relationships/image" Target="../media/image13.svg"/><Relationship Id="rId50" Type="http://schemas.openxmlformats.org/officeDocument/2006/relationships/image" Target="../media/image15.svg"/><Relationship Id="rId55" Type="http://schemas.openxmlformats.org/officeDocument/2006/relationships/image" Target="../media/image18.png"/><Relationship Id="rId63" Type="http://schemas.openxmlformats.org/officeDocument/2006/relationships/image" Target="../media/image23.png"/><Relationship Id="rId7" Type="http://schemas.openxmlformats.org/officeDocument/2006/relationships/hyperlink" Target="https://contextualsafeguarding.org.uk/" TargetMode="External"/><Relationship Id="rId2" Type="http://schemas.openxmlformats.org/officeDocument/2006/relationships/image" Target="../media/image10.png"/><Relationship Id="rId16" Type="http://schemas.openxmlformats.org/officeDocument/2006/relationships/hyperlink" Target="https://www.csnetwork.org.uk/en/toolkit/contextual-safeguarding-and-policy-development-key-messages-for-multi-agency-partners" TargetMode="External"/><Relationship Id="rId20" Type="http://schemas.openxmlformats.org/officeDocument/2006/relationships/image" Target="../media/image55.png"/><Relationship Id="rId29" Type="http://schemas.openxmlformats.org/officeDocument/2006/relationships/slide" Target="slide34.xml"/><Relationship Id="rId41" Type="http://schemas.openxmlformats.org/officeDocument/2006/relationships/image" Target="../media/image8.png"/><Relationship Id="rId54" Type="http://schemas.openxmlformats.org/officeDocument/2006/relationships/slide" Target="slide5.xml"/><Relationship Id="rId62" Type="http://schemas.openxmlformats.org/officeDocument/2006/relationships/slide" Target="slide2.xml"/><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hyperlink" Target="https://www.gov.uk/government/publications/working-together-to-safeguard-children--2" TargetMode="External"/><Relationship Id="rId24" Type="http://schemas.openxmlformats.org/officeDocument/2006/relationships/image" Target="../media/image57.png"/><Relationship Id="rId32" Type="http://schemas.openxmlformats.org/officeDocument/2006/relationships/image" Target="../media/image61.png"/><Relationship Id="rId37" Type="http://schemas.openxmlformats.org/officeDocument/2006/relationships/slide" Target="slide1.xml"/><Relationship Id="rId40" Type="http://schemas.openxmlformats.org/officeDocument/2006/relationships/slide" Target="slide9.xml"/><Relationship Id="rId45" Type="http://schemas.openxmlformats.org/officeDocument/2006/relationships/slide" Target="slide36.xml"/><Relationship Id="rId53" Type="http://schemas.openxmlformats.org/officeDocument/2006/relationships/image" Target="../media/image17.svg"/><Relationship Id="rId58" Type="http://schemas.openxmlformats.org/officeDocument/2006/relationships/image" Target="../media/image20.svg"/><Relationship Id="rId5" Type="http://schemas.openxmlformats.org/officeDocument/2006/relationships/hyperlink" Target="http://www.csnetwork.org.uk/" TargetMode="External"/><Relationship Id="rId15" Type="http://schemas.openxmlformats.org/officeDocument/2006/relationships/image" Target="../media/image52.png"/><Relationship Id="rId23" Type="http://schemas.openxmlformats.org/officeDocument/2006/relationships/hyperlink" Target="https://www.csnetwork.org.uk/en/toolkit/assessment?tier=one" TargetMode="External"/><Relationship Id="rId28" Type="http://schemas.microsoft.com/office/2007/relationships/hdphoto" Target="../media/hdphoto3.wdp"/><Relationship Id="rId36" Type="http://schemas.openxmlformats.org/officeDocument/2006/relationships/image" Target="../media/image64.png"/><Relationship Id="rId49" Type="http://schemas.openxmlformats.org/officeDocument/2006/relationships/image" Target="../media/image14.png"/><Relationship Id="rId57" Type="http://schemas.openxmlformats.org/officeDocument/2006/relationships/image" Target="../media/image19.png"/><Relationship Id="rId61" Type="http://schemas.openxmlformats.org/officeDocument/2006/relationships/image" Target="../media/image22.svg"/><Relationship Id="rId10" Type="http://schemas.openxmlformats.org/officeDocument/2006/relationships/image" Target="../media/image49.png"/><Relationship Id="rId19" Type="http://schemas.openxmlformats.org/officeDocument/2006/relationships/image" Target="../media/image54.png"/><Relationship Id="rId31" Type="http://schemas.openxmlformats.org/officeDocument/2006/relationships/hyperlink" Target="https://www.westsussexscp.org.uk/wp-content/uploads/2020/12/Contextual-Safeguarding-Steering-Group-Governance_TOR_FINAL.pdf" TargetMode="External"/><Relationship Id="rId44" Type="http://schemas.openxmlformats.org/officeDocument/2006/relationships/image" Target="../media/image11.svg"/><Relationship Id="rId52" Type="http://schemas.openxmlformats.org/officeDocument/2006/relationships/image" Target="../media/image16.png"/><Relationship Id="rId60" Type="http://schemas.openxmlformats.org/officeDocument/2006/relationships/image" Target="../media/image21.png"/><Relationship Id="rId65" Type="http://schemas.openxmlformats.org/officeDocument/2006/relationships/slide" Target="slide35.xml"/><Relationship Id="rId4" Type="http://schemas.openxmlformats.org/officeDocument/2006/relationships/hyperlink" Target="https://www.csnetwork.org.uk/en/resources/practice-guides-and-resources/intervention-catalogue" TargetMode="External"/><Relationship Id="rId9" Type="http://schemas.openxmlformats.org/officeDocument/2006/relationships/hyperlink" Target="https://www.csnetwork.org.uk/en/toolkit/tiers" TargetMode="External"/><Relationship Id="rId14" Type="http://schemas.openxmlformats.org/officeDocument/2006/relationships/hyperlink" Target="https://www.csnetwork.org.uk/en/publications/the-legal-and-policy-framework-for-contextual-safeguarding-approaches-a-2020-update-on-the-2018-legal-briefing" TargetMode="External"/><Relationship Id="rId22" Type="http://schemas.openxmlformats.org/officeDocument/2006/relationships/image" Target="../media/image56.png"/><Relationship Id="rId27" Type="http://schemas.openxmlformats.org/officeDocument/2006/relationships/image" Target="../media/image59.png"/><Relationship Id="rId30" Type="http://schemas.openxmlformats.org/officeDocument/2006/relationships/image" Target="../media/image60.png"/><Relationship Id="rId35" Type="http://schemas.openxmlformats.org/officeDocument/2006/relationships/hyperlink" Target="https://www.csnetwork.org.uk/en/toolkit/interventions?tier=two" TargetMode="External"/><Relationship Id="rId43" Type="http://schemas.openxmlformats.org/officeDocument/2006/relationships/slide" Target="slide33.xml"/><Relationship Id="rId48" Type="http://schemas.openxmlformats.org/officeDocument/2006/relationships/slide" Target="slide32.xml"/><Relationship Id="rId56" Type="http://schemas.openxmlformats.org/officeDocument/2006/relationships/slide" Target="slide10.xml"/><Relationship Id="rId64" Type="http://schemas.openxmlformats.org/officeDocument/2006/relationships/image" Target="../media/image24.svg"/><Relationship Id="rId8" Type="http://schemas.openxmlformats.org/officeDocument/2006/relationships/image" Target="../media/image48.png"/><Relationship Id="rId51" Type="http://schemas.openxmlformats.org/officeDocument/2006/relationships/slide" Target="slide3.xml"/><Relationship Id="rId3" Type="http://schemas.openxmlformats.org/officeDocument/2006/relationships/image" Target="../media/image47.svg"/><Relationship Id="rId12" Type="http://schemas.openxmlformats.org/officeDocument/2006/relationships/image" Target="../media/image50.png"/><Relationship Id="rId17" Type="http://schemas.openxmlformats.org/officeDocument/2006/relationships/image" Target="../media/image53.png"/><Relationship Id="rId25" Type="http://schemas.openxmlformats.org/officeDocument/2006/relationships/hyperlink" Target="https://www.csnetwork.org.uk/en/beyond-referrals-levers-for-addressing-harmful-sexual-behaviour-in-schools" TargetMode="External"/><Relationship Id="rId33" Type="http://schemas.openxmlformats.org/officeDocument/2006/relationships/image" Target="../media/image62.png"/><Relationship Id="rId38" Type="http://schemas.openxmlformats.org/officeDocument/2006/relationships/image" Target="../media/image6.png"/><Relationship Id="rId46" Type="http://schemas.openxmlformats.org/officeDocument/2006/relationships/image" Target="../media/image12.png"/><Relationship Id="rId59" Type="http://schemas.openxmlformats.org/officeDocument/2006/relationships/slide" Target="slide12.xml"/></Relationships>
</file>

<file path=ppt/slides/_rels/slide34.xml.rels><?xml version="1.0" encoding="UTF-8" standalone="yes"?>
<Relationships xmlns="http://schemas.openxmlformats.org/package/2006/relationships"><Relationship Id="rId3" Type="http://schemas.openxmlformats.org/officeDocument/2006/relationships/slide" Target="slide33.xml"/><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slide" Target="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hyperlink" Target="mailto:Jo%20Neville%20%3cjneville@theangmeringschool.co.uk%3e" TargetMode="External"/><Relationship Id="rId13" Type="http://schemas.openxmlformats.org/officeDocument/2006/relationships/image" Target="../media/image7.svg"/><Relationship Id="rId18" Type="http://schemas.openxmlformats.org/officeDocument/2006/relationships/image" Target="../media/image10.png"/><Relationship Id="rId26" Type="http://schemas.openxmlformats.org/officeDocument/2006/relationships/image" Target="../media/image17.svg"/><Relationship Id="rId3" Type="http://schemas.openxmlformats.org/officeDocument/2006/relationships/image" Target="../media/image13.svg"/><Relationship Id="rId21" Type="http://schemas.openxmlformats.org/officeDocument/2006/relationships/slide" Target="slide32.xml"/><Relationship Id="rId34" Type="http://schemas.openxmlformats.org/officeDocument/2006/relationships/image" Target="../media/image22.svg"/><Relationship Id="rId7" Type="http://schemas.openxmlformats.org/officeDocument/2006/relationships/hyperlink" Target="mailto:sophie%20whitehouse%20%3csophie.whitehouse@adur-worthing.gov.uk%3e" TargetMode="External"/><Relationship Id="rId12" Type="http://schemas.openxmlformats.org/officeDocument/2006/relationships/image" Target="../media/image6.png"/><Relationship Id="rId17" Type="http://schemas.openxmlformats.org/officeDocument/2006/relationships/slide" Target="slide33.xml"/><Relationship Id="rId25" Type="http://schemas.openxmlformats.org/officeDocument/2006/relationships/image" Target="../media/image16.png"/><Relationship Id="rId33" Type="http://schemas.openxmlformats.org/officeDocument/2006/relationships/image" Target="../media/image21.png"/><Relationship Id="rId2" Type="http://schemas.openxmlformats.org/officeDocument/2006/relationships/image" Target="../media/image12.png"/><Relationship Id="rId16" Type="http://schemas.openxmlformats.org/officeDocument/2006/relationships/image" Target="../media/image9.svg"/><Relationship Id="rId20" Type="http://schemas.openxmlformats.org/officeDocument/2006/relationships/slide" Target="slide36.xml"/><Relationship Id="rId29" Type="http://schemas.openxmlformats.org/officeDocument/2006/relationships/slide" Target="slide10.xml"/><Relationship Id="rId1" Type="http://schemas.openxmlformats.org/officeDocument/2006/relationships/slideLayout" Target="../slideLayouts/slideLayout3.xml"/><Relationship Id="rId6" Type="http://schemas.openxmlformats.org/officeDocument/2006/relationships/hyperlink" Target="mailto:Henrietta%20Delalu%20%3cHenrietta.Delalu@westsussex.gov.uk%3e" TargetMode="External"/><Relationship Id="rId11" Type="http://schemas.openxmlformats.org/officeDocument/2006/relationships/slide" Target="slide1.xml"/><Relationship Id="rId24" Type="http://schemas.openxmlformats.org/officeDocument/2006/relationships/slide" Target="slide3.xml"/><Relationship Id="rId32" Type="http://schemas.openxmlformats.org/officeDocument/2006/relationships/slide" Target="slide12.xml"/><Relationship Id="rId37" Type="http://schemas.openxmlformats.org/officeDocument/2006/relationships/image" Target="../media/image24.svg"/><Relationship Id="rId5" Type="http://schemas.openxmlformats.org/officeDocument/2006/relationships/hyperlink" Target="mailto:Claire%20Clilverd%20%3cclaire.clilverd@westsussex.gov.uk%3e" TargetMode="External"/><Relationship Id="rId15" Type="http://schemas.openxmlformats.org/officeDocument/2006/relationships/image" Target="../media/image8.png"/><Relationship Id="rId23" Type="http://schemas.openxmlformats.org/officeDocument/2006/relationships/image" Target="../media/image15.svg"/><Relationship Id="rId28" Type="http://schemas.openxmlformats.org/officeDocument/2006/relationships/image" Target="../media/image18.png"/><Relationship Id="rId36" Type="http://schemas.openxmlformats.org/officeDocument/2006/relationships/image" Target="../media/image23.png"/><Relationship Id="rId10" Type="http://schemas.openxmlformats.org/officeDocument/2006/relationships/hyperlink" Target="mailto:sarah.cerioli@nhs.net" TargetMode="External"/><Relationship Id="rId19" Type="http://schemas.openxmlformats.org/officeDocument/2006/relationships/image" Target="../media/image11.svg"/><Relationship Id="rId31" Type="http://schemas.openxmlformats.org/officeDocument/2006/relationships/image" Target="../media/image20.svg"/><Relationship Id="rId4" Type="http://schemas.openxmlformats.org/officeDocument/2006/relationships/image" Target="../media/image65.png"/><Relationship Id="rId9" Type="http://schemas.openxmlformats.org/officeDocument/2006/relationships/hyperlink" Target="mailto:Steven.Turner@sussex.pnn.police.uk" TargetMode="External"/><Relationship Id="rId14" Type="http://schemas.openxmlformats.org/officeDocument/2006/relationships/slide" Target="slide9.xml"/><Relationship Id="rId22" Type="http://schemas.openxmlformats.org/officeDocument/2006/relationships/image" Target="../media/image14.png"/><Relationship Id="rId27" Type="http://schemas.openxmlformats.org/officeDocument/2006/relationships/slide" Target="slide5.xml"/><Relationship Id="rId30" Type="http://schemas.openxmlformats.org/officeDocument/2006/relationships/image" Target="../media/image19.png"/><Relationship Id="rId35" Type="http://schemas.openxmlformats.org/officeDocument/2006/relationships/slide" Target="slide2.xml"/></Relationships>
</file>

<file path=ppt/slides/_rels/slide37.xml.rels><?xml version="1.0" encoding="UTF-8" standalone="yes"?>
<Relationships xmlns="http://schemas.openxmlformats.org/package/2006/relationships"><Relationship Id="rId8" Type="http://schemas.openxmlformats.org/officeDocument/2006/relationships/slide" Target="slide33.xml"/><Relationship Id="rId13" Type="http://schemas.openxmlformats.org/officeDocument/2006/relationships/image" Target="../media/image13.svg"/><Relationship Id="rId18" Type="http://schemas.openxmlformats.org/officeDocument/2006/relationships/image" Target="../media/image16.png"/><Relationship Id="rId26" Type="http://schemas.openxmlformats.org/officeDocument/2006/relationships/image" Target="../media/image21.png"/><Relationship Id="rId3" Type="http://schemas.openxmlformats.org/officeDocument/2006/relationships/image" Target="../media/image6.png"/><Relationship Id="rId21" Type="http://schemas.openxmlformats.org/officeDocument/2006/relationships/image" Target="../media/image18.png"/><Relationship Id="rId7" Type="http://schemas.openxmlformats.org/officeDocument/2006/relationships/image" Target="../media/image9.svg"/><Relationship Id="rId12" Type="http://schemas.openxmlformats.org/officeDocument/2006/relationships/image" Target="../media/image12.png"/><Relationship Id="rId17" Type="http://schemas.openxmlformats.org/officeDocument/2006/relationships/slide" Target="slide3.xml"/><Relationship Id="rId25" Type="http://schemas.openxmlformats.org/officeDocument/2006/relationships/slide" Target="slide12.xml"/><Relationship Id="rId2" Type="http://schemas.openxmlformats.org/officeDocument/2006/relationships/slide" Target="slide1.xml"/><Relationship Id="rId16" Type="http://schemas.openxmlformats.org/officeDocument/2006/relationships/image" Target="../media/image15.svg"/><Relationship Id="rId20" Type="http://schemas.openxmlformats.org/officeDocument/2006/relationships/slide" Target="slide5.xml"/><Relationship Id="rId29"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slide" Target="slide36.xml"/><Relationship Id="rId24" Type="http://schemas.openxmlformats.org/officeDocument/2006/relationships/image" Target="../media/image20.svg"/><Relationship Id="rId5" Type="http://schemas.openxmlformats.org/officeDocument/2006/relationships/slide" Target="slide9.xml"/><Relationship Id="rId15" Type="http://schemas.openxmlformats.org/officeDocument/2006/relationships/image" Target="../media/image14.png"/><Relationship Id="rId23" Type="http://schemas.openxmlformats.org/officeDocument/2006/relationships/image" Target="../media/image19.png"/><Relationship Id="rId28" Type="http://schemas.openxmlformats.org/officeDocument/2006/relationships/slide" Target="slide2.xml"/><Relationship Id="rId10" Type="http://schemas.openxmlformats.org/officeDocument/2006/relationships/image" Target="../media/image11.svg"/><Relationship Id="rId19" Type="http://schemas.openxmlformats.org/officeDocument/2006/relationships/image" Target="../media/image17.svg"/><Relationship Id="rId4" Type="http://schemas.openxmlformats.org/officeDocument/2006/relationships/image" Target="../media/image7.svg"/><Relationship Id="rId9" Type="http://schemas.openxmlformats.org/officeDocument/2006/relationships/image" Target="../media/image10.png"/><Relationship Id="rId14" Type="http://schemas.openxmlformats.org/officeDocument/2006/relationships/slide" Target="slide32.xml"/><Relationship Id="rId22" Type="http://schemas.openxmlformats.org/officeDocument/2006/relationships/slide" Target="slide10.xml"/><Relationship Id="rId27" Type="http://schemas.openxmlformats.org/officeDocument/2006/relationships/image" Target="../media/image22.svg"/><Relationship Id="rId30" Type="http://schemas.openxmlformats.org/officeDocument/2006/relationships/image" Target="../media/image24.sv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slide" Target="slide3.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8.png"/><Relationship Id="rId18" Type="http://schemas.openxmlformats.org/officeDocument/2006/relationships/slide" Target="slide36.xml"/><Relationship Id="rId26" Type="http://schemas.openxmlformats.org/officeDocument/2006/relationships/image" Target="../media/image17.svg"/><Relationship Id="rId3" Type="http://schemas.openxmlformats.org/officeDocument/2006/relationships/image" Target="../media/image26.jpg"/><Relationship Id="rId21" Type="http://schemas.openxmlformats.org/officeDocument/2006/relationships/slide" Target="slide32.xml"/><Relationship Id="rId34" Type="http://schemas.openxmlformats.org/officeDocument/2006/relationships/slide" Target="slide2.xml"/><Relationship Id="rId7" Type="http://schemas.openxmlformats.org/officeDocument/2006/relationships/slide" Target="slide7.xml"/><Relationship Id="rId12" Type="http://schemas.openxmlformats.org/officeDocument/2006/relationships/slide" Target="slide9.xml"/><Relationship Id="rId17" Type="http://schemas.openxmlformats.org/officeDocument/2006/relationships/image" Target="../media/image11.svg"/><Relationship Id="rId25" Type="http://schemas.openxmlformats.org/officeDocument/2006/relationships/image" Target="../media/image16.png"/><Relationship Id="rId33" Type="http://schemas.openxmlformats.org/officeDocument/2006/relationships/image" Target="../media/image22.svg"/><Relationship Id="rId2" Type="http://schemas.openxmlformats.org/officeDocument/2006/relationships/slide" Target="slide6.xml"/><Relationship Id="rId16" Type="http://schemas.openxmlformats.org/officeDocument/2006/relationships/image" Target="../media/image10.png"/><Relationship Id="rId20" Type="http://schemas.openxmlformats.org/officeDocument/2006/relationships/image" Target="../media/image13.svg"/><Relationship Id="rId29" Type="http://schemas.openxmlformats.org/officeDocument/2006/relationships/image" Target="../media/image19.png"/><Relationship Id="rId1" Type="http://schemas.openxmlformats.org/officeDocument/2006/relationships/slideLayout" Target="../slideLayouts/slideLayout3.xml"/><Relationship Id="rId6" Type="http://schemas.openxmlformats.org/officeDocument/2006/relationships/image" Target="../media/image27.png"/><Relationship Id="rId11" Type="http://schemas.openxmlformats.org/officeDocument/2006/relationships/image" Target="../media/image7.svg"/><Relationship Id="rId24" Type="http://schemas.openxmlformats.org/officeDocument/2006/relationships/slide" Target="slide3.xml"/><Relationship Id="rId32" Type="http://schemas.openxmlformats.org/officeDocument/2006/relationships/image" Target="../media/image21.png"/><Relationship Id="rId5" Type="http://schemas.openxmlformats.org/officeDocument/2006/relationships/slide" Target="slide8.xml"/><Relationship Id="rId15" Type="http://schemas.openxmlformats.org/officeDocument/2006/relationships/slide" Target="slide33.xml"/><Relationship Id="rId23" Type="http://schemas.openxmlformats.org/officeDocument/2006/relationships/image" Target="../media/image15.svg"/><Relationship Id="rId28" Type="http://schemas.openxmlformats.org/officeDocument/2006/relationships/slide" Target="slide10.xml"/><Relationship Id="rId36" Type="http://schemas.openxmlformats.org/officeDocument/2006/relationships/image" Target="../media/image24.svg"/><Relationship Id="rId10" Type="http://schemas.openxmlformats.org/officeDocument/2006/relationships/image" Target="../media/image6.png"/><Relationship Id="rId19" Type="http://schemas.openxmlformats.org/officeDocument/2006/relationships/image" Target="../media/image12.png"/><Relationship Id="rId31" Type="http://schemas.openxmlformats.org/officeDocument/2006/relationships/slide" Target="slide12.xml"/><Relationship Id="rId4" Type="http://schemas.openxmlformats.org/officeDocument/2006/relationships/image" Target="../media/image18.png"/><Relationship Id="rId9" Type="http://schemas.openxmlformats.org/officeDocument/2006/relationships/slide" Target="slide1.xml"/><Relationship Id="rId14" Type="http://schemas.openxmlformats.org/officeDocument/2006/relationships/image" Target="../media/image9.svg"/><Relationship Id="rId22" Type="http://schemas.openxmlformats.org/officeDocument/2006/relationships/image" Target="../media/image14.png"/><Relationship Id="rId27" Type="http://schemas.openxmlformats.org/officeDocument/2006/relationships/slide" Target="slide5.xml"/><Relationship Id="rId30" Type="http://schemas.openxmlformats.org/officeDocument/2006/relationships/image" Target="../media/image20.svg"/><Relationship Id="rId35"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hyperlink" Target="https://www.csnetwork.org.uk/assets/documents/Contextual-Safeguarding-Briefing.pdf"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1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slide" Target="slide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slide" Target="slide5.xml"/><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8" Type="http://schemas.openxmlformats.org/officeDocument/2006/relationships/hyperlink" Target="https://www.youtube.com/watch?v=V0lE-XENewM" TargetMode="External"/><Relationship Id="rId13" Type="http://schemas.openxmlformats.org/officeDocument/2006/relationships/image" Target="../media/image6.png"/><Relationship Id="rId18" Type="http://schemas.openxmlformats.org/officeDocument/2006/relationships/image" Target="../media/image11.svg"/><Relationship Id="rId26" Type="http://schemas.openxmlformats.org/officeDocument/2006/relationships/image" Target="../media/image16.png"/><Relationship Id="rId3" Type="http://schemas.openxmlformats.org/officeDocument/2006/relationships/image" Target="../media/image9.svg"/><Relationship Id="rId21" Type="http://schemas.openxmlformats.org/officeDocument/2006/relationships/image" Target="../media/image13.svg"/><Relationship Id="rId34" Type="http://schemas.openxmlformats.org/officeDocument/2006/relationships/image" Target="../media/image21.png"/><Relationship Id="rId7" Type="http://schemas.openxmlformats.org/officeDocument/2006/relationships/image" Target="../media/image34.png"/><Relationship Id="rId12" Type="http://schemas.openxmlformats.org/officeDocument/2006/relationships/slide" Target="slide1.xml"/><Relationship Id="rId17" Type="http://schemas.openxmlformats.org/officeDocument/2006/relationships/image" Target="../media/image10.png"/><Relationship Id="rId25" Type="http://schemas.openxmlformats.org/officeDocument/2006/relationships/slide" Target="slide3.xml"/><Relationship Id="rId33" Type="http://schemas.openxmlformats.org/officeDocument/2006/relationships/slide" Target="slide12.xml"/><Relationship Id="rId38" Type="http://schemas.openxmlformats.org/officeDocument/2006/relationships/image" Target="../media/image24.svg"/><Relationship Id="rId2" Type="http://schemas.openxmlformats.org/officeDocument/2006/relationships/image" Target="../media/image8.png"/><Relationship Id="rId16" Type="http://schemas.openxmlformats.org/officeDocument/2006/relationships/slide" Target="slide33.xml"/><Relationship Id="rId20" Type="http://schemas.openxmlformats.org/officeDocument/2006/relationships/image" Target="../media/image12.png"/><Relationship Id="rId29" Type="http://schemas.openxmlformats.org/officeDocument/2006/relationships/image" Target="../media/image18.png"/><Relationship Id="rId1" Type="http://schemas.openxmlformats.org/officeDocument/2006/relationships/slideLayout" Target="../slideLayouts/slideLayout3.xml"/><Relationship Id="rId6" Type="http://schemas.openxmlformats.org/officeDocument/2006/relationships/hyperlink" Target="https://www.amazon.co.uk/Contextual-Safeguarding-Child-Protection-Rewriting/dp/0367502836/ref=sr_1_1?dchild=1&amp;qid=1603990896&amp;refinements=p_27%3ACarlene+Firmin&amp;s=books&amp;sr=1-1" TargetMode="External"/><Relationship Id="rId11" Type="http://schemas.openxmlformats.org/officeDocument/2006/relationships/image" Target="../media/image36.png"/><Relationship Id="rId24" Type="http://schemas.openxmlformats.org/officeDocument/2006/relationships/image" Target="../media/image15.svg"/><Relationship Id="rId32" Type="http://schemas.openxmlformats.org/officeDocument/2006/relationships/image" Target="../media/image20.svg"/><Relationship Id="rId37" Type="http://schemas.openxmlformats.org/officeDocument/2006/relationships/image" Target="../media/image23.png"/><Relationship Id="rId5" Type="http://schemas.openxmlformats.org/officeDocument/2006/relationships/image" Target="../media/image33.png"/><Relationship Id="rId15" Type="http://schemas.openxmlformats.org/officeDocument/2006/relationships/slide" Target="slide9.xml"/><Relationship Id="rId23" Type="http://schemas.openxmlformats.org/officeDocument/2006/relationships/image" Target="../media/image14.png"/><Relationship Id="rId28" Type="http://schemas.openxmlformats.org/officeDocument/2006/relationships/slide" Target="slide5.xml"/><Relationship Id="rId36" Type="http://schemas.openxmlformats.org/officeDocument/2006/relationships/slide" Target="slide2.xml"/><Relationship Id="rId10" Type="http://schemas.openxmlformats.org/officeDocument/2006/relationships/hyperlink" Target="https://vimeo.com/269625673" TargetMode="External"/><Relationship Id="rId19" Type="http://schemas.openxmlformats.org/officeDocument/2006/relationships/slide" Target="slide36.xml"/><Relationship Id="rId31" Type="http://schemas.openxmlformats.org/officeDocument/2006/relationships/image" Target="../media/image19.png"/><Relationship Id="rId4" Type="http://schemas.openxmlformats.org/officeDocument/2006/relationships/hyperlink" Target="https://www.youtube.com/watch?v=bCFZQcaIgDM&amp;feature=emb_logo" TargetMode="External"/><Relationship Id="rId9" Type="http://schemas.openxmlformats.org/officeDocument/2006/relationships/image" Target="../media/image35.png"/><Relationship Id="rId14" Type="http://schemas.openxmlformats.org/officeDocument/2006/relationships/image" Target="../media/image7.svg"/><Relationship Id="rId22" Type="http://schemas.openxmlformats.org/officeDocument/2006/relationships/slide" Target="slide32.xml"/><Relationship Id="rId27" Type="http://schemas.openxmlformats.org/officeDocument/2006/relationships/image" Target="../media/image17.svg"/><Relationship Id="rId30" Type="http://schemas.openxmlformats.org/officeDocument/2006/relationships/slide" Target="slide10.xml"/><Relationship Id="rId35"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456B9-3F4B-4959-871E-7BEE8DBCCACC}"/>
              </a:ext>
            </a:extLst>
          </p:cNvPr>
          <p:cNvSpPr txBox="1">
            <a:spLocks/>
          </p:cNvSpPr>
          <p:nvPr/>
        </p:nvSpPr>
        <p:spPr>
          <a:xfrm>
            <a:off x="98761" y="121542"/>
            <a:ext cx="3525284" cy="4702127"/>
          </a:xfrm>
          <a:prstGeom prst="rect">
            <a:avLst/>
          </a:prstGeom>
          <a:solidFill>
            <a:schemeClr val="tx1">
              <a:lumMod val="75000"/>
              <a:lumOff val="25000"/>
            </a:schemeClr>
          </a:solidFill>
          <a:ln>
            <a:noFill/>
          </a:ln>
        </p:spPr>
        <p:txBody>
          <a:bodyPr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GB" sz="1400" b="1" dirty="0">
              <a:solidFill>
                <a:schemeClr val="bg1"/>
              </a:solidFill>
              <a:effectLst>
                <a:outerShdw blurRad="38100" dist="38100" dir="2700000" algn="tl">
                  <a:srgbClr val="000000">
                    <a:alpha val="43137"/>
                  </a:srgbClr>
                </a:outerShdw>
              </a:effectLst>
            </a:endParaRPr>
          </a:p>
          <a:p>
            <a:r>
              <a:rPr lang="en-GB" sz="5100" b="1" dirty="0">
                <a:solidFill>
                  <a:schemeClr val="bg1"/>
                </a:solidFill>
                <a:effectLst>
                  <a:outerShdw blurRad="38100" dist="38100" dir="2700000" algn="tl">
                    <a:srgbClr val="000000">
                      <a:alpha val="43137"/>
                    </a:srgbClr>
                  </a:outerShdw>
                </a:effectLst>
              </a:rPr>
              <a:t>Contextual Safeguarding</a:t>
            </a:r>
          </a:p>
          <a:p>
            <a:r>
              <a:rPr lang="en-GB" sz="4500" b="1" dirty="0">
                <a:solidFill>
                  <a:schemeClr val="accent1">
                    <a:lumMod val="20000"/>
                    <a:lumOff val="80000"/>
                  </a:schemeClr>
                </a:solidFill>
                <a:effectLst>
                  <a:outerShdw blurRad="38100" dist="38100" dir="2700000" algn="tl">
                    <a:srgbClr val="000000">
                      <a:alpha val="43137"/>
                    </a:srgbClr>
                  </a:outerShdw>
                </a:effectLst>
              </a:rPr>
              <a:t>Resource Pack</a:t>
            </a:r>
            <a:endParaRPr lang="en-GB" sz="5100" b="1" dirty="0">
              <a:solidFill>
                <a:schemeClr val="accent1">
                  <a:lumMod val="20000"/>
                  <a:lumOff val="80000"/>
                </a:schemeClr>
              </a:solidFill>
              <a:effectLst>
                <a:outerShdw blurRad="38100" dist="38100" dir="2700000" algn="tl">
                  <a:srgbClr val="000000">
                    <a:alpha val="43137"/>
                  </a:srgbClr>
                </a:outerShdw>
              </a:effectLst>
            </a:endParaRPr>
          </a:p>
          <a:p>
            <a:endParaRPr lang="en-GB" sz="1400" b="1" dirty="0"/>
          </a:p>
          <a:p>
            <a:endParaRPr lang="en-GB" sz="1400" b="1" dirty="0"/>
          </a:p>
          <a:p>
            <a:r>
              <a:rPr lang="en-GB" sz="1800" dirty="0">
                <a:solidFill>
                  <a:schemeClr val="bg1"/>
                </a:solidFill>
                <a:effectLst>
                  <a:outerShdw blurRad="38100" dist="38100" dir="2700000" algn="tl">
                    <a:srgbClr val="000000">
                      <a:alpha val="43137"/>
                    </a:srgbClr>
                  </a:outerShdw>
                </a:effectLst>
              </a:rPr>
              <a:t>This resource pack aims to help raise awareness about the West Sussex approach to safeguarding adolescents from extra familial risk and harm through the lens of </a:t>
            </a:r>
            <a:r>
              <a:rPr lang="en-GB" sz="1800" b="1" dirty="0">
                <a:solidFill>
                  <a:schemeClr val="bg1"/>
                </a:solidFill>
                <a:effectLst>
                  <a:outerShdw blurRad="38100" dist="38100" dir="2700000" algn="tl">
                    <a:srgbClr val="000000">
                      <a:alpha val="43137"/>
                    </a:srgbClr>
                  </a:outerShdw>
                </a:effectLst>
              </a:rPr>
              <a:t>Contextual Safeguarding</a:t>
            </a:r>
            <a:r>
              <a:rPr lang="en-GB" sz="1800" dirty="0">
                <a:solidFill>
                  <a:schemeClr val="bg1"/>
                </a:solidFill>
                <a:effectLst>
                  <a:outerShdw blurRad="38100" dist="38100" dir="2700000" algn="tl">
                    <a:srgbClr val="000000">
                      <a:alpha val="43137"/>
                    </a:srgbClr>
                  </a:outerShdw>
                </a:effectLst>
              </a:rPr>
              <a:t>. </a:t>
            </a:r>
            <a:endParaRPr lang="en-GB" sz="3700" dirty="0">
              <a:solidFill>
                <a:schemeClr val="bg1"/>
              </a:solidFill>
              <a:effectLst>
                <a:outerShdw blurRad="38100" dist="38100" dir="2700000" algn="tl">
                  <a:srgbClr val="000000">
                    <a:alpha val="43137"/>
                  </a:srgbClr>
                </a:outerShdw>
              </a:effectLst>
            </a:endParaRPr>
          </a:p>
        </p:txBody>
      </p:sp>
      <p:sp>
        <p:nvSpPr>
          <p:cNvPr id="3" name="Title 1">
            <a:extLst>
              <a:ext uri="{FF2B5EF4-FFF2-40B4-BE49-F238E27FC236}">
                <a16:creationId xmlns:a16="http://schemas.microsoft.com/office/drawing/2014/main" id="{3786476A-D571-426C-B18C-9E790BB583BC}"/>
              </a:ext>
            </a:extLst>
          </p:cNvPr>
          <p:cNvSpPr txBox="1">
            <a:spLocks/>
          </p:cNvSpPr>
          <p:nvPr/>
        </p:nvSpPr>
        <p:spPr>
          <a:xfrm>
            <a:off x="3757314" y="121542"/>
            <a:ext cx="5218905" cy="4702127"/>
          </a:xfrm>
          <a:prstGeom prst="rect">
            <a:avLst/>
          </a:prstGeom>
          <a:solidFill>
            <a:schemeClr val="tx1">
              <a:lumMod val="75000"/>
              <a:lumOff val="25000"/>
            </a:schemeClr>
          </a:solidFill>
          <a:ln>
            <a:noFill/>
          </a:ln>
        </p:spPr>
        <p:txBody>
          <a:bodyPr anchor="ct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GB" sz="700" dirty="0">
                <a:solidFill>
                  <a:schemeClr val="bg1"/>
                </a:solidFill>
                <a:effectLst>
                  <a:outerShdw blurRad="38100" dist="38100" dir="2700000" algn="tl">
                    <a:srgbClr val="000000">
                      <a:alpha val="43137"/>
                    </a:srgbClr>
                  </a:outerShdw>
                </a:effectLst>
              </a:rPr>
              <a:t> </a:t>
            </a:r>
          </a:p>
          <a:p>
            <a:pPr marL="90000"/>
            <a:r>
              <a:rPr lang="en-GB" sz="1600" dirty="0">
                <a:solidFill>
                  <a:schemeClr val="bg1"/>
                </a:solidFill>
                <a:effectLst>
                  <a:outerShdw blurRad="38100" dist="38100" dir="2700000" algn="tl">
                    <a:srgbClr val="000000">
                      <a:alpha val="43137"/>
                    </a:srgbClr>
                  </a:outerShdw>
                </a:effectLst>
              </a:rPr>
              <a:t>Partnerships across West Sussex are committed to improving our collective response to adolescent risk and vulnerability.  To achieve this, we have adopted a Contextual Safeguarding approach.</a:t>
            </a:r>
          </a:p>
          <a:p>
            <a:pPr marL="90000"/>
            <a:endParaRPr lang="en-GB" sz="1600" dirty="0">
              <a:solidFill>
                <a:schemeClr val="bg1"/>
              </a:solidFill>
              <a:effectLst>
                <a:outerShdw blurRad="38100" dist="38100" dir="2700000" algn="tl">
                  <a:srgbClr val="000000">
                    <a:alpha val="43137"/>
                  </a:srgbClr>
                </a:outerShdw>
              </a:effectLst>
            </a:endParaRPr>
          </a:p>
          <a:p>
            <a:pPr marL="90000"/>
            <a:r>
              <a:rPr lang="en-GB" sz="1600" dirty="0">
                <a:solidFill>
                  <a:schemeClr val="bg1"/>
                </a:solidFill>
                <a:effectLst>
                  <a:outerShdw blurRad="38100" dist="38100" dir="2700000" algn="tl">
                    <a:srgbClr val="000000">
                      <a:alpha val="43137"/>
                    </a:srgbClr>
                  </a:outerShdw>
                </a:effectLst>
              </a:rPr>
              <a:t>This resource pack shares national and local learning and is intended to develop your practice in this area.  The expectation is that you will share this resource pack widely and use it:</a:t>
            </a:r>
          </a:p>
          <a:p>
            <a:pPr marL="90000"/>
            <a:endParaRPr lang="en-GB" sz="1600" dirty="0">
              <a:solidFill>
                <a:schemeClr val="bg1"/>
              </a:solidFill>
              <a:effectLst>
                <a:outerShdw blurRad="38100" dist="38100" dir="2700000" algn="tl">
                  <a:srgbClr val="000000">
                    <a:alpha val="43137"/>
                  </a:srgbClr>
                </a:outerShdw>
              </a:effectLst>
            </a:endParaRPr>
          </a:p>
          <a:p>
            <a:pPr marL="90000"/>
            <a:r>
              <a:rPr lang="en-GB" sz="1600" dirty="0">
                <a:solidFill>
                  <a:schemeClr val="bg1"/>
                </a:solidFill>
                <a:effectLst>
                  <a:outerShdw blurRad="38100" dist="38100" dir="2700000" algn="tl">
                    <a:srgbClr val="000000">
                      <a:alpha val="43137"/>
                    </a:srgbClr>
                  </a:outerShdw>
                </a:effectLst>
              </a:rPr>
              <a:t>•in team meetings </a:t>
            </a:r>
          </a:p>
          <a:p>
            <a:pPr marL="90000"/>
            <a:r>
              <a:rPr lang="en-GB" sz="1600" dirty="0">
                <a:solidFill>
                  <a:schemeClr val="bg1"/>
                </a:solidFill>
                <a:effectLst>
                  <a:outerShdw blurRad="38100" dist="38100" dir="2700000" algn="tl">
                    <a:srgbClr val="000000">
                      <a:alpha val="43137"/>
                    </a:srgbClr>
                  </a:outerShdw>
                </a:effectLst>
              </a:rPr>
              <a:t>•as part of group/individual supervision</a:t>
            </a:r>
          </a:p>
          <a:p>
            <a:pPr marL="90000"/>
            <a:r>
              <a:rPr lang="en-GB" sz="1600" dirty="0">
                <a:solidFill>
                  <a:schemeClr val="bg1"/>
                </a:solidFill>
                <a:effectLst>
                  <a:outerShdw blurRad="38100" dist="38100" dir="2700000" algn="tl">
                    <a:srgbClr val="000000">
                      <a:alpha val="43137"/>
                    </a:srgbClr>
                  </a:outerShdw>
                </a:effectLst>
              </a:rPr>
              <a:t>•for your own development</a:t>
            </a:r>
          </a:p>
          <a:p>
            <a:pPr marL="90000"/>
            <a:endParaRPr lang="en-GB" sz="1600" dirty="0">
              <a:solidFill>
                <a:schemeClr val="bg1"/>
              </a:solidFill>
              <a:effectLst>
                <a:outerShdw blurRad="38100" dist="38100" dir="2700000" algn="tl">
                  <a:srgbClr val="000000">
                    <a:alpha val="43137"/>
                  </a:srgbClr>
                </a:outerShdw>
              </a:effectLst>
            </a:endParaRPr>
          </a:p>
          <a:p>
            <a:pPr marL="90000"/>
            <a:r>
              <a:rPr lang="en-GB" sz="1600" dirty="0">
                <a:solidFill>
                  <a:schemeClr val="bg1"/>
                </a:solidFill>
                <a:effectLst>
                  <a:outerShdw blurRad="38100" dist="38100" dir="2700000" algn="tl">
                    <a:srgbClr val="000000">
                      <a:alpha val="43137"/>
                    </a:srgbClr>
                  </a:outerShdw>
                </a:effectLst>
              </a:rPr>
              <a:t>You can use the resource as a whole or dip in and out at your convenience.  Click on the icons on the grey tool bar at the bottom of each page to navigate around the resource at your own pace. </a:t>
            </a:r>
            <a:endParaRPr lang="en-GB" sz="1600" b="1" dirty="0">
              <a:solidFill>
                <a:schemeClr val="bg1"/>
              </a:solidFill>
              <a:effectLst>
                <a:outerShdw blurRad="38100" dist="38100" dir="2700000" algn="tl">
                  <a:srgbClr val="000000">
                    <a:alpha val="43137"/>
                  </a:srgbClr>
                </a:outerShdw>
              </a:effectLst>
            </a:endParaRPr>
          </a:p>
        </p:txBody>
      </p:sp>
      <p:grpSp>
        <p:nvGrpSpPr>
          <p:cNvPr id="57" name="Group 56">
            <a:extLst>
              <a:ext uri="{FF2B5EF4-FFF2-40B4-BE49-F238E27FC236}">
                <a16:creationId xmlns:a16="http://schemas.microsoft.com/office/drawing/2014/main" id="{9386E224-82C5-4691-AEBB-2B5ADD5ED139}"/>
              </a:ext>
            </a:extLst>
          </p:cNvPr>
          <p:cNvGrpSpPr/>
          <p:nvPr/>
        </p:nvGrpSpPr>
        <p:grpSpPr>
          <a:xfrm>
            <a:off x="3716206" y="4932601"/>
            <a:ext cx="5296083" cy="766764"/>
            <a:chOff x="3716206" y="4932601"/>
            <a:chExt cx="5296083" cy="766764"/>
          </a:xfrm>
        </p:grpSpPr>
        <p:grpSp>
          <p:nvGrpSpPr>
            <p:cNvPr id="54" name="Group 53">
              <a:extLst>
                <a:ext uri="{FF2B5EF4-FFF2-40B4-BE49-F238E27FC236}">
                  <a16:creationId xmlns:a16="http://schemas.microsoft.com/office/drawing/2014/main" id="{FF1D14F4-3118-47C4-A478-3ED306CD80FE}"/>
                </a:ext>
              </a:extLst>
            </p:cNvPr>
            <p:cNvGrpSpPr/>
            <p:nvPr/>
          </p:nvGrpSpPr>
          <p:grpSpPr>
            <a:xfrm>
              <a:off x="3716206" y="4932601"/>
              <a:ext cx="5296083" cy="766764"/>
              <a:chOff x="3716206" y="4932601"/>
              <a:chExt cx="5296083" cy="766764"/>
            </a:xfrm>
          </p:grpSpPr>
          <p:sp>
            <p:nvSpPr>
              <p:cNvPr id="4" name="Rectangle 3">
                <a:extLst>
                  <a:ext uri="{FF2B5EF4-FFF2-40B4-BE49-F238E27FC236}">
                    <a16:creationId xmlns:a16="http://schemas.microsoft.com/office/drawing/2014/main" id="{325F3769-0889-4D9B-A484-D903795F99C4}"/>
                  </a:ext>
                </a:extLst>
              </p:cNvPr>
              <p:cNvSpPr/>
              <p:nvPr/>
            </p:nvSpPr>
            <p:spPr>
              <a:xfrm>
                <a:off x="3757314" y="4964405"/>
                <a:ext cx="5218906" cy="6972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nvGrpSpPr>
              <p:cNvPr id="13" name="Group 12">
                <a:extLst>
                  <a:ext uri="{FF2B5EF4-FFF2-40B4-BE49-F238E27FC236}">
                    <a16:creationId xmlns:a16="http://schemas.microsoft.com/office/drawing/2014/main" id="{208D24AC-3573-42CC-8B2F-7542653871DF}"/>
                  </a:ext>
                </a:extLst>
              </p:cNvPr>
              <p:cNvGrpSpPr/>
              <p:nvPr/>
            </p:nvGrpSpPr>
            <p:grpSpPr>
              <a:xfrm>
                <a:off x="3767404" y="5139703"/>
                <a:ext cx="437940" cy="431853"/>
                <a:chOff x="3781921" y="5192633"/>
                <a:chExt cx="437940" cy="431853"/>
              </a:xfrm>
            </p:grpSpPr>
            <p:pic>
              <p:nvPicPr>
                <p:cNvPr id="5" name="Graphic 4" descr="Home">
                  <a:hlinkClick r:id="rId2" action="ppaction://hlinksldjump" tooltip="Home"/>
                  <a:hlinkHover r:id="" action="ppaction://noaction" highlightClick="1"/>
                  <a:extLst>
                    <a:ext uri="{FF2B5EF4-FFF2-40B4-BE49-F238E27FC236}">
                      <a16:creationId xmlns:a16="http://schemas.microsoft.com/office/drawing/2014/main" id="{03BA759B-2993-4987-9968-79B848DB27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49252" y="5192633"/>
                  <a:ext cx="288000" cy="288000"/>
                </a:xfrm>
                <a:prstGeom prst="rect">
                  <a:avLst/>
                </a:prstGeom>
              </p:spPr>
            </p:pic>
            <p:sp>
              <p:nvSpPr>
                <p:cNvPr id="22" name="TextBox 21">
                  <a:hlinkClick r:id="rId2" action="ppaction://hlinksldjump" tooltip="Home"/>
                  <a:extLst>
                    <a:ext uri="{FF2B5EF4-FFF2-40B4-BE49-F238E27FC236}">
                      <a16:creationId xmlns:a16="http://schemas.microsoft.com/office/drawing/2014/main" id="{E43335A5-17AA-45C7-B15A-944D09DFA81A}"/>
                    </a:ext>
                  </a:extLst>
                </p:cNvPr>
                <p:cNvSpPr txBox="1"/>
                <p:nvPr/>
              </p:nvSpPr>
              <p:spPr>
                <a:xfrm>
                  <a:off x="3781921" y="5409042"/>
                  <a:ext cx="437940" cy="215444"/>
                </a:xfrm>
                <a:prstGeom prst="rect">
                  <a:avLst/>
                </a:prstGeom>
                <a:noFill/>
              </p:spPr>
              <p:txBody>
                <a:bodyPr wrap="none" rtlCol="0">
                  <a:spAutoFit/>
                </a:bodyPr>
                <a:lstStyle/>
                <a:p>
                  <a:r>
                    <a:rPr lang="en-GB" sz="800" b="1" dirty="0"/>
                    <a:t>Home</a:t>
                  </a:r>
                </a:p>
              </p:txBody>
            </p:sp>
          </p:grpSp>
          <p:grpSp>
            <p:nvGrpSpPr>
              <p:cNvPr id="14" name="Group 13">
                <a:extLst>
                  <a:ext uri="{FF2B5EF4-FFF2-40B4-BE49-F238E27FC236}">
                    <a16:creationId xmlns:a16="http://schemas.microsoft.com/office/drawing/2014/main" id="{336A0B2D-4172-4EF8-9519-80ACC4A59B10}"/>
                  </a:ext>
                </a:extLst>
              </p:cNvPr>
              <p:cNvGrpSpPr/>
              <p:nvPr/>
            </p:nvGrpSpPr>
            <p:grpSpPr>
              <a:xfrm>
                <a:off x="5761081" y="5129099"/>
                <a:ext cx="763351" cy="563377"/>
                <a:chOff x="5535587" y="5196296"/>
                <a:chExt cx="763351" cy="563377"/>
              </a:xfrm>
            </p:grpSpPr>
            <p:pic>
              <p:nvPicPr>
                <p:cNvPr id="7" name="Graphic 6" descr="Presentation with media">
                  <a:hlinkClick r:id="rId5" action="ppaction://hlinksldjump"/>
                  <a:hlinkHover r:id="" action="ppaction://noaction" highlightClick="1"/>
                  <a:extLst>
                    <a:ext uri="{FF2B5EF4-FFF2-40B4-BE49-F238E27FC236}">
                      <a16:creationId xmlns:a16="http://schemas.microsoft.com/office/drawing/2014/main" id="{F6A3A720-E132-45A8-B94D-23433EE268EE}"/>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31497"/>
                <a:stretch/>
              </p:blipFill>
              <p:spPr>
                <a:xfrm>
                  <a:off x="5727140" y="5196296"/>
                  <a:ext cx="336964" cy="230832"/>
                </a:xfrm>
                <a:prstGeom prst="rect">
                  <a:avLst/>
                </a:prstGeom>
              </p:spPr>
            </p:pic>
            <p:sp>
              <p:nvSpPr>
                <p:cNvPr id="24" name="TextBox 23">
                  <a:hlinkClick r:id="rId5" action="ppaction://hlinksldjump"/>
                  <a:extLst>
                    <a:ext uri="{FF2B5EF4-FFF2-40B4-BE49-F238E27FC236}">
                      <a16:creationId xmlns:a16="http://schemas.microsoft.com/office/drawing/2014/main" id="{BF676C13-A5BF-4E9A-BAFF-BC5A11A60C8E}"/>
                    </a:ext>
                  </a:extLst>
                </p:cNvPr>
                <p:cNvSpPr txBox="1"/>
                <p:nvPr/>
              </p:nvSpPr>
              <p:spPr>
                <a:xfrm>
                  <a:off x="5535587" y="5421119"/>
                  <a:ext cx="763351" cy="338554"/>
                </a:xfrm>
                <a:prstGeom prst="rect">
                  <a:avLst/>
                </a:prstGeom>
                <a:noFill/>
              </p:spPr>
              <p:txBody>
                <a:bodyPr wrap="none" rtlCol="0">
                  <a:spAutoFit/>
                </a:bodyPr>
                <a:lstStyle/>
                <a:p>
                  <a:pPr algn="ctr"/>
                  <a:r>
                    <a:rPr lang="en-GB" sz="800" b="1" dirty="0"/>
                    <a:t>Watch, Listen</a:t>
                  </a:r>
                </a:p>
                <a:p>
                  <a:pPr algn="ctr"/>
                  <a:r>
                    <a:rPr lang="en-GB" sz="800" b="1" dirty="0"/>
                    <a:t>&amp; Read</a:t>
                  </a:r>
                </a:p>
              </p:txBody>
            </p:sp>
          </p:grpSp>
          <p:grpSp>
            <p:nvGrpSpPr>
              <p:cNvPr id="15" name="Group 14">
                <a:extLst>
                  <a:ext uri="{FF2B5EF4-FFF2-40B4-BE49-F238E27FC236}">
                    <a16:creationId xmlns:a16="http://schemas.microsoft.com/office/drawing/2014/main" id="{BB102D18-1A76-4FCF-BAD9-E98029A71DA2}"/>
                  </a:ext>
                </a:extLst>
              </p:cNvPr>
              <p:cNvGrpSpPr/>
              <p:nvPr/>
            </p:nvGrpSpPr>
            <p:grpSpPr>
              <a:xfrm>
                <a:off x="7961281" y="5137274"/>
                <a:ext cx="575799" cy="551205"/>
                <a:chOff x="6138093" y="5173118"/>
                <a:chExt cx="575799" cy="551205"/>
              </a:xfrm>
            </p:grpSpPr>
            <p:pic>
              <p:nvPicPr>
                <p:cNvPr id="8" name="Graphic 7" descr="Checklist">
                  <a:hlinkClick r:id="rId8" action="ppaction://hlinksldjump"/>
                  <a:hlinkHover r:id="" action="ppaction://noaction" highlightClick="1"/>
                  <a:extLst>
                    <a:ext uri="{FF2B5EF4-FFF2-40B4-BE49-F238E27FC236}">
                      <a16:creationId xmlns:a16="http://schemas.microsoft.com/office/drawing/2014/main" id="{2625F759-3A91-4D8C-B946-6DB45F9DA2A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41739" y="5173118"/>
                  <a:ext cx="288000" cy="288000"/>
                </a:xfrm>
                <a:prstGeom prst="rect">
                  <a:avLst/>
                </a:prstGeom>
              </p:spPr>
            </p:pic>
            <p:sp>
              <p:nvSpPr>
                <p:cNvPr id="25" name="TextBox 24">
                  <a:hlinkClick r:id="rId8" action="ppaction://hlinksldjump"/>
                  <a:extLst>
                    <a:ext uri="{FF2B5EF4-FFF2-40B4-BE49-F238E27FC236}">
                      <a16:creationId xmlns:a16="http://schemas.microsoft.com/office/drawing/2014/main" id="{458D29CA-8D93-4E7C-86ED-E01BC51FC2D4}"/>
                    </a:ext>
                  </a:extLst>
                </p:cNvPr>
                <p:cNvSpPr txBox="1"/>
                <p:nvPr/>
              </p:nvSpPr>
              <p:spPr>
                <a:xfrm>
                  <a:off x="6138093" y="5385769"/>
                  <a:ext cx="575799" cy="338554"/>
                </a:xfrm>
                <a:prstGeom prst="rect">
                  <a:avLst/>
                </a:prstGeom>
                <a:noFill/>
              </p:spPr>
              <p:txBody>
                <a:bodyPr wrap="none" rtlCol="0">
                  <a:spAutoFit/>
                </a:bodyPr>
                <a:lstStyle/>
                <a:p>
                  <a:r>
                    <a:rPr lang="en-GB" sz="800" b="1" dirty="0"/>
                    <a:t>Resource</a:t>
                  </a:r>
                </a:p>
                <a:p>
                  <a:pPr algn="ctr"/>
                  <a:r>
                    <a:rPr lang="en-GB" sz="800" b="1" dirty="0"/>
                    <a:t>Library</a:t>
                  </a:r>
                </a:p>
              </p:txBody>
            </p:sp>
          </p:grpSp>
          <p:grpSp>
            <p:nvGrpSpPr>
              <p:cNvPr id="17" name="Group 16">
                <a:extLst>
                  <a:ext uri="{FF2B5EF4-FFF2-40B4-BE49-F238E27FC236}">
                    <a16:creationId xmlns:a16="http://schemas.microsoft.com/office/drawing/2014/main" id="{A40F341B-A3ED-4886-AACF-0F107E84A244}"/>
                  </a:ext>
                </a:extLst>
              </p:cNvPr>
              <p:cNvGrpSpPr/>
              <p:nvPr/>
            </p:nvGrpSpPr>
            <p:grpSpPr>
              <a:xfrm>
                <a:off x="8425269" y="5112037"/>
                <a:ext cx="587020" cy="572554"/>
                <a:chOff x="8486747" y="5066545"/>
                <a:chExt cx="587020" cy="572554"/>
              </a:xfrm>
            </p:grpSpPr>
            <p:pic>
              <p:nvPicPr>
                <p:cNvPr id="9" name="Graphic 8" descr="Diamond">
                  <a:hlinkClick r:id="rId11" action="ppaction://hlinksldjump"/>
                  <a:hlinkHover r:id="" action="ppaction://noaction" highlightClick="1"/>
                  <a:extLst>
                    <a:ext uri="{FF2B5EF4-FFF2-40B4-BE49-F238E27FC236}">
                      <a16:creationId xmlns:a16="http://schemas.microsoft.com/office/drawing/2014/main" id="{5570D2BD-2FB5-4DB3-9585-823DD4F36BD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8609531" y="5066545"/>
                  <a:ext cx="288000" cy="288000"/>
                </a:xfrm>
                <a:prstGeom prst="rect">
                  <a:avLst/>
                </a:prstGeom>
              </p:spPr>
            </p:pic>
            <p:sp>
              <p:nvSpPr>
                <p:cNvPr id="26" name="TextBox 25">
                  <a:hlinkClick r:id="rId11" action="ppaction://hlinksldjump"/>
                  <a:extLst>
                    <a:ext uri="{FF2B5EF4-FFF2-40B4-BE49-F238E27FC236}">
                      <a16:creationId xmlns:a16="http://schemas.microsoft.com/office/drawing/2014/main" id="{3A8A336C-C733-400E-A3BF-1D26DA57BB0E}"/>
                    </a:ext>
                  </a:extLst>
                </p:cNvPr>
                <p:cNvSpPr txBox="1"/>
                <p:nvPr/>
              </p:nvSpPr>
              <p:spPr>
                <a:xfrm>
                  <a:off x="8486747" y="5300545"/>
                  <a:ext cx="587020" cy="338554"/>
                </a:xfrm>
                <a:prstGeom prst="rect">
                  <a:avLst/>
                </a:prstGeom>
                <a:noFill/>
              </p:spPr>
              <p:txBody>
                <a:bodyPr wrap="none" rtlCol="0">
                  <a:spAutoFit/>
                </a:bodyPr>
                <a:lstStyle/>
                <a:p>
                  <a:pPr algn="ctr"/>
                  <a:r>
                    <a:rPr lang="en-GB" sz="800" b="1" dirty="0"/>
                    <a:t>Advice &amp; </a:t>
                  </a:r>
                  <a:br>
                    <a:rPr lang="en-GB" sz="800" b="1" dirty="0"/>
                  </a:br>
                  <a:r>
                    <a:rPr lang="en-GB" sz="800" b="1" dirty="0"/>
                    <a:t>Support</a:t>
                  </a:r>
                </a:p>
              </p:txBody>
            </p:sp>
          </p:grpSp>
          <p:grpSp>
            <p:nvGrpSpPr>
              <p:cNvPr id="16" name="Group 15">
                <a:extLst>
                  <a:ext uri="{FF2B5EF4-FFF2-40B4-BE49-F238E27FC236}">
                    <a16:creationId xmlns:a16="http://schemas.microsoft.com/office/drawing/2014/main" id="{880820B0-F114-4388-9B8B-276AC8AD28C7}"/>
                  </a:ext>
                </a:extLst>
              </p:cNvPr>
              <p:cNvGrpSpPr/>
              <p:nvPr/>
            </p:nvGrpSpPr>
            <p:grpSpPr>
              <a:xfrm>
                <a:off x="7525060" y="5125211"/>
                <a:ext cx="460382" cy="563245"/>
                <a:chOff x="8398635" y="5153555"/>
                <a:chExt cx="460382" cy="563245"/>
              </a:xfrm>
            </p:grpSpPr>
            <p:pic>
              <p:nvPicPr>
                <p:cNvPr id="12" name="Graphic 11" descr="Clapper board">
                  <a:hlinkClick r:id="rId14" action="ppaction://hlinksldjump"/>
                  <a:hlinkHover r:id="" action="ppaction://noaction" highlightClick="1"/>
                  <a:extLst>
                    <a:ext uri="{FF2B5EF4-FFF2-40B4-BE49-F238E27FC236}">
                      <a16:creationId xmlns:a16="http://schemas.microsoft.com/office/drawing/2014/main" id="{8053B8B7-C658-4CD5-B4AC-88139AD4D7B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8480063" y="5153555"/>
                  <a:ext cx="288000" cy="288000"/>
                </a:xfrm>
                <a:prstGeom prst="rect">
                  <a:avLst/>
                </a:prstGeom>
              </p:spPr>
            </p:pic>
            <p:sp>
              <p:nvSpPr>
                <p:cNvPr id="29" name="TextBox 28">
                  <a:hlinkClick r:id="rId14" action="ppaction://hlinksldjump"/>
                  <a:extLst>
                    <a:ext uri="{FF2B5EF4-FFF2-40B4-BE49-F238E27FC236}">
                      <a16:creationId xmlns:a16="http://schemas.microsoft.com/office/drawing/2014/main" id="{A6B99B56-AC27-4E02-9007-263873005888}"/>
                    </a:ext>
                  </a:extLst>
                </p:cNvPr>
                <p:cNvSpPr txBox="1"/>
                <p:nvPr/>
              </p:nvSpPr>
              <p:spPr>
                <a:xfrm>
                  <a:off x="8398635" y="5378246"/>
                  <a:ext cx="460382" cy="338554"/>
                </a:xfrm>
                <a:prstGeom prst="rect">
                  <a:avLst/>
                </a:prstGeom>
                <a:noFill/>
              </p:spPr>
              <p:txBody>
                <a:bodyPr wrap="none" rtlCol="0">
                  <a:spAutoFit/>
                </a:bodyPr>
                <a:lstStyle/>
                <a:p>
                  <a:pPr algn="ctr"/>
                  <a:r>
                    <a:rPr lang="en-GB" sz="800" b="1" dirty="0"/>
                    <a:t>Take </a:t>
                  </a:r>
                  <a:br>
                    <a:rPr lang="en-GB" sz="800" b="1" dirty="0"/>
                  </a:br>
                  <a:r>
                    <a:rPr lang="en-GB" sz="800" b="1" dirty="0"/>
                    <a:t>Action</a:t>
                  </a:r>
                </a:p>
              </p:txBody>
            </p:sp>
          </p:grpSp>
          <p:sp>
            <p:nvSpPr>
              <p:cNvPr id="30" name="TextBox 29">
                <a:extLst>
                  <a:ext uri="{FF2B5EF4-FFF2-40B4-BE49-F238E27FC236}">
                    <a16:creationId xmlns:a16="http://schemas.microsoft.com/office/drawing/2014/main" id="{20AD9B34-E0DF-455F-B5C2-FEB62B8C9A66}"/>
                  </a:ext>
                </a:extLst>
              </p:cNvPr>
              <p:cNvSpPr txBox="1"/>
              <p:nvPr/>
            </p:nvSpPr>
            <p:spPr>
              <a:xfrm>
                <a:off x="3716206" y="4932601"/>
                <a:ext cx="3765683" cy="230832"/>
              </a:xfrm>
              <a:prstGeom prst="rect">
                <a:avLst/>
              </a:prstGeom>
              <a:noFill/>
            </p:spPr>
            <p:txBody>
              <a:bodyPr wrap="square" rtlCol="0">
                <a:spAutoFit/>
              </a:bodyPr>
              <a:lstStyle/>
              <a:p>
                <a:r>
                  <a:rPr lang="en-GB" sz="900" b="1" dirty="0">
                    <a:solidFill>
                      <a:schemeClr val="bg2"/>
                    </a:solidFill>
                    <a:effectLst>
                      <a:outerShdw blurRad="38100" dist="38100" dir="2700000" algn="tl">
                        <a:srgbClr val="000000">
                          <a:alpha val="43137"/>
                        </a:srgbClr>
                      </a:outerShdw>
                    </a:effectLst>
                  </a:rPr>
                  <a:t>Navigation Bar – Click on the icons to find out more</a:t>
                </a:r>
              </a:p>
            </p:txBody>
          </p:sp>
          <p:grpSp>
            <p:nvGrpSpPr>
              <p:cNvPr id="33" name="Group 32">
                <a:extLst>
                  <a:ext uri="{FF2B5EF4-FFF2-40B4-BE49-F238E27FC236}">
                    <a16:creationId xmlns:a16="http://schemas.microsoft.com/office/drawing/2014/main" id="{15F65603-87C4-41DE-B287-E7DEBDE60C18}"/>
                  </a:ext>
                </a:extLst>
              </p:cNvPr>
              <p:cNvGrpSpPr/>
              <p:nvPr/>
            </p:nvGrpSpPr>
            <p:grpSpPr>
              <a:xfrm>
                <a:off x="4524671" y="5148976"/>
                <a:ext cx="716863" cy="550389"/>
                <a:chOff x="5639947" y="5178166"/>
                <a:chExt cx="716863" cy="509532"/>
              </a:xfrm>
            </p:grpSpPr>
            <p:pic>
              <p:nvPicPr>
                <p:cNvPr id="34" name="Graphic 33" descr="Warning">
                  <a:hlinkClick r:id="rId17" action="ppaction://hlinksldjump" tooltip="Extra Familial Risk" highlightClick="1"/>
                  <a:hlinkHover r:id="" action="ppaction://noaction" highlightClick="1"/>
                  <a:extLst>
                    <a:ext uri="{FF2B5EF4-FFF2-40B4-BE49-F238E27FC236}">
                      <a16:creationId xmlns:a16="http://schemas.microsoft.com/office/drawing/2014/main" id="{5942D347-14D1-4938-BDD7-257D9557334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5861244" y="5178166"/>
                  <a:ext cx="245151" cy="245151"/>
                </a:xfrm>
                <a:prstGeom prst="rect">
                  <a:avLst/>
                </a:prstGeom>
              </p:spPr>
            </p:pic>
            <p:sp>
              <p:nvSpPr>
                <p:cNvPr id="35" name="TextBox 34">
                  <a:hlinkClick r:id="rId17" action="ppaction://hlinksldjump" tooltip="Extra Familial Risk"/>
                  <a:extLst>
                    <a:ext uri="{FF2B5EF4-FFF2-40B4-BE49-F238E27FC236}">
                      <a16:creationId xmlns:a16="http://schemas.microsoft.com/office/drawing/2014/main" id="{105B84EB-EF77-43AE-8C16-A0F3E30D6DA9}"/>
                    </a:ext>
                  </a:extLst>
                </p:cNvPr>
                <p:cNvSpPr txBox="1"/>
                <p:nvPr/>
              </p:nvSpPr>
              <p:spPr>
                <a:xfrm>
                  <a:off x="5639947" y="5374276"/>
                  <a:ext cx="716863" cy="313422"/>
                </a:xfrm>
                <a:prstGeom prst="rect">
                  <a:avLst/>
                </a:prstGeom>
                <a:noFill/>
              </p:spPr>
              <p:txBody>
                <a:bodyPr wrap="none" rtlCol="0">
                  <a:spAutoFit/>
                </a:bodyPr>
                <a:lstStyle/>
                <a:p>
                  <a:pPr algn="ctr"/>
                  <a:r>
                    <a:rPr lang="en-GB" sz="800" b="1" dirty="0"/>
                    <a:t>Extra </a:t>
                  </a:r>
                  <a:br>
                    <a:rPr lang="en-GB" sz="800" b="1" dirty="0"/>
                  </a:br>
                  <a:r>
                    <a:rPr lang="en-GB" sz="800" b="1" dirty="0"/>
                    <a:t>Familial Risk</a:t>
                  </a:r>
                </a:p>
              </p:txBody>
            </p:sp>
          </p:grpSp>
          <p:grpSp>
            <p:nvGrpSpPr>
              <p:cNvPr id="18" name="Group 17">
                <a:extLst>
                  <a:ext uri="{FF2B5EF4-FFF2-40B4-BE49-F238E27FC236}">
                    <a16:creationId xmlns:a16="http://schemas.microsoft.com/office/drawing/2014/main" id="{BE2AABA6-099A-44A5-A41A-A60E7B9247D8}"/>
                  </a:ext>
                </a:extLst>
              </p:cNvPr>
              <p:cNvGrpSpPr/>
              <p:nvPr/>
            </p:nvGrpSpPr>
            <p:grpSpPr>
              <a:xfrm>
                <a:off x="5128238" y="5170045"/>
                <a:ext cx="740908" cy="523039"/>
                <a:chOff x="7400526" y="5183132"/>
                <a:chExt cx="740908" cy="523039"/>
              </a:xfrm>
            </p:grpSpPr>
            <p:pic>
              <p:nvPicPr>
                <p:cNvPr id="36" name="Picture 2" descr="Target Concentric Circles Symbol">
                  <a:hlinkClick r:id="rId20" action="ppaction://hlinksldjump" tooltip="Contextual Safeguarding"/>
                  <a:hlinkHover r:id="" action="ppaction://noaction" highlightClick="1"/>
                  <a:extLst>
                    <a:ext uri="{FF2B5EF4-FFF2-40B4-BE49-F238E27FC236}">
                      <a16:creationId xmlns:a16="http://schemas.microsoft.com/office/drawing/2014/main" id="{9976BC18-3013-4536-BA8C-549CC9879E0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614558" y="5183132"/>
                  <a:ext cx="245151" cy="245151"/>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hlinkClick r:id="rId20" action="ppaction://hlinksldjump" tooltip="Contextual Safeguarding"/>
                  <a:extLst>
                    <a:ext uri="{FF2B5EF4-FFF2-40B4-BE49-F238E27FC236}">
                      <a16:creationId xmlns:a16="http://schemas.microsoft.com/office/drawing/2014/main" id="{07750A29-3140-4E35-8A2A-82EADE224A06}"/>
                    </a:ext>
                  </a:extLst>
                </p:cNvPr>
                <p:cNvSpPr txBox="1"/>
                <p:nvPr/>
              </p:nvSpPr>
              <p:spPr>
                <a:xfrm>
                  <a:off x="7400526" y="5367617"/>
                  <a:ext cx="740908" cy="338554"/>
                </a:xfrm>
                <a:prstGeom prst="rect">
                  <a:avLst/>
                </a:prstGeom>
                <a:noFill/>
              </p:spPr>
              <p:txBody>
                <a:bodyPr wrap="none" rtlCol="0">
                  <a:spAutoFit/>
                </a:bodyPr>
                <a:lstStyle/>
                <a:p>
                  <a:pPr algn="ctr"/>
                  <a:r>
                    <a:rPr lang="en-GB" sz="800" b="1" dirty="0"/>
                    <a:t>Contextual</a:t>
                  </a:r>
                </a:p>
                <a:p>
                  <a:pPr algn="ctr"/>
                  <a:r>
                    <a:rPr lang="en-GB" sz="800" b="1" dirty="0"/>
                    <a:t>Safeguarding</a:t>
                  </a:r>
                </a:p>
              </p:txBody>
            </p:sp>
          </p:grpSp>
          <p:grpSp>
            <p:nvGrpSpPr>
              <p:cNvPr id="38" name="Group 37">
                <a:extLst>
                  <a:ext uri="{FF2B5EF4-FFF2-40B4-BE49-F238E27FC236}">
                    <a16:creationId xmlns:a16="http://schemas.microsoft.com/office/drawing/2014/main" id="{625636E0-CE0D-41A5-A447-F65F2897A353}"/>
                  </a:ext>
                </a:extLst>
              </p:cNvPr>
              <p:cNvGrpSpPr/>
              <p:nvPr/>
            </p:nvGrpSpPr>
            <p:grpSpPr>
              <a:xfrm>
                <a:off x="6453115" y="5125212"/>
                <a:ext cx="696024" cy="560459"/>
                <a:chOff x="7422970" y="5145712"/>
                <a:chExt cx="696024" cy="560459"/>
              </a:xfrm>
            </p:grpSpPr>
            <p:pic>
              <p:nvPicPr>
                <p:cNvPr id="39" name="Picture 2" descr="Lightbulb and gear">
                  <a:hlinkClick r:id="rId22" action="ppaction://hlinksldjump"/>
                  <a:hlinkHover r:id="" action="ppaction://noaction" highlightClick="1"/>
                  <a:extLst>
                    <a:ext uri="{FF2B5EF4-FFF2-40B4-BE49-F238E27FC236}">
                      <a16:creationId xmlns:a16="http://schemas.microsoft.com/office/drawing/2014/main" id="{2F612161-A87F-46DC-BDF4-957879ADCF53}"/>
                    </a:ext>
                  </a:extLst>
                </p:cNvPr>
                <p:cNvPicPr>
                  <a:picLocks noChangeAspect="1" noChangeArrowheads="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bwMode="auto">
                <a:xfrm>
                  <a:off x="7641854" y="5145712"/>
                  <a:ext cx="282572" cy="282572"/>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hlinkClick r:id="rId22" action="ppaction://hlinksldjump"/>
                  <a:extLst>
                    <a:ext uri="{FF2B5EF4-FFF2-40B4-BE49-F238E27FC236}">
                      <a16:creationId xmlns:a16="http://schemas.microsoft.com/office/drawing/2014/main" id="{0FC6BECD-9B45-4B2B-A67D-194C39781DCE}"/>
                    </a:ext>
                  </a:extLst>
                </p:cNvPr>
                <p:cNvSpPr txBox="1"/>
                <p:nvPr/>
              </p:nvSpPr>
              <p:spPr>
                <a:xfrm>
                  <a:off x="7422970" y="5367617"/>
                  <a:ext cx="696024" cy="338554"/>
                </a:xfrm>
                <a:prstGeom prst="rect">
                  <a:avLst/>
                </a:prstGeom>
                <a:noFill/>
              </p:spPr>
              <p:txBody>
                <a:bodyPr wrap="none" rtlCol="0">
                  <a:spAutoFit/>
                </a:bodyPr>
                <a:lstStyle/>
                <a:p>
                  <a:pPr algn="ctr"/>
                  <a:r>
                    <a:rPr lang="en-GB" sz="800" b="1" dirty="0"/>
                    <a:t>Strategic</a:t>
                  </a:r>
                </a:p>
                <a:p>
                  <a:pPr algn="ctr"/>
                  <a:r>
                    <a:rPr lang="en-GB" sz="800" b="1" dirty="0"/>
                    <a:t>Governance</a:t>
                  </a:r>
                </a:p>
              </p:txBody>
            </p:sp>
          </p:grpSp>
          <p:grpSp>
            <p:nvGrpSpPr>
              <p:cNvPr id="41" name="Group 40">
                <a:extLst>
                  <a:ext uri="{FF2B5EF4-FFF2-40B4-BE49-F238E27FC236}">
                    <a16:creationId xmlns:a16="http://schemas.microsoft.com/office/drawing/2014/main" id="{4B0A121D-198A-4121-A531-100291306055}"/>
                  </a:ext>
                </a:extLst>
              </p:cNvPr>
              <p:cNvGrpSpPr/>
              <p:nvPr/>
            </p:nvGrpSpPr>
            <p:grpSpPr>
              <a:xfrm>
                <a:off x="7014855" y="5133239"/>
                <a:ext cx="535724" cy="552131"/>
                <a:chOff x="7375893" y="5154040"/>
                <a:chExt cx="535724" cy="552131"/>
              </a:xfrm>
            </p:grpSpPr>
            <p:pic>
              <p:nvPicPr>
                <p:cNvPr id="42" name="Picture 2" descr="Target">
                  <a:hlinkClick r:id="rId25" action="ppaction://hlinksldjump"/>
                  <a:hlinkHover r:id="" action="ppaction://noaction" highlightClick="1"/>
                  <a:extLst>
                    <a:ext uri="{FF2B5EF4-FFF2-40B4-BE49-F238E27FC236}">
                      <a16:creationId xmlns:a16="http://schemas.microsoft.com/office/drawing/2014/main" id="{E9CE7147-C5D1-44C6-9BB7-9E3C86472FA9}"/>
                    </a:ext>
                  </a:extLst>
                </p:cNvPr>
                <p:cNvPicPr>
                  <a:picLocks noChangeAspect="1" noChangeArrowheads="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p:blipFill>
              <p:spPr bwMode="auto">
                <a:xfrm>
                  <a:off x="7491879" y="5154040"/>
                  <a:ext cx="274243" cy="274243"/>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hlinkClick r:id="rId25" action="ppaction://hlinksldjump"/>
                  <a:extLst>
                    <a:ext uri="{FF2B5EF4-FFF2-40B4-BE49-F238E27FC236}">
                      <a16:creationId xmlns:a16="http://schemas.microsoft.com/office/drawing/2014/main" id="{AB7613DE-4D95-4311-90BA-8E59A85045FA}"/>
                    </a:ext>
                  </a:extLst>
                </p:cNvPr>
                <p:cNvSpPr txBox="1"/>
                <p:nvPr/>
              </p:nvSpPr>
              <p:spPr>
                <a:xfrm>
                  <a:off x="7375893" y="5367617"/>
                  <a:ext cx="535724" cy="338554"/>
                </a:xfrm>
                <a:prstGeom prst="rect">
                  <a:avLst/>
                </a:prstGeom>
                <a:noFill/>
              </p:spPr>
              <p:txBody>
                <a:bodyPr wrap="none" rtlCol="0">
                  <a:spAutoFit/>
                </a:bodyPr>
                <a:lstStyle/>
                <a:p>
                  <a:pPr algn="ctr"/>
                  <a:r>
                    <a:rPr lang="en-GB" sz="800" b="1" dirty="0"/>
                    <a:t>Tactical </a:t>
                  </a:r>
                  <a:br>
                    <a:rPr lang="en-GB" sz="800" b="1" dirty="0"/>
                  </a:br>
                  <a:r>
                    <a:rPr lang="en-GB" sz="800" b="1" dirty="0"/>
                    <a:t>Delivery</a:t>
                  </a:r>
                </a:p>
              </p:txBody>
            </p:sp>
          </p:grpSp>
        </p:grpSp>
        <p:pic>
          <p:nvPicPr>
            <p:cNvPr id="55" name="Graphic 54" descr="Help">
              <a:hlinkClick r:id="rId28" action="ppaction://hlinksldjump" tooltip="Home"/>
              <a:hlinkHover r:id="" action="ppaction://noaction" highlightClick="1"/>
              <a:extLst>
                <a:ext uri="{FF2B5EF4-FFF2-40B4-BE49-F238E27FC236}">
                  <a16:creationId xmlns:a16="http://schemas.microsoft.com/office/drawing/2014/main" id="{3897BB64-407B-4AEF-851D-0A06E1F20FEF}"/>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p:blipFill>
          <p:spPr>
            <a:xfrm>
              <a:off x="4241460" y="5141190"/>
              <a:ext cx="288000" cy="288000"/>
            </a:xfrm>
            <a:prstGeom prst="rect">
              <a:avLst/>
            </a:prstGeom>
          </p:spPr>
        </p:pic>
        <p:sp>
          <p:nvSpPr>
            <p:cNvPr id="56" name="TextBox 55">
              <a:hlinkClick r:id="rId28" action="ppaction://hlinksldjump" tooltip="About"/>
              <a:extLst>
                <a:ext uri="{FF2B5EF4-FFF2-40B4-BE49-F238E27FC236}">
                  <a16:creationId xmlns:a16="http://schemas.microsoft.com/office/drawing/2014/main" id="{E172B845-DC8C-4EFB-814C-D5D39CAAA5AE}"/>
                </a:ext>
              </a:extLst>
            </p:cNvPr>
            <p:cNvSpPr txBox="1"/>
            <p:nvPr/>
          </p:nvSpPr>
          <p:spPr>
            <a:xfrm>
              <a:off x="4174129" y="5357599"/>
              <a:ext cx="445956" cy="215444"/>
            </a:xfrm>
            <a:prstGeom prst="rect">
              <a:avLst/>
            </a:prstGeom>
            <a:noFill/>
          </p:spPr>
          <p:txBody>
            <a:bodyPr wrap="none" rtlCol="0">
              <a:spAutoFit/>
            </a:bodyPr>
            <a:lstStyle/>
            <a:p>
              <a:r>
                <a:rPr lang="en-GB" sz="800" b="1" dirty="0"/>
                <a:t>About</a:t>
              </a:r>
            </a:p>
          </p:txBody>
        </p:sp>
      </p:grpSp>
    </p:spTree>
    <p:extLst>
      <p:ext uri="{BB962C8B-B14F-4D97-AF65-F5344CB8AC3E}">
        <p14:creationId xmlns:p14="http://schemas.microsoft.com/office/powerpoint/2010/main" val="37245507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EAE9EB2-EF6B-448B-A396-0ADA4C805A4F}"/>
              </a:ext>
            </a:extLst>
          </p:cNvPr>
          <p:cNvSpPr/>
          <p:nvPr/>
        </p:nvSpPr>
        <p:spPr>
          <a:xfrm>
            <a:off x="174919" y="667672"/>
            <a:ext cx="8837369" cy="739710"/>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bg1"/>
                </a:solidFill>
                <a:effectLst>
                  <a:outerShdw blurRad="38100" dist="38100" dir="2700000" algn="tl">
                    <a:srgbClr val="000000">
                      <a:alpha val="43137"/>
                    </a:srgbClr>
                  </a:outerShdw>
                </a:effectLst>
              </a:rPr>
              <a:t>The University of Bedfordshire created the National Area Implementation Group (IAG)</a:t>
            </a:r>
            <a:r>
              <a:rPr lang="en-GB" sz="1400" dirty="0">
                <a:effectLst>
                  <a:outerShdw blurRad="38100" dist="38100" dir="2700000" algn="tl">
                    <a:srgbClr val="000000">
                      <a:alpha val="43137"/>
                    </a:srgbClr>
                  </a:outerShdw>
                </a:effectLst>
              </a:rPr>
              <a:t> to develop, test and review Contextual Safeguarding principles and resources to advance the approach.  </a:t>
            </a:r>
            <a:r>
              <a:rPr lang="en-GB" sz="1400" dirty="0">
                <a:solidFill>
                  <a:schemeClr val="bg1"/>
                </a:solidFill>
                <a:effectLst>
                  <a:outerShdw blurRad="38100" dist="38100" dir="2700000" algn="tl">
                    <a:srgbClr val="000000">
                      <a:alpha val="43137"/>
                    </a:srgbClr>
                  </a:outerShdw>
                </a:effectLst>
              </a:rPr>
              <a:t>West Sussex is one of 32 local authorities across England &amp; Wales chosen to be a member of the IAG. </a:t>
            </a:r>
          </a:p>
        </p:txBody>
      </p:sp>
      <p:sp>
        <p:nvSpPr>
          <p:cNvPr id="11" name="Title 1">
            <a:extLst>
              <a:ext uri="{FF2B5EF4-FFF2-40B4-BE49-F238E27FC236}">
                <a16:creationId xmlns:a16="http://schemas.microsoft.com/office/drawing/2014/main" id="{C2F48CC1-4357-4986-A954-740786002E8E}"/>
              </a:ext>
            </a:extLst>
          </p:cNvPr>
          <p:cNvSpPr>
            <a:spLocks noGrp="1"/>
          </p:cNvSpPr>
          <p:nvPr>
            <p:ph type="title"/>
          </p:nvPr>
        </p:nvSpPr>
        <p:spPr>
          <a:xfrm>
            <a:off x="1" y="29263"/>
            <a:ext cx="8944494" cy="662273"/>
          </a:xfrm>
          <a:noFill/>
          <a:ln>
            <a:noFill/>
          </a:ln>
        </p:spPr>
        <p:txBody>
          <a:bodyPr anchor="t">
            <a:normAutofit fontScale="90000"/>
          </a:bodyPr>
          <a:lstStyle/>
          <a:p>
            <a:pPr marL="108000"/>
            <a:r>
              <a:rPr lang="en-GB" sz="3600" b="1" dirty="0"/>
              <a:t>Contextual Safeguarding: Local Strategic Governance </a:t>
            </a:r>
          </a:p>
        </p:txBody>
      </p:sp>
      <p:pic>
        <p:nvPicPr>
          <p:cNvPr id="39" name="Picture 2" descr="Lightbulb and gear">
            <a:extLst>
              <a:ext uri="{FF2B5EF4-FFF2-40B4-BE49-F238E27FC236}">
                <a16:creationId xmlns:a16="http://schemas.microsoft.com/office/drawing/2014/main" id="{BD79FE85-C19F-43ED-8291-BF12E9321792}"/>
              </a:ext>
            </a:extLst>
          </p:cNvPr>
          <p:cNvPicPr>
            <a:picLocks noChangeAspect="1" noChangeArrowheads="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8711999" y="75084"/>
            <a:ext cx="432000" cy="432000"/>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1F6F0469-54EC-4654-9767-B71E50ED1CA8}"/>
              </a:ext>
            </a:extLst>
          </p:cNvPr>
          <p:cNvSpPr/>
          <p:nvPr/>
        </p:nvSpPr>
        <p:spPr>
          <a:xfrm>
            <a:off x="4620085" y="1468398"/>
            <a:ext cx="4356000" cy="3455144"/>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dirty="0">
                <a:solidFill>
                  <a:schemeClr val="bg1"/>
                </a:solidFill>
                <a:effectLst>
                  <a:outerShdw blurRad="38100" dist="38100" dir="2700000" algn="tl">
                    <a:srgbClr val="000000">
                      <a:alpha val="43137"/>
                    </a:srgbClr>
                  </a:outerShdw>
                </a:effectLst>
              </a:rPr>
              <a:t>In West Sussex; the strategic development of Contextual Safeguarding (from theory to practice) is governed by the </a:t>
            </a:r>
            <a:r>
              <a:rPr lang="en-GB" sz="1400" b="1" dirty="0">
                <a:solidFill>
                  <a:schemeClr val="bg1"/>
                </a:solidFill>
                <a:effectLst>
                  <a:outerShdw blurRad="38100" dist="38100" dir="2700000" algn="tl">
                    <a:srgbClr val="000000">
                      <a:alpha val="43137"/>
                    </a:srgbClr>
                  </a:outerShdw>
                </a:effectLst>
              </a:rPr>
              <a:t>Contextual Safeguarding Steering Group.</a:t>
            </a:r>
          </a:p>
          <a:p>
            <a:pPr algn="ctr"/>
            <a:endParaRPr lang="en-GB" sz="900" b="1" dirty="0">
              <a:solidFill>
                <a:schemeClr val="bg1"/>
              </a:solidFill>
              <a:effectLst>
                <a:outerShdw blurRad="38100" dist="38100" dir="2700000" algn="tl">
                  <a:srgbClr val="000000">
                    <a:alpha val="43137"/>
                  </a:srgbClr>
                </a:outerShdw>
              </a:effectLst>
            </a:endParaRPr>
          </a:p>
          <a:p>
            <a:pPr algn="ctr"/>
            <a:r>
              <a:rPr lang="en-GB" sz="1400" dirty="0">
                <a:solidFill>
                  <a:schemeClr val="bg1"/>
                </a:solidFill>
                <a:effectLst>
                  <a:outerShdw blurRad="38100" dist="38100" dir="2700000" algn="tl">
                    <a:srgbClr val="000000">
                      <a:alpha val="43137"/>
                    </a:srgbClr>
                  </a:outerShdw>
                </a:effectLst>
              </a:rPr>
              <a:t>Formed of representatives from various WSCC services, District &amp; Borough councils, Sussex Police, NHS, Criminal Justice Services, Schools &amp; specialist service providers, the group drives the development of locality based safeguarding where context is recognised and assessed </a:t>
            </a:r>
            <a:br>
              <a:rPr lang="en-GB" sz="1400" dirty="0">
                <a:solidFill>
                  <a:schemeClr val="bg1"/>
                </a:solidFill>
                <a:effectLst>
                  <a:outerShdw blurRad="38100" dist="38100" dir="2700000" algn="tl">
                    <a:srgbClr val="000000">
                      <a:alpha val="43137"/>
                    </a:srgbClr>
                  </a:outerShdw>
                </a:effectLst>
              </a:rPr>
            </a:br>
            <a:r>
              <a:rPr lang="en-GB" sz="1400" dirty="0">
                <a:solidFill>
                  <a:schemeClr val="bg1"/>
                </a:solidFill>
                <a:effectLst>
                  <a:outerShdw blurRad="38100" dist="38100" dir="2700000" algn="tl">
                    <a:srgbClr val="000000">
                      <a:alpha val="43137"/>
                    </a:srgbClr>
                  </a:outerShdw>
                </a:effectLst>
              </a:rPr>
              <a:t>to help create safety &amp; wellbeing.</a:t>
            </a:r>
          </a:p>
          <a:p>
            <a:pPr algn="ctr"/>
            <a:endParaRPr lang="en-GB" sz="1400" dirty="0">
              <a:solidFill>
                <a:schemeClr val="bg1"/>
              </a:solidFill>
              <a:effectLst>
                <a:outerShdw blurRad="38100" dist="38100" dir="2700000" algn="tl">
                  <a:srgbClr val="000000">
                    <a:alpha val="43137"/>
                  </a:srgbClr>
                </a:outerShdw>
              </a:effectLst>
            </a:endParaRPr>
          </a:p>
          <a:p>
            <a:pPr algn="ctr"/>
            <a:r>
              <a:rPr lang="en-GB" sz="1400" dirty="0">
                <a:solidFill>
                  <a:schemeClr val="bg1"/>
                </a:solidFill>
                <a:effectLst>
                  <a:outerShdw blurRad="38100" dist="38100" dir="2700000" algn="tl">
                    <a:srgbClr val="000000">
                      <a:alpha val="43137"/>
                    </a:srgbClr>
                  </a:outerShdw>
                </a:effectLst>
              </a:rPr>
              <a:t>Contextual Safeguarding is a new way of working for some; nevertheless there is multi-agency appetite and ambition to work contextually which we will build upon.</a:t>
            </a:r>
          </a:p>
        </p:txBody>
      </p:sp>
      <p:grpSp>
        <p:nvGrpSpPr>
          <p:cNvPr id="2" name="Group 1">
            <a:extLst>
              <a:ext uri="{FF2B5EF4-FFF2-40B4-BE49-F238E27FC236}">
                <a16:creationId xmlns:a16="http://schemas.microsoft.com/office/drawing/2014/main" id="{A38E3382-C4D7-478C-BC3E-5B511D5594EA}"/>
              </a:ext>
            </a:extLst>
          </p:cNvPr>
          <p:cNvGrpSpPr/>
          <p:nvPr/>
        </p:nvGrpSpPr>
        <p:grpSpPr>
          <a:xfrm>
            <a:off x="174918" y="1473366"/>
            <a:ext cx="4392000" cy="3483208"/>
            <a:chOff x="174919" y="1473366"/>
            <a:chExt cx="4348997" cy="3483208"/>
          </a:xfrm>
        </p:grpSpPr>
        <p:sp>
          <p:nvSpPr>
            <p:cNvPr id="47" name="Rectangle 46">
              <a:extLst>
                <a:ext uri="{FF2B5EF4-FFF2-40B4-BE49-F238E27FC236}">
                  <a16:creationId xmlns:a16="http://schemas.microsoft.com/office/drawing/2014/main" id="{41A26E15-1161-434D-8A05-44A0108FFAED}"/>
                </a:ext>
              </a:extLst>
            </p:cNvPr>
            <p:cNvSpPr/>
            <p:nvPr/>
          </p:nvSpPr>
          <p:spPr>
            <a:xfrm>
              <a:off x="176115" y="2808226"/>
              <a:ext cx="4347801" cy="2148348"/>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altLang="en-US" sz="1400" dirty="0">
                <a:solidFill>
                  <a:schemeClr val="bg1"/>
                </a:solidFill>
                <a:effectLst>
                  <a:outerShdw blurRad="38100" dist="38100" dir="2700000" algn="tl">
                    <a:srgbClr val="000000">
                      <a:alpha val="43137"/>
                    </a:srgbClr>
                  </a:outerShdw>
                </a:effectLst>
              </a:endParaRPr>
            </a:p>
          </p:txBody>
        </p:sp>
        <p:sp>
          <p:nvSpPr>
            <p:cNvPr id="34" name="Rectangle 33">
              <a:hlinkClick r:id="rId4" tooltip="claire.clilverd@westsussex.gov.uk"/>
              <a:extLst>
                <a:ext uri="{FF2B5EF4-FFF2-40B4-BE49-F238E27FC236}">
                  <a16:creationId xmlns:a16="http://schemas.microsoft.com/office/drawing/2014/main" id="{C6352218-F212-49E3-AB1C-C9B433496320}"/>
                </a:ext>
              </a:extLst>
            </p:cNvPr>
            <p:cNvSpPr/>
            <p:nvPr/>
          </p:nvSpPr>
          <p:spPr>
            <a:xfrm>
              <a:off x="174919" y="1473366"/>
              <a:ext cx="4348997" cy="1360281"/>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altLang="en-US" sz="1400" b="1" dirty="0">
                  <a:solidFill>
                    <a:schemeClr val="bg1"/>
                  </a:solidFill>
                  <a:effectLst>
                    <a:outerShdw blurRad="38100" dist="38100" dir="2700000" algn="tl">
                      <a:srgbClr val="000000">
                        <a:alpha val="43137"/>
                      </a:srgbClr>
                    </a:outerShdw>
                  </a:effectLst>
                </a:rPr>
                <a:t>6 strategic Contextual Safeguarding principles </a:t>
              </a:r>
              <a:r>
                <a:rPr lang="en-GB" altLang="en-US" sz="1400" dirty="0">
                  <a:solidFill>
                    <a:schemeClr val="bg1"/>
                  </a:solidFill>
                  <a:effectLst>
                    <a:outerShdw blurRad="38100" dist="38100" dir="2700000" algn="tl">
                      <a:srgbClr val="000000">
                        <a:alpha val="43137"/>
                      </a:srgbClr>
                    </a:outerShdw>
                  </a:effectLst>
                </a:rPr>
                <a:t>have been agreed by partners across Sussex to steer the strategic development of contextual safeguarding within each authority area: </a:t>
              </a:r>
            </a:p>
          </p:txBody>
        </p:sp>
      </p:grpSp>
      <p:grpSp>
        <p:nvGrpSpPr>
          <p:cNvPr id="96" name="Group 95">
            <a:extLst>
              <a:ext uri="{FF2B5EF4-FFF2-40B4-BE49-F238E27FC236}">
                <a16:creationId xmlns:a16="http://schemas.microsoft.com/office/drawing/2014/main" id="{C604131D-22D7-4440-B63B-932219C05CDD}"/>
              </a:ext>
            </a:extLst>
          </p:cNvPr>
          <p:cNvGrpSpPr/>
          <p:nvPr/>
        </p:nvGrpSpPr>
        <p:grpSpPr>
          <a:xfrm>
            <a:off x="3716206" y="4932601"/>
            <a:ext cx="5296083" cy="766764"/>
            <a:chOff x="3716206" y="4932601"/>
            <a:chExt cx="5296083" cy="766764"/>
          </a:xfrm>
        </p:grpSpPr>
        <p:grpSp>
          <p:nvGrpSpPr>
            <p:cNvPr id="97" name="Group 96">
              <a:extLst>
                <a:ext uri="{FF2B5EF4-FFF2-40B4-BE49-F238E27FC236}">
                  <a16:creationId xmlns:a16="http://schemas.microsoft.com/office/drawing/2014/main" id="{3346C84A-5128-4825-A706-AF84E38CDD21}"/>
                </a:ext>
              </a:extLst>
            </p:cNvPr>
            <p:cNvGrpSpPr/>
            <p:nvPr/>
          </p:nvGrpSpPr>
          <p:grpSpPr>
            <a:xfrm>
              <a:off x="3716206" y="4932601"/>
              <a:ext cx="5296083" cy="766764"/>
              <a:chOff x="3716206" y="4932601"/>
              <a:chExt cx="5296083" cy="766764"/>
            </a:xfrm>
          </p:grpSpPr>
          <p:sp>
            <p:nvSpPr>
              <p:cNvPr id="100" name="Rectangle 99">
                <a:extLst>
                  <a:ext uri="{FF2B5EF4-FFF2-40B4-BE49-F238E27FC236}">
                    <a16:creationId xmlns:a16="http://schemas.microsoft.com/office/drawing/2014/main" id="{365AA5E0-B101-49DB-87BE-CCB87229C273}"/>
                  </a:ext>
                </a:extLst>
              </p:cNvPr>
              <p:cNvSpPr/>
              <p:nvPr/>
            </p:nvSpPr>
            <p:spPr>
              <a:xfrm>
                <a:off x="3757314" y="4964405"/>
                <a:ext cx="5218906" cy="6972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nvGrpSpPr>
              <p:cNvPr id="101" name="Group 100">
                <a:extLst>
                  <a:ext uri="{FF2B5EF4-FFF2-40B4-BE49-F238E27FC236}">
                    <a16:creationId xmlns:a16="http://schemas.microsoft.com/office/drawing/2014/main" id="{AA9803DE-A12E-4E22-B91D-9BEEA9933228}"/>
                  </a:ext>
                </a:extLst>
              </p:cNvPr>
              <p:cNvGrpSpPr/>
              <p:nvPr/>
            </p:nvGrpSpPr>
            <p:grpSpPr>
              <a:xfrm>
                <a:off x="3767404" y="5139703"/>
                <a:ext cx="437940" cy="431853"/>
                <a:chOff x="3781921" y="5192633"/>
                <a:chExt cx="437940" cy="431853"/>
              </a:xfrm>
            </p:grpSpPr>
            <p:pic>
              <p:nvPicPr>
                <p:cNvPr id="127" name="Graphic 126" descr="Home">
                  <a:hlinkClick r:id="rId5" action="ppaction://hlinksldjump" tooltip="Home"/>
                  <a:hlinkHover r:id="" action="ppaction://noaction" highlightClick="1"/>
                  <a:extLst>
                    <a:ext uri="{FF2B5EF4-FFF2-40B4-BE49-F238E27FC236}">
                      <a16:creationId xmlns:a16="http://schemas.microsoft.com/office/drawing/2014/main" id="{86F98F31-B5C2-4617-AB38-B44E0D3622FF}"/>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849252" y="5192633"/>
                  <a:ext cx="288000" cy="288000"/>
                </a:xfrm>
                <a:prstGeom prst="rect">
                  <a:avLst/>
                </a:prstGeom>
              </p:spPr>
            </p:pic>
            <p:sp>
              <p:nvSpPr>
                <p:cNvPr id="128" name="TextBox 127">
                  <a:hlinkClick r:id="rId5" action="ppaction://hlinksldjump" tooltip="Home"/>
                  <a:extLst>
                    <a:ext uri="{FF2B5EF4-FFF2-40B4-BE49-F238E27FC236}">
                      <a16:creationId xmlns:a16="http://schemas.microsoft.com/office/drawing/2014/main" id="{BD8F60C6-6648-4184-B6E7-179BAFA5B56D}"/>
                    </a:ext>
                  </a:extLst>
                </p:cNvPr>
                <p:cNvSpPr txBox="1"/>
                <p:nvPr/>
              </p:nvSpPr>
              <p:spPr>
                <a:xfrm>
                  <a:off x="3781921" y="5409042"/>
                  <a:ext cx="437940" cy="215444"/>
                </a:xfrm>
                <a:prstGeom prst="rect">
                  <a:avLst/>
                </a:prstGeom>
                <a:noFill/>
              </p:spPr>
              <p:txBody>
                <a:bodyPr wrap="none" rtlCol="0">
                  <a:spAutoFit/>
                </a:bodyPr>
                <a:lstStyle/>
                <a:p>
                  <a:r>
                    <a:rPr lang="en-GB" sz="800" b="1" dirty="0"/>
                    <a:t>Home</a:t>
                  </a:r>
                </a:p>
              </p:txBody>
            </p:sp>
          </p:grpSp>
          <p:grpSp>
            <p:nvGrpSpPr>
              <p:cNvPr id="102" name="Group 101">
                <a:extLst>
                  <a:ext uri="{FF2B5EF4-FFF2-40B4-BE49-F238E27FC236}">
                    <a16:creationId xmlns:a16="http://schemas.microsoft.com/office/drawing/2014/main" id="{CABC0A12-FD4F-4B39-82FC-C0073D185A67}"/>
                  </a:ext>
                </a:extLst>
              </p:cNvPr>
              <p:cNvGrpSpPr/>
              <p:nvPr/>
            </p:nvGrpSpPr>
            <p:grpSpPr>
              <a:xfrm>
                <a:off x="5761081" y="5129099"/>
                <a:ext cx="763351" cy="563377"/>
                <a:chOff x="5535587" y="5196296"/>
                <a:chExt cx="763351" cy="563377"/>
              </a:xfrm>
            </p:grpSpPr>
            <p:pic>
              <p:nvPicPr>
                <p:cNvPr id="125" name="Graphic 124" descr="Presentation with media">
                  <a:hlinkClick r:id="rId8" action="ppaction://hlinksldjump"/>
                  <a:hlinkHover r:id="" action="ppaction://noaction" highlightClick="1"/>
                  <a:extLst>
                    <a:ext uri="{FF2B5EF4-FFF2-40B4-BE49-F238E27FC236}">
                      <a16:creationId xmlns:a16="http://schemas.microsoft.com/office/drawing/2014/main" id="{173B6BEE-8696-436C-B3FC-9687E73D4699}"/>
                    </a:ext>
                  </a:extLst>
                </p:cNvPr>
                <p:cNvPicPr>
                  <a:picLocks noChangeAspect="1"/>
                </p:cNvPicPr>
                <p:nvPr/>
              </p:nvPicPr>
              <p:blipFill rotWithShape="1">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b="31497"/>
                <a:stretch/>
              </p:blipFill>
              <p:spPr>
                <a:xfrm>
                  <a:off x="5727140" y="5196296"/>
                  <a:ext cx="336964" cy="230832"/>
                </a:xfrm>
                <a:prstGeom prst="rect">
                  <a:avLst/>
                </a:prstGeom>
              </p:spPr>
            </p:pic>
            <p:sp>
              <p:nvSpPr>
                <p:cNvPr id="126" name="TextBox 125">
                  <a:hlinkClick r:id="rId8" action="ppaction://hlinksldjump"/>
                  <a:extLst>
                    <a:ext uri="{FF2B5EF4-FFF2-40B4-BE49-F238E27FC236}">
                      <a16:creationId xmlns:a16="http://schemas.microsoft.com/office/drawing/2014/main" id="{1EEA5334-DD3A-46D3-BC59-33810F362ADA}"/>
                    </a:ext>
                  </a:extLst>
                </p:cNvPr>
                <p:cNvSpPr txBox="1"/>
                <p:nvPr/>
              </p:nvSpPr>
              <p:spPr>
                <a:xfrm>
                  <a:off x="5535587" y="5421119"/>
                  <a:ext cx="763351" cy="338554"/>
                </a:xfrm>
                <a:prstGeom prst="rect">
                  <a:avLst/>
                </a:prstGeom>
                <a:noFill/>
              </p:spPr>
              <p:txBody>
                <a:bodyPr wrap="none" rtlCol="0">
                  <a:spAutoFit/>
                </a:bodyPr>
                <a:lstStyle/>
                <a:p>
                  <a:pPr algn="ctr"/>
                  <a:r>
                    <a:rPr lang="en-GB" sz="800" b="1" dirty="0"/>
                    <a:t>Watch, Listen</a:t>
                  </a:r>
                </a:p>
                <a:p>
                  <a:pPr algn="ctr"/>
                  <a:r>
                    <a:rPr lang="en-GB" sz="800" b="1" dirty="0"/>
                    <a:t>&amp; Read</a:t>
                  </a:r>
                </a:p>
              </p:txBody>
            </p:sp>
          </p:grpSp>
          <p:grpSp>
            <p:nvGrpSpPr>
              <p:cNvPr id="103" name="Group 102">
                <a:extLst>
                  <a:ext uri="{FF2B5EF4-FFF2-40B4-BE49-F238E27FC236}">
                    <a16:creationId xmlns:a16="http://schemas.microsoft.com/office/drawing/2014/main" id="{0F639CBF-83EA-4C8E-A89D-DCDA9F0F353E}"/>
                  </a:ext>
                </a:extLst>
              </p:cNvPr>
              <p:cNvGrpSpPr/>
              <p:nvPr/>
            </p:nvGrpSpPr>
            <p:grpSpPr>
              <a:xfrm>
                <a:off x="7961281" y="5137274"/>
                <a:ext cx="575799" cy="551205"/>
                <a:chOff x="6138093" y="5173118"/>
                <a:chExt cx="575799" cy="551205"/>
              </a:xfrm>
            </p:grpSpPr>
            <p:pic>
              <p:nvPicPr>
                <p:cNvPr id="123" name="Graphic 122" descr="Checklist">
                  <a:hlinkClick r:id="rId11" action="ppaction://hlinksldjump"/>
                  <a:hlinkHover r:id="" action="ppaction://noaction" highlightClick="1"/>
                  <a:extLst>
                    <a:ext uri="{FF2B5EF4-FFF2-40B4-BE49-F238E27FC236}">
                      <a16:creationId xmlns:a16="http://schemas.microsoft.com/office/drawing/2014/main" id="{7BEBD695-E9C2-4243-B3F2-C8BAF43FF88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241739" y="5173118"/>
                  <a:ext cx="288000" cy="288000"/>
                </a:xfrm>
                <a:prstGeom prst="rect">
                  <a:avLst/>
                </a:prstGeom>
              </p:spPr>
            </p:pic>
            <p:sp>
              <p:nvSpPr>
                <p:cNvPr id="124" name="TextBox 123">
                  <a:hlinkClick r:id="rId11" action="ppaction://hlinksldjump"/>
                  <a:extLst>
                    <a:ext uri="{FF2B5EF4-FFF2-40B4-BE49-F238E27FC236}">
                      <a16:creationId xmlns:a16="http://schemas.microsoft.com/office/drawing/2014/main" id="{51A8F5C2-F29F-468A-BDD2-AB618B76F01A}"/>
                    </a:ext>
                  </a:extLst>
                </p:cNvPr>
                <p:cNvSpPr txBox="1"/>
                <p:nvPr/>
              </p:nvSpPr>
              <p:spPr>
                <a:xfrm>
                  <a:off x="6138093" y="5385769"/>
                  <a:ext cx="575799" cy="338554"/>
                </a:xfrm>
                <a:prstGeom prst="rect">
                  <a:avLst/>
                </a:prstGeom>
                <a:noFill/>
              </p:spPr>
              <p:txBody>
                <a:bodyPr wrap="none" rtlCol="0">
                  <a:spAutoFit/>
                </a:bodyPr>
                <a:lstStyle/>
                <a:p>
                  <a:r>
                    <a:rPr lang="en-GB" sz="800" b="1" dirty="0"/>
                    <a:t>Resource</a:t>
                  </a:r>
                </a:p>
                <a:p>
                  <a:pPr algn="ctr"/>
                  <a:r>
                    <a:rPr lang="en-GB" sz="800" b="1" dirty="0"/>
                    <a:t>Library</a:t>
                  </a:r>
                </a:p>
              </p:txBody>
            </p:sp>
          </p:grpSp>
          <p:grpSp>
            <p:nvGrpSpPr>
              <p:cNvPr id="104" name="Group 103">
                <a:extLst>
                  <a:ext uri="{FF2B5EF4-FFF2-40B4-BE49-F238E27FC236}">
                    <a16:creationId xmlns:a16="http://schemas.microsoft.com/office/drawing/2014/main" id="{F23AF158-F23B-4269-B474-2460D3BFBD05}"/>
                  </a:ext>
                </a:extLst>
              </p:cNvPr>
              <p:cNvGrpSpPr/>
              <p:nvPr/>
            </p:nvGrpSpPr>
            <p:grpSpPr>
              <a:xfrm>
                <a:off x="8425269" y="5112037"/>
                <a:ext cx="587020" cy="572554"/>
                <a:chOff x="8486747" y="5066545"/>
                <a:chExt cx="587020" cy="572554"/>
              </a:xfrm>
            </p:grpSpPr>
            <p:pic>
              <p:nvPicPr>
                <p:cNvPr id="121" name="Graphic 120" descr="Diamond">
                  <a:hlinkClick r:id="rId14" action="ppaction://hlinksldjump"/>
                  <a:hlinkHover r:id="" action="ppaction://noaction" highlightClick="1"/>
                  <a:extLst>
                    <a:ext uri="{FF2B5EF4-FFF2-40B4-BE49-F238E27FC236}">
                      <a16:creationId xmlns:a16="http://schemas.microsoft.com/office/drawing/2014/main" id="{885ACD3C-AB84-4C21-BBC8-C8EEB1755C35}"/>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8609531" y="5066545"/>
                  <a:ext cx="288000" cy="288000"/>
                </a:xfrm>
                <a:prstGeom prst="rect">
                  <a:avLst/>
                </a:prstGeom>
              </p:spPr>
            </p:pic>
            <p:sp>
              <p:nvSpPr>
                <p:cNvPr id="122" name="TextBox 121">
                  <a:hlinkClick r:id="rId14" action="ppaction://hlinksldjump"/>
                  <a:extLst>
                    <a:ext uri="{FF2B5EF4-FFF2-40B4-BE49-F238E27FC236}">
                      <a16:creationId xmlns:a16="http://schemas.microsoft.com/office/drawing/2014/main" id="{0172A98A-1DD1-42B5-8A4D-44FE877FC059}"/>
                    </a:ext>
                  </a:extLst>
                </p:cNvPr>
                <p:cNvSpPr txBox="1"/>
                <p:nvPr/>
              </p:nvSpPr>
              <p:spPr>
                <a:xfrm>
                  <a:off x="8486747" y="5300545"/>
                  <a:ext cx="587020" cy="338554"/>
                </a:xfrm>
                <a:prstGeom prst="rect">
                  <a:avLst/>
                </a:prstGeom>
                <a:noFill/>
              </p:spPr>
              <p:txBody>
                <a:bodyPr wrap="none" rtlCol="0">
                  <a:spAutoFit/>
                </a:bodyPr>
                <a:lstStyle/>
                <a:p>
                  <a:pPr algn="ctr"/>
                  <a:r>
                    <a:rPr lang="en-GB" sz="800" b="1" dirty="0"/>
                    <a:t>Advice &amp; </a:t>
                  </a:r>
                  <a:br>
                    <a:rPr lang="en-GB" sz="800" b="1" dirty="0"/>
                  </a:br>
                  <a:r>
                    <a:rPr lang="en-GB" sz="800" b="1" dirty="0"/>
                    <a:t>Support</a:t>
                  </a:r>
                </a:p>
              </p:txBody>
            </p:sp>
          </p:grpSp>
          <p:grpSp>
            <p:nvGrpSpPr>
              <p:cNvPr id="105" name="Group 104">
                <a:extLst>
                  <a:ext uri="{FF2B5EF4-FFF2-40B4-BE49-F238E27FC236}">
                    <a16:creationId xmlns:a16="http://schemas.microsoft.com/office/drawing/2014/main" id="{D0A142F0-C7E7-45EA-9C83-B739EA4F5FA6}"/>
                  </a:ext>
                </a:extLst>
              </p:cNvPr>
              <p:cNvGrpSpPr/>
              <p:nvPr/>
            </p:nvGrpSpPr>
            <p:grpSpPr>
              <a:xfrm>
                <a:off x="7525060" y="5125211"/>
                <a:ext cx="460382" cy="563245"/>
                <a:chOff x="8398635" y="5153555"/>
                <a:chExt cx="460382" cy="563245"/>
              </a:xfrm>
            </p:grpSpPr>
            <p:pic>
              <p:nvPicPr>
                <p:cNvPr id="119" name="Graphic 118" descr="Clapper board">
                  <a:hlinkClick r:id="rId17" action="ppaction://hlinksldjump"/>
                  <a:hlinkHover r:id="" action="ppaction://noaction" highlightClick="1"/>
                  <a:extLst>
                    <a:ext uri="{FF2B5EF4-FFF2-40B4-BE49-F238E27FC236}">
                      <a16:creationId xmlns:a16="http://schemas.microsoft.com/office/drawing/2014/main" id="{4F423854-D0FC-4E0F-B999-68D72E47F74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8480063" y="5153555"/>
                  <a:ext cx="288000" cy="288000"/>
                </a:xfrm>
                <a:prstGeom prst="rect">
                  <a:avLst/>
                </a:prstGeom>
              </p:spPr>
            </p:pic>
            <p:sp>
              <p:nvSpPr>
                <p:cNvPr id="120" name="TextBox 119">
                  <a:hlinkClick r:id="rId17" action="ppaction://hlinksldjump"/>
                  <a:extLst>
                    <a:ext uri="{FF2B5EF4-FFF2-40B4-BE49-F238E27FC236}">
                      <a16:creationId xmlns:a16="http://schemas.microsoft.com/office/drawing/2014/main" id="{FF6EC42F-CF34-4039-A476-1E02C067933C}"/>
                    </a:ext>
                  </a:extLst>
                </p:cNvPr>
                <p:cNvSpPr txBox="1"/>
                <p:nvPr/>
              </p:nvSpPr>
              <p:spPr>
                <a:xfrm>
                  <a:off x="8398635" y="5378246"/>
                  <a:ext cx="460382" cy="338554"/>
                </a:xfrm>
                <a:prstGeom prst="rect">
                  <a:avLst/>
                </a:prstGeom>
                <a:noFill/>
              </p:spPr>
              <p:txBody>
                <a:bodyPr wrap="none" rtlCol="0">
                  <a:spAutoFit/>
                </a:bodyPr>
                <a:lstStyle/>
                <a:p>
                  <a:pPr algn="ctr"/>
                  <a:r>
                    <a:rPr lang="en-GB" sz="800" b="1" dirty="0"/>
                    <a:t>Take </a:t>
                  </a:r>
                  <a:br>
                    <a:rPr lang="en-GB" sz="800" b="1" dirty="0"/>
                  </a:br>
                  <a:r>
                    <a:rPr lang="en-GB" sz="800" b="1" dirty="0"/>
                    <a:t>Action</a:t>
                  </a:r>
                </a:p>
              </p:txBody>
            </p:sp>
          </p:grpSp>
          <p:sp>
            <p:nvSpPr>
              <p:cNvPr id="106" name="TextBox 105">
                <a:extLst>
                  <a:ext uri="{FF2B5EF4-FFF2-40B4-BE49-F238E27FC236}">
                    <a16:creationId xmlns:a16="http://schemas.microsoft.com/office/drawing/2014/main" id="{FC2B8B4A-2A67-4F0B-9B05-4F404E27194A}"/>
                  </a:ext>
                </a:extLst>
              </p:cNvPr>
              <p:cNvSpPr txBox="1"/>
              <p:nvPr/>
            </p:nvSpPr>
            <p:spPr>
              <a:xfrm>
                <a:off x="3716206" y="4932601"/>
                <a:ext cx="3765683" cy="230832"/>
              </a:xfrm>
              <a:prstGeom prst="rect">
                <a:avLst/>
              </a:prstGeom>
              <a:noFill/>
            </p:spPr>
            <p:txBody>
              <a:bodyPr wrap="square" rtlCol="0">
                <a:spAutoFit/>
              </a:bodyPr>
              <a:lstStyle/>
              <a:p>
                <a:r>
                  <a:rPr lang="en-GB" sz="900" b="1" dirty="0">
                    <a:solidFill>
                      <a:schemeClr val="bg2"/>
                    </a:solidFill>
                    <a:effectLst>
                      <a:outerShdw blurRad="38100" dist="38100" dir="2700000" algn="tl">
                        <a:srgbClr val="000000">
                          <a:alpha val="43137"/>
                        </a:srgbClr>
                      </a:outerShdw>
                    </a:effectLst>
                  </a:rPr>
                  <a:t>Navigation Bar – Click on the icons to find out more</a:t>
                </a:r>
              </a:p>
            </p:txBody>
          </p:sp>
          <p:grpSp>
            <p:nvGrpSpPr>
              <p:cNvPr id="107" name="Group 106">
                <a:extLst>
                  <a:ext uri="{FF2B5EF4-FFF2-40B4-BE49-F238E27FC236}">
                    <a16:creationId xmlns:a16="http://schemas.microsoft.com/office/drawing/2014/main" id="{99A33D92-8D34-480A-842A-639BAA2080C7}"/>
                  </a:ext>
                </a:extLst>
              </p:cNvPr>
              <p:cNvGrpSpPr/>
              <p:nvPr/>
            </p:nvGrpSpPr>
            <p:grpSpPr>
              <a:xfrm>
                <a:off x="4524671" y="5148976"/>
                <a:ext cx="716863" cy="550389"/>
                <a:chOff x="5639947" y="5178166"/>
                <a:chExt cx="716863" cy="509532"/>
              </a:xfrm>
            </p:grpSpPr>
            <p:pic>
              <p:nvPicPr>
                <p:cNvPr id="117" name="Graphic 116" descr="Warning">
                  <a:hlinkClick r:id="rId20" action="ppaction://hlinksldjump" tooltip="Extra Familial Risk" highlightClick="1"/>
                  <a:hlinkHover r:id="" action="ppaction://noaction" highlightClick="1"/>
                  <a:extLst>
                    <a:ext uri="{FF2B5EF4-FFF2-40B4-BE49-F238E27FC236}">
                      <a16:creationId xmlns:a16="http://schemas.microsoft.com/office/drawing/2014/main" id="{BC0AA48A-6A3C-4985-90A2-CBA1E0F14F13}"/>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p:blipFill>
              <p:spPr>
                <a:xfrm>
                  <a:off x="5861244" y="5178166"/>
                  <a:ext cx="245151" cy="245151"/>
                </a:xfrm>
                <a:prstGeom prst="rect">
                  <a:avLst/>
                </a:prstGeom>
              </p:spPr>
            </p:pic>
            <p:sp>
              <p:nvSpPr>
                <p:cNvPr id="118" name="TextBox 117">
                  <a:hlinkClick r:id="rId20" action="ppaction://hlinksldjump" tooltip="Extra Familial Risk"/>
                  <a:extLst>
                    <a:ext uri="{FF2B5EF4-FFF2-40B4-BE49-F238E27FC236}">
                      <a16:creationId xmlns:a16="http://schemas.microsoft.com/office/drawing/2014/main" id="{1B07DA70-849E-4323-B7EF-6C4FACBD7BAD}"/>
                    </a:ext>
                  </a:extLst>
                </p:cNvPr>
                <p:cNvSpPr txBox="1"/>
                <p:nvPr/>
              </p:nvSpPr>
              <p:spPr>
                <a:xfrm>
                  <a:off x="5639947" y="5374276"/>
                  <a:ext cx="716863" cy="313422"/>
                </a:xfrm>
                <a:prstGeom prst="rect">
                  <a:avLst/>
                </a:prstGeom>
                <a:noFill/>
              </p:spPr>
              <p:txBody>
                <a:bodyPr wrap="none" rtlCol="0">
                  <a:spAutoFit/>
                </a:bodyPr>
                <a:lstStyle/>
                <a:p>
                  <a:pPr algn="ctr"/>
                  <a:r>
                    <a:rPr lang="en-GB" sz="800" b="1" dirty="0"/>
                    <a:t>Extra </a:t>
                  </a:r>
                  <a:br>
                    <a:rPr lang="en-GB" sz="800" b="1" dirty="0"/>
                  </a:br>
                  <a:r>
                    <a:rPr lang="en-GB" sz="800" b="1" dirty="0"/>
                    <a:t>Familial Risk</a:t>
                  </a:r>
                </a:p>
              </p:txBody>
            </p:sp>
          </p:grpSp>
          <p:grpSp>
            <p:nvGrpSpPr>
              <p:cNvPr id="108" name="Group 107">
                <a:extLst>
                  <a:ext uri="{FF2B5EF4-FFF2-40B4-BE49-F238E27FC236}">
                    <a16:creationId xmlns:a16="http://schemas.microsoft.com/office/drawing/2014/main" id="{818E5533-6F10-44BC-9BBF-F38131CB10D3}"/>
                  </a:ext>
                </a:extLst>
              </p:cNvPr>
              <p:cNvGrpSpPr/>
              <p:nvPr/>
            </p:nvGrpSpPr>
            <p:grpSpPr>
              <a:xfrm>
                <a:off x="5128238" y="5170045"/>
                <a:ext cx="740908" cy="523039"/>
                <a:chOff x="7400526" y="5183132"/>
                <a:chExt cx="740908" cy="523039"/>
              </a:xfrm>
            </p:grpSpPr>
            <p:pic>
              <p:nvPicPr>
                <p:cNvPr id="115" name="Picture 2" descr="Target Concentric Circles Symbol">
                  <a:hlinkClick r:id="rId23" action="ppaction://hlinksldjump" tooltip="Contextual Safeguarding"/>
                  <a:hlinkHover r:id="" action="ppaction://noaction" highlightClick="1"/>
                  <a:extLst>
                    <a:ext uri="{FF2B5EF4-FFF2-40B4-BE49-F238E27FC236}">
                      <a16:creationId xmlns:a16="http://schemas.microsoft.com/office/drawing/2014/main" id="{7912BCB7-DCF4-40FA-AA09-70E6190C2A3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614558" y="5183132"/>
                  <a:ext cx="245151" cy="245151"/>
                </a:xfrm>
                <a:prstGeom prst="rect">
                  <a:avLst/>
                </a:prstGeom>
                <a:noFill/>
                <a:extLst>
                  <a:ext uri="{909E8E84-426E-40DD-AFC4-6F175D3DCCD1}">
                    <a14:hiddenFill xmlns:a14="http://schemas.microsoft.com/office/drawing/2010/main">
                      <a:solidFill>
                        <a:srgbClr val="FFFFFF"/>
                      </a:solidFill>
                    </a14:hiddenFill>
                  </a:ext>
                </a:extLst>
              </p:spPr>
            </p:pic>
            <p:sp>
              <p:nvSpPr>
                <p:cNvPr id="116" name="TextBox 115">
                  <a:hlinkClick r:id="rId23" action="ppaction://hlinksldjump" tooltip="Contextual Safeguarding"/>
                  <a:extLst>
                    <a:ext uri="{FF2B5EF4-FFF2-40B4-BE49-F238E27FC236}">
                      <a16:creationId xmlns:a16="http://schemas.microsoft.com/office/drawing/2014/main" id="{59FB5C41-B4CE-4A6F-953D-9B6BE18F150C}"/>
                    </a:ext>
                  </a:extLst>
                </p:cNvPr>
                <p:cNvSpPr txBox="1"/>
                <p:nvPr/>
              </p:nvSpPr>
              <p:spPr>
                <a:xfrm>
                  <a:off x="7400526" y="5367617"/>
                  <a:ext cx="740908" cy="338554"/>
                </a:xfrm>
                <a:prstGeom prst="rect">
                  <a:avLst/>
                </a:prstGeom>
                <a:noFill/>
              </p:spPr>
              <p:txBody>
                <a:bodyPr wrap="none" rtlCol="0">
                  <a:spAutoFit/>
                </a:bodyPr>
                <a:lstStyle/>
                <a:p>
                  <a:pPr algn="ctr"/>
                  <a:r>
                    <a:rPr lang="en-GB" sz="800" b="1" dirty="0"/>
                    <a:t>Contextual</a:t>
                  </a:r>
                </a:p>
                <a:p>
                  <a:pPr algn="ctr"/>
                  <a:r>
                    <a:rPr lang="en-GB" sz="800" b="1" dirty="0"/>
                    <a:t>Safeguarding</a:t>
                  </a:r>
                </a:p>
              </p:txBody>
            </p:sp>
          </p:grpSp>
          <p:grpSp>
            <p:nvGrpSpPr>
              <p:cNvPr id="109" name="Group 108">
                <a:extLst>
                  <a:ext uri="{FF2B5EF4-FFF2-40B4-BE49-F238E27FC236}">
                    <a16:creationId xmlns:a16="http://schemas.microsoft.com/office/drawing/2014/main" id="{D9EB503E-C8F0-499D-BDA3-52C8AF9BA997}"/>
                  </a:ext>
                </a:extLst>
              </p:cNvPr>
              <p:cNvGrpSpPr/>
              <p:nvPr/>
            </p:nvGrpSpPr>
            <p:grpSpPr>
              <a:xfrm>
                <a:off x="6453115" y="5125212"/>
                <a:ext cx="696024" cy="560459"/>
                <a:chOff x="7422970" y="5145712"/>
                <a:chExt cx="696024" cy="560459"/>
              </a:xfrm>
            </p:grpSpPr>
            <p:pic>
              <p:nvPicPr>
                <p:cNvPr id="113" name="Picture 2" descr="Lightbulb and gear">
                  <a:hlinkClick r:id="rId25" action="ppaction://hlinksldjump"/>
                  <a:hlinkHover r:id="" action="ppaction://noaction" highlightClick="1"/>
                  <a:extLst>
                    <a:ext uri="{FF2B5EF4-FFF2-40B4-BE49-F238E27FC236}">
                      <a16:creationId xmlns:a16="http://schemas.microsoft.com/office/drawing/2014/main" id="{7BF63195-A342-4B9D-8D86-30F4D2AE0D61}"/>
                    </a:ext>
                  </a:extLst>
                </p:cNvPr>
                <p:cNvPicPr>
                  <a:picLocks noChangeAspect="1" noChangeArrowheads="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7641854" y="5145712"/>
                  <a:ext cx="282572" cy="282572"/>
                </a:xfrm>
                <a:prstGeom prst="rect">
                  <a:avLst/>
                </a:prstGeom>
                <a:noFill/>
                <a:extLst>
                  <a:ext uri="{909E8E84-426E-40DD-AFC4-6F175D3DCCD1}">
                    <a14:hiddenFill xmlns:a14="http://schemas.microsoft.com/office/drawing/2010/main">
                      <a:solidFill>
                        <a:srgbClr val="FFFFFF"/>
                      </a:solidFill>
                    </a14:hiddenFill>
                  </a:ext>
                </a:extLst>
              </p:spPr>
            </p:pic>
            <p:sp>
              <p:nvSpPr>
                <p:cNvPr id="114" name="TextBox 113">
                  <a:hlinkClick r:id="rId25" action="ppaction://hlinksldjump"/>
                  <a:extLst>
                    <a:ext uri="{FF2B5EF4-FFF2-40B4-BE49-F238E27FC236}">
                      <a16:creationId xmlns:a16="http://schemas.microsoft.com/office/drawing/2014/main" id="{2ECC068B-47C9-4C4A-A3DE-24548C43472A}"/>
                    </a:ext>
                  </a:extLst>
                </p:cNvPr>
                <p:cNvSpPr txBox="1"/>
                <p:nvPr/>
              </p:nvSpPr>
              <p:spPr>
                <a:xfrm>
                  <a:off x="7422970" y="5367617"/>
                  <a:ext cx="696024" cy="338554"/>
                </a:xfrm>
                <a:prstGeom prst="rect">
                  <a:avLst/>
                </a:prstGeom>
                <a:noFill/>
              </p:spPr>
              <p:txBody>
                <a:bodyPr wrap="none" rtlCol="0">
                  <a:spAutoFit/>
                </a:bodyPr>
                <a:lstStyle/>
                <a:p>
                  <a:pPr algn="ctr"/>
                  <a:r>
                    <a:rPr lang="en-GB" sz="800" b="1" dirty="0"/>
                    <a:t>Strategic</a:t>
                  </a:r>
                </a:p>
                <a:p>
                  <a:pPr algn="ctr"/>
                  <a:r>
                    <a:rPr lang="en-GB" sz="800" b="1" dirty="0"/>
                    <a:t>Governance</a:t>
                  </a:r>
                </a:p>
              </p:txBody>
            </p:sp>
          </p:grpSp>
          <p:grpSp>
            <p:nvGrpSpPr>
              <p:cNvPr id="110" name="Group 109">
                <a:extLst>
                  <a:ext uri="{FF2B5EF4-FFF2-40B4-BE49-F238E27FC236}">
                    <a16:creationId xmlns:a16="http://schemas.microsoft.com/office/drawing/2014/main" id="{6F6675F0-1508-436D-8C70-D0ADC7E25941}"/>
                  </a:ext>
                </a:extLst>
              </p:cNvPr>
              <p:cNvGrpSpPr/>
              <p:nvPr/>
            </p:nvGrpSpPr>
            <p:grpSpPr>
              <a:xfrm>
                <a:off x="7014855" y="5133239"/>
                <a:ext cx="535724" cy="552131"/>
                <a:chOff x="7375893" y="5154040"/>
                <a:chExt cx="535724" cy="552131"/>
              </a:xfrm>
            </p:grpSpPr>
            <p:pic>
              <p:nvPicPr>
                <p:cNvPr id="111" name="Picture 2" descr="Target">
                  <a:hlinkClick r:id="rId26" action="ppaction://hlinksldjump"/>
                  <a:hlinkHover r:id="" action="ppaction://noaction" highlightClick="1"/>
                  <a:extLst>
                    <a:ext uri="{FF2B5EF4-FFF2-40B4-BE49-F238E27FC236}">
                      <a16:creationId xmlns:a16="http://schemas.microsoft.com/office/drawing/2014/main" id="{075D224F-13AF-4089-8786-C251997269CB}"/>
                    </a:ext>
                  </a:extLst>
                </p:cNvPr>
                <p:cNvPicPr>
                  <a:picLocks noChangeAspect="1" noChangeArrowheads="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rcRect/>
                <a:stretch/>
              </p:blipFill>
              <p:spPr bwMode="auto">
                <a:xfrm>
                  <a:off x="7491879" y="5154040"/>
                  <a:ext cx="274243" cy="274243"/>
                </a:xfrm>
                <a:prstGeom prst="rect">
                  <a:avLst/>
                </a:prstGeom>
                <a:noFill/>
                <a:extLst>
                  <a:ext uri="{909E8E84-426E-40DD-AFC4-6F175D3DCCD1}">
                    <a14:hiddenFill xmlns:a14="http://schemas.microsoft.com/office/drawing/2010/main">
                      <a:solidFill>
                        <a:srgbClr val="FFFFFF"/>
                      </a:solidFill>
                    </a14:hiddenFill>
                  </a:ext>
                </a:extLst>
              </p:spPr>
            </p:pic>
            <p:sp>
              <p:nvSpPr>
                <p:cNvPr id="112" name="TextBox 111">
                  <a:hlinkClick r:id="rId26" action="ppaction://hlinksldjump"/>
                  <a:extLst>
                    <a:ext uri="{FF2B5EF4-FFF2-40B4-BE49-F238E27FC236}">
                      <a16:creationId xmlns:a16="http://schemas.microsoft.com/office/drawing/2014/main" id="{6672E0CD-B3AC-44D3-8AF9-F3FC9BFBF1A9}"/>
                    </a:ext>
                  </a:extLst>
                </p:cNvPr>
                <p:cNvSpPr txBox="1"/>
                <p:nvPr/>
              </p:nvSpPr>
              <p:spPr>
                <a:xfrm>
                  <a:off x="7375893" y="5367617"/>
                  <a:ext cx="535724" cy="338554"/>
                </a:xfrm>
                <a:prstGeom prst="rect">
                  <a:avLst/>
                </a:prstGeom>
                <a:noFill/>
              </p:spPr>
              <p:txBody>
                <a:bodyPr wrap="none" rtlCol="0">
                  <a:spAutoFit/>
                </a:bodyPr>
                <a:lstStyle/>
                <a:p>
                  <a:pPr algn="ctr"/>
                  <a:r>
                    <a:rPr lang="en-GB" sz="800" b="1" dirty="0"/>
                    <a:t>Tactical </a:t>
                  </a:r>
                  <a:br>
                    <a:rPr lang="en-GB" sz="800" b="1" dirty="0"/>
                  </a:br>
                  <a:r>
                    <a:rPr lang="en-GB" sz="800" b="1" dirty="0"/>
                    <a:t>Delivery</a:t>
                  </a:r>
                </a:p>
              </p:txBody>
            </p:sp>
          </p:grpSp>
        </p:grpSp>
        <p:pic>
          <p:nvPicPr>
            <p:cNvPr id="98" name="Graphic 97" descr="Help">
              <a:hlinkClick r:id="rId29" action="ppaction://hlinksldjump" tooltip="Home"/>
              <a:hlinkHover r:id="" action="ppaction://noaction" highlightClick="1"/>
              <a:extLst>
                <a:ext uri="{FF2B5EF4-FFF2-40B4-BE49-F238E27FC236}">
                  <a16:creationId xmlns:a16="http://schemas.microsoft.com/office/drawing/2014/main" id="{26EB250A-BFF2-4E9D-BC5A-7E4E2125DC8F}"/>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p:blipFill>
          <p:spPr>
            <a:xfrm>
              <a:off x="4241460" y="5141190"/>
              <a:ext cx="288000" cy="288000"/>
            </a:xfrm>
            <a:prstGeom prst="rect">
              <a:avLst/>
            </a:prstGeom>
          </p:spPr>
        </p:pic>
        <p:sp>
          <p:nvSpPr>
            <p:cNvPr id="99" name="TextBox 98">
              <a:hlinkClick r:id="rId29" action="ppaction://hlinksldjump" tooltip="About"/>
              <a:extLst>
                <a:ext uri="{FF2B5EF4-FFF2-40B4-BE49-F238E27FC236}">
                  <a16:creationId xmlns:a16="http://schemas.microsoft.com/office/drawing/2014/main" id="{A8E89425-1976-438B-BD80-9B2DCE34E347}"/>
                </a:ext>
              </a:extLst>
            </p:cNvPr>
            <p:cNvSpPr txBox="1"/>
            <p:nvPr/>
          </p:nvSpPr>
          <p:spPr>
            <a:xfrm>
              <a:off x="4174129" y="5357599"/>
              <a:ext cx="445956" cy="215444"/>
            </a:xfrm>
            <a:prstGeom prst="rect">
              <a:avLst/>
            </a:prstGeom>
            <a:noFill/>
          </p:spPr>
          <p:txBody>
            <a:bodyPr wrap="none" rtlCol="0">
              <a:spAutoFit/>
            </a:bodyPr>
            <a:lstStyle/>
            <a:p>
              <a:r>
                <a:rPr lang="en-GB" sz="800" b="1" dirty="0"/>
                <a:t>About</a:t>
              </a:r>
            </a:p>
          </p:txBody>
        </p:sp>
      </p:grpSp>
      <p:pic>
        <p:nvPicPr>
          <p:cNvPr id="3" name="Picture 2">
            <a:hlinkClick r:id="rId32" action="ppaction://hlinksldjump" tooltip="Sussex Contextual Safeguarding  principles "/>
            <a:extLst>
              <a:ext uri="{FF2B5EF4-FFF2-40B4-BE49-F238E27FC236}">
                <a16:creationId xmlns:a16="http://schemas.microsoft.com/office/drawing/2014/main" id="{E44086A1-301B-47CA-A181-EEBA0C57E90D}"/>
              </a:ext>
            </a:extLst>
          </p:cNvPr>
          <p:cNvPicPr>
            <a:picLocks/>
          </p:cNvPicPr>
          <p:nvPr/>
        </p:nvPicPr>
        <p:blipFill>
          <a:blip r:embed="rId33"/>
          <a:stretch>
            <a:fillRect/>
          </a:stretch>
        </p:blipFill>
        <p:spPr>
          <a:xfrm>
            <a:off x="809772" y="2484748"/>
            <a:ext cx="3312963" cy="2304000"/>
          </a:xfrm>
          <a:prstGeom prst="rect">
            <a:avLst/>
          </a:prstGeom>
        </p:spPr>
      </p:pic>
    </p:spTree>
    <p:extLst>
      <p:ext uri="{BB962C8B-B14F-4D97-AF65-F5344CB8AC3E}">
        <p14:creationId xmlns:p14="http://schemas.microsoft.com/office/powerpoint/2010/main" val="2796777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6748D7-68C0-4C9C-98B7-C128BE60B22D}"/>
              </a:ext>
            </a:extLst>
          </p:cNvPr>
          <p:cNvPicPr>
            <a:picLocks/>
          </p:cNvPicPr>
          <p:nvPr/>
        </p:nvPicPr>
        <p:blipFill>
          <a:blip r:embed="rId2"/>
          <a:stretch>
            <a:fillRect/>
          </a:stretch>
        </p:blipFill>
        <p:spPr>
          <a:xfrm>
            <a:off x="847429" y="1"/>
            <a:ext cx="7449141" cy="4972956"/>
          </a:xfrm>
          <a:prstGeom prst="rect">
            <a:avLst/>
          </a:prstGeom>
        </p:spPr>
      </p:pic>
      <p:sp>
        <p:nvSpPr>
          <p:cNvPr id="5" name="Rectangle: Rounded Corners 4">
            <a:hlinkClick r:id="rId3" action="ppaction://hlinksldjump" tooltip="Back to Contextual Safeguarding in West Sussex (strategic) page"/>
            <a:extLst>
              <a:ext uri="{FF2B5EF4-FFF2-40B4-BE49-F238E27FC236}">
                <a16:creationId xmlns:a16="http://schemas.microsoft.com/office/drawing/2014/main" id="{0D1A220B-2590-42DC-B699-6E2F33BA43F1}"/>
              </a:ext>
            </a:extLst>
          </p:cNvPr>
          <p:cNvSpPr/>
          <p:nvPr/>
        </p:nvSpPr>
        <p:spPr>
          <a:xfrm>
            <a:off x="7801761" y="5184396"/>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Tree>
    <p:extLst>
      <p:ext uri="{BB962C8B-B14F-4D97-AF65-F5344CB8AC3E}">
        <p14:creationId xmlns:p14="http://schemas.microsoft.com/office/powerpoint/2010/main" val="20685994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8BC52D2-4224-4131-81BF-2578387CE53E}"/>
              </a:ext>
            </a:extLst>
          </p:cNvPr>
          <p:cNvSpPr/>
          <p:nvPr/>
        </p:nvSpPr>
        <p:spPr>
          <a:xfrm>
            <a:off x="83135" y="686199"/>
            <a:ext cx="2867804" cy="1332000"/>
          </a:xfrm>
          <a:prstGeom prst="rect">
            <a:avLst/>
          </a:prstGeom>
          <a:solidFill>
            <a:srgbClr val="136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dirty="0">
                <a:solidFill>
                  <a:schemeClr val="bg1"/>
                </a:solidFill>
                <a:effectLst>
                  <a:outerShdw blurRad="38100" dist="38100" dir="2700000" algn="tl">
                    <a:srgbClr val="000000">
                      <a:alpha val="43137"/>
                    </a:srgbClr>
                  </a:outerShdw>
                </a:effectLst>
              </a:rPr>
              <a:t>Contextual Safeguarding compliments existing child protection practices including </a:t>
            </a:r>
            <a:r>
              <a:rPr lang="en-GB" altLang="en-US" sz="1400" b="1" dirty="0">
                <a:solidFill>
                  <a:schemeClr val="bg1"/>
                </a:solidFill>
                <a:effectLst>
                  <a:outerShdw blurRad="38100" dist="38100" dir="2700000" algn="tl">
                    <a:srgbClr val="000000">
                      <a:alpha val="43137"/>
                    </a:srgbClr>
                  </a:outerShdw>
                </a:effectLst>
              </a:rPr>
              <a:t>professional curiosity </a:t>
            </a:r>
            <a:br>
              <a:rPr lang="en-GB" altLang="en-US" sz="1400" b="1" dirty="0">
                <a:solidFill>
                  <a:schemeClr val="bg1"/>
                </a:solidFill>
                <a:effectLst>
                  <a:outerShdw blurRad="38100" dist="38100" dir="2700000" algn="tl">
                    <a:srgbClr val="000000">
                      <a:alpha val="43137"/>
                    </a:srgbClr>
                  </a:outerShdw>
                </a:effectLst>
              </a:rPr>
            </a:br>
            <a:r>
              <a:rPr lang="en-GB" altLang="en-US" sz="1400" dirty="0">
                <a:solidFill>
                  <a:schemeClr val="bg1"/>
                </a:solidFill>
                <a:effectLst>
                  <a:outerShdw blurRad="38100" dist="38100" dir="2700000" algn="tl">
                    <a:srgbClr val="000000">
                      <a:alpha val="43137"/>
                    </a:srgbClr>
                  </a:outerShdw>
                </a:effectLst>
              </a:rPr>
              <a:t>&amp; </a:t>
            </a:r>
            <a:r>
              <a:rPr lang="en-GB" altLang="en-US" sz="1400" b="1" dirty="0">
                <a:solidFill>
                  <a:schemeClr val="bg1"/>
                </a:solidFill>
                <a:effectLst>
                  <a:outerShdw blurRad="38100" dist="38100" dir="2700000" algn="tl">
                    <a:srgbClr val="000000">
                      <a:alpha val="43137"/>
                    </a:srgbClr>
                  </a:outerShdw>
                </a:effectLst>
              </a:rPr>
              <a:t>signs of safety.</a:t>
            </a:r>
            <a:endParaRPr lang="en-GB" sz="1400" dirty="0">
              <a:solidFill>
                <a:schemeClr val="bg1"/>
              </a:solidFill>
              <a:effectLst>
                <a:outerShdw blurRad="38100" dist="38100" dir="2700000" algn="tl">
                  <a:srgbClr val="000000">
                    <a:alpha val="43137"/>
                  </a:srgbClr>
                </a:outerShdw>
              </a:effectLst>
            </a:endParaRPr>
          </a:p>
        </p:txBody>
      </p:sp>
      <p:sp>
        <p:nvSpPr>
          <p:cNvPr id="11" name="Title 1">
            <a:extLst>
              <a:ext uri="{FF2B5EF4-FFF2-40B4-BE49-F238E27FC236}">
                <a16:creationId xmlns:a16="http://schemas.microsoft.com/office/drawing/2014/main" id="{C2F48CC1-4357-4986-A954-740786002E8E}"/>
              </a:ext>
            </a:extLst>
          </p:cNvPr>
          <p:cNvSpPr>
            <a:spLocks noGrp="1"/>
          </p:cNvSpPr>
          <p:nvPr>
            <p:ph type="title"/>
          </p:nvPr>
        </p:nvSpPr>
        <p:spPr>
          <a:xfrm>
            <a:off x="1" y="29263"/>
            <a:ext cx="8944494" cy="662273"/>
          </a:xfrm>
          <a:noFill/>
          <a:ln>
            <a:noFill/>
          </a:ln>
        </p:spPr>
        <p:txBody>
          <a:bodyPr anchor="t">
            <a:normAutofit/>
          </a:bodyPr>
          <a:lstStyle/>
          <a:p>
            <a:pPr marL="108000"/>
            <a:r>
              <a:rPr lang="en-GB" sz="3500" b="1" dirty="0"/>
              <a:t>Contextual Safeguarding: Local Tactical Delivery</a:t>
            </a:r>
          </a:p>
        </p:txBody>
      </p:sp>
      <p:pic>
        <p:nvPicPr>
          <p:cNvPr id="39" name="Picture 2" descr="Target">
            <a:extLst>
              <a:ext uri="{FF2B5EF4-FFF2-40B4-BE49-F238E27FC236}">
                <a16:creationId xmlns:a16="http://schemas.microsoft.com/office/drawing/2014/main" id="{BD79FE85-C19F-43ED-8291-BF12E9321792}"/>
              </a:ext>
            </a:extLst>
          </p:cNvPr>
          <p:cNvPicPr>
            <a:picLocks noChangeAspect="1" noChangeArrowheads="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8692700" y="100699"/>
            <a:ext cx="432000" cy="432000"/>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a:hlinkClick r:id="rId4" action="ppaction://hlinksldjump" tooltip="Contextual Safeguarding &amp; Children's Services"/>
            <a:extLst>
              <a:ext uri="{FF2B5EF4-FFF2-40B4-BE49-F238E27FC236}">
                <a16:creationId xmlns:a16="http://schemas.microsoft.com/office/drawing/2014/main" id="{2434C916-2096-45DB-BD4F-12C9C5C17697}"/>
              </a:ext>
            </a:extLst>
          </p:cNvPr>
          <p:cNvSpPr/>
          <p:nvPr/>
        </p:nvSpPr>
        <p:spPr>
          <a:xfrm>
            <a:off x="83135" y="3559429"/>
            <a:ext cx="2867804" cy="1332000"/>
          </a:xfrm>
          <a:prstGeom prst="rect">
            <a:avLst/>
          </a:prstGeom>
          <a:solidFill>
            <a:srgbClr val="136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effectLst>
                  <a:outerShdw blurRad="38100" dist="38100" dir="2700000" algn="tl">
                    <a:srgbClr val="000000">
                      <a:alpha val="43137"/>
                    </a:srgbClr>
                  </a:outerShdw>
                </a:effectLst>
              </a:rPr>
              <a:t>Children’s Services</a:t>
            </a:r>
          </a:p>
        </p:txBody>
      </p:sp>
      <p:sp>
        <p:nvSpPr>
          <p:cNvPr id="33" name="Rectangle 32">
            <a:extLst>
              <a:ext uri="{FF2B5EF4-FFF2-40B4-BE49-F238E27FC236}">
                <a16:creationId xmlns:a16="http://schemas.microsoft.com/office/drawing/2014/main" id="{E89EB6A2-5AEF-4143-A2D3-C8726D539A8B}"/>
              </a:ext>
            </a:extLst>
          </p:cNvPr>
          <p:cNvSpPr/>
          <p:nvPr/>
        </p:nvSpPr>
        <p:spPr>
          <a:xfrm>
            <a:off x="83134" y="2122814"/>
            <a:ext cx="2867804" cy="1332000"/>
          </a:xfrm>
          <a:prstGeom prst="rect">
            <a:avLst/>
          </a:prstGeom>
          <a:solidFill>
            <a:srgbClr val="136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dirty="0">
                <a:solidFill>
                  <a:schemeClr val="bg1"/>
                </a:solidFill>
                <a:effectLst>
                  <a:outerShdw blurRad="38100" dist="38100" dir="2700000" algn="tl">
                    <a:srgbClr val="000000">
                      <a:alpha val="43137"/>
                    </a:srgbClr>
                  </a:outerShdw>
                </a:effectLst>
              </a:rPr>
              <a:t>The approach provides social work practitioners with a </a:t>
            </a:r>
            <a:r>
              <a:rPr lang="en-GB" altLang="en-US" sz="1400" b="1" dirty="0">
                <a:solidFill>
                  <a:schemeClr val="bg1"/>
                </a:solidFill>
                <a:effectLst>
                  <a:outerShdw blurRad="38100" dist="38100" dir="2700000" algn="tl">
                    <a:srgbClr val="000000">
                      <a:alpha val="43137"/>
                    </a:srgbClr>
                  </a:outerShdw>
                </a:effectLst>
              </a:rPr>
              <a:t>framework to manage extra familial risk and harm at all levels</a:t>
            </a:r>
            <a:r>
              <a:rPr lang="en-GB" altLang="en-US" sz="1400" dirty="0">
                <a:solidFill>
                  <a:schemeClr val="bg1"/>
                </a:solidFill>
                <a:effectLst>
                  <a:outerShdw blurRad="38100" dist="38100" dir="2700000" algn="tl">
                    <a:srgbClr val="000000">
                      <a:alpha val="43137"/>
                    </a:srgbClr>
                  </a:outerShdw>
                </a:effectLst>
              </a:rPr>
              <a:t>. </a:t>
            </a:r>
            <a:endParaRPr lang="en-GB" sz="1400" dirty="0">
              <a:solidFill>
                <a:schemeClr val="bg1"/>
              </a:solidFill>
              <a:effectLst>
                <a:outerShdw blurRad="38100" dist="38100" dir="2700000" algn="tl">
                  <a:srgbClr val="000000">
                    <a:alpha val="43137"/>
                  </a:srgbClr>
                </a:outerShdw>
              </a:effectLst>
            </a:endParaRPr>
          </a:p>
        </p:txBody>
      </p:sp>
      <p:sp>
        <p:nvSpPr>
          <p:cNvPr id="34" name="Rectangle 33">
            <a:extLst>
              <a:ext uri="{FF2B5EF4-FFF2-40B4-BE49-F238E27FC236}">
                <a16:creationId xmlns:a16="http://schemas.microsoft.com/office/drawing/2014/main" id="{A2682E00-A1A5-4D3F-952E-75B21904C284}"/>
              </a:ext>
            </a:extLst>
          </p:cNvPr>
          <p:cNvSpPr/>
          <p:nvPr/>
        </p:nvSpPr>
        <p:spPr>
          <a:xfrm>
            <a:off x="6175006" y="691536"/>
            <a:ext cx="2867804" cy="1332000"/>
          </a:xfrm>
          <a:prstGeom prst="rect">
            <a:avLst/>
          </a:prstGeom>
          <a:solidFill>
            <a:srgbClr val="136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b="1" dirty="0">
                <a:solidFill>
                  <a:schemeClr val="bg1"/>
                </a:solidFill>
                <a:effectLst>
                  <a:outerShdw blurRad="38100" dist="38100" dir="2700000" algn="tl">
                    <a:srgbClr val="000000">
                      <a:alpha val="43137"/>
                    </a:srgbClr>
                  </a:outerShdw>
                </a:effectLst>
              </a:rPr>
              <a:t>Click on the agency links to access more specific information and guidance relevant to your </a:t>
            </a:r>
            <a:br>
              <a:rPr lang="en-GB" altLang="en-US" sz="1400" b="1" dirty="0">
                <a:solidFill>
                  <a:schemeClr val="bg1"/>
                </a:solidFill>
                <a:effectLst>
                  <a:outerShdw blurRad="38100" dist="38100" dir="2700000" algn="tl">
                    <a:srgbClr val="000000">
                      <a:alpha val="43137"/>
                    </a:srgbClr>
                  </a:outerShdw>
                </a:effectLst>
              </a:rPr>
            </a:br>
            <a:r>
              <a:rPr lang="en-GB" altLang="en-US" sz="1400" b="1" dirty="0">
                <a:solidFill>
                  <a:schemeClr val="bg1"/>
                </a:solidFill>
                <a:effectLst>
                  <a:outerShdw blurRad="38100" dist="38100" dir="2700000" algn="tl">
                    <a:srgbClr val="000000">
                      <a:alpha val="43137"/>
                    </a:srgbClr>
                  </a:outerShdw>
                </a:effectLst>
              </a:rPr>
              <a:t>area of work </a:t>
            </a:r>
          </a:p>
        </p:txBody>
      </p:sp>
      <p:sp>
        <p:nvSpPr>
          <p:cNvPr id="37" name="Rectangle 36">
            <a:hlinkClick r:id="rId5" action="ppaction://hlinksldjump" tooltip="Contextual Safeguarding &amp; the CVS"/>
            <a:extLst>
              <a:ext uri="{FF2B5EF4-FFF2-40B4-BE49-F238E27FC236}">
                <a16:creationId xmlns:a16="http://schemas.microsoft.com/office/drawing/2014/main" id="{624D60C4-16EC-4CF7-8421-21829CD9F859}"/>
              </a:ext>
            </a:extLst>
          </p:cNvPr>
          <p:cNvSpPr/>
          <p:nvPr/>
        </p:nvSpPr>
        <p:spPr>
          <a:xfrm>
            <a:off x="7642556" y="3605191"/>
            <a:ext cx="1400253" cy="1332000"/>
          </a:xfrm>
          <a:prstGeom prst="rect">
            <a:avLst/>
          </a:prstGeom>
          <a:solidFill>
            <a:srgbClr val="136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effectLst>
                  <a:outerShdw blurRad="38100" dist="38100" dir="2700000" algn="tl">
                    <a:srgbClr val="000000">
                      <a:alpha val="43137"/>
                    </a:srgbClr>
                  </a:outerShdw>
                </a:effectLst>
              </a:rPr>
              <a:t>Community &amp; Voluntary Sector</a:t>
            </a:r>
          </a:p>
        </p:txBody>
      </p:sp>
      <p:sp>
        <p:nvSpPr>
          <p:cNvPr id="29" name="Rectangle 28">
            <a:extLst>
              <a:ext uri="{FF2B5EF4-FFF2-40B4-BE49-F238E27FC236}">
                <a16:creationId xmlns:a16="http://schemas.microsoft.com/office/drawing/2014/main" id="{04483D30-4E50-4FBE-883E-8CCC94F4790F}"/>
              </a:ext>
            </a:extLst>
          </p:cNvPr>
          <p:cNvSpPr/>
          <p:nvPr/>
        </p:nvSpPr>
        <p:spPr>
          <a:xfrm>
            <a:off x="3129070" y="698012"/>
            <a:ext cx="2867804" cy="1332000"/>
          </a:xfrm>
          <a:prstGeom prst="rect">
            <a:avLst/>
          </a:prstGeom>
          <a:solidFill>
            <a:srgbClr val="136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dirty="0">
                <a:solidFill>
                  <a:schemeClr val="bg1"/>
                </a:solidFill>
                <a:effectLst>
                  <a:outerShdw blurRad="38100" dist="38100" dir="2700000" algn="tl">
                    <a:srgbClr val="000000">
                      <a:alpha val="43137"/>
                    </a:srgbClr>
                  </a:outerShdw>
                </a:effectLst>
              </a:rPr>
              <a:t>District &amp; Borough community safety &amp; safeguarding teams have lead work to embed contextual responses to place-based risk &amp; </a:t>
            </a:r>
            <a:r>
              <a:rPr lang="en-GB" altLang="en-US" sz="1400" i="1" dirty="0">
                <a:solidFill>
                  <a:schemeClr val="bg1"/>
                </a:solidFill>
                <a:effectLst>
                  <a:outerShdw blurRad="38100" dist="38100" dir="2700000" algn="tl">
                    <a:srgbClr val="000000">
                      <a:alpha val="43137"/>
                    </a:srgbClr>
                  </a:outerShdw>
                </a:effectLst>
              </a:rPr>
              <a:t>low-level </a:t>
            </a:r>
            <a:r>
              <a:rPr lang="en-GB" altLang="en-US" sz="1400" dirty="0">
                <a:solidFill>
                  <a:schemeClr val="bg1"/>
                </a:solidFill>
                <a:effectLst>
                  <a:outerShdw blurRad="38100" dist="38100" dir="2700000" algn="tl">
                    <a:srgbClr val="000000">
                      <a:alpha val="43137"/>
                    </a:srgbClr>
                  </a:outerShdw>
                </a:effectLst>
              </a:rPr>
              <a:t>group vulnerability.  </a:t>
            </a:r>
          </a:p>
        </p:txBody>
      </p:sp>
      <p:sp>
        <p:nvSpPr>
          <p:cNvPr id="32" name="Rectangle 31">
            <a:hlinkClick r:id="rId6" action="ppaction://hlinksldjump" tooltip="Contextual Safeguarding &amp; District/Borough Councils"/>
            <a:extLst>
              <a:ext uri="{FF2B5EF4-FFF2-40B4-BE49-F238E27FC236}">
                <a16:creationId xmlns:a16="http://schemas.microsoft.com/office/drawing/2014/main" id="{C906D49C-C00C-4FA8-BDD7-4C26CA3DAAA9}"/>
              </a:ext>
            </a:extLst>
          </p:cNvPr>
          <p:cNvSpPr/>
          <p:nvPr/>
        </p:nvSpPr>
        <p:spPr>
          <a:xfrm>
            <a:off x="3129070" y="3571242"/>
            <a:ext cx="2867804" cy="1332000"/>
          </a:xfrm>
          <a:prstGeom prst="rect">
            <a:avLst/>
          </a:prstGeom>
          <a:solidFill>
            <a:srgbClr val="136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effectLst>
                  <a:outerShdw blurRad="38100" dist="38100" dir="2700000" algn="tl">
                    <a:srgbClr val="000000">
                      <a:alpha val="43137"/>
                    </a:srgbClr>
                  </a:outerShdw>
                </a:effectLst>
              </a:rPr>
              <a:t>District &amp; Borough Councils</a:t>
            </a:r>
          </a:p>
        </p:txBody>
      </p:sp>
      <p:sp>
        <p:nvSpPr>
          <p:cNvPr id="38" name="Rectangle 37">
            <a:extLst>
              <a:ext uri="{FF2B5EF4-FFF2-40B4-BE49-F238E27FC236}">
                <a16:creationId xmlns:a16="http://schemas.microsoft.com/office/drawing/2014/main" id="{E8B5958E-0E68-4CBF-9DD9-608935623F0A}"/>
              </a:ext>
            </a:extLst>
          </p:cNvPr>
          <p:cNvSpPr/>
          <p:nvPr/>
        </p:nvSpPr>
        <p:spPr>
          <a:xfrm>
            <a:off x="3129070" y="2134627"/>
            <a:ext cx="2867804" cy="1332000"/>
          </a:xfrm>
          <a:prstGeom prst="rect">
            <a:avLst/>
          </a:prstGeom>
          <a:solidFill>
            <a:srgbClr val="136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dirty="0">
                <a:solidFill>
                  <a:schemeClr val="bg1"/>
                </a:solidFill>
                <a:effectLst>
                  <a:outerShdw blurRad="38100" dist="38100" dir="2700000" algn="tl">
                    <a:srgbClr val="000000">
                      <a:alpha val="43137"/>
                    </a:srgbClr>
                  </a:outerShdw>
                </a:effectLst>
              </a:rPr>
              <a:t>Multi-agency problem solving groups called </a:t>
            </a:r>
            <a:r>
              <a:rPr lang="en-GB" altLang="en-US" sz="1400" b="1" dirty="0">
                <a:solidFill>
                  <a:schemeClr val="bg1"/>
                </a:solidFill>
                <a:effectLst>
                  <a:outerShdw blurRad="38100" dist="38100" dir="2700000" algn="tl">
                    <a:srgbClr val="000000">
                      <a:alpha val="43137"/>
                    </a:srgbClr>
                  </a:outerShdw>
                </a:effectLst>
              </a:rPr>
              <a:t>Peer Group Conferences </a:t>
            </a:r>
            <a:r>
              <a:rPr lang="en-GB" altLang="en-US" sz="1400" dirty="0">
                <a:solidFill>
                  <a:schemeClr val="bg1"/>
                </a:solidFill>
                <a:effectLst>
                  <a:outerShdw blurRad="38100" dist="38100" dir="2700000" algn="tl">
                    <a:srgbClr val="000000">
                      <a:alpha val="43137"/>
                    </a:srgbClr>
                  </a:outerShdw>
                </a:effectLst>
              </a:rPr>
              <a:t>have been set up in most localities to target areas of concern and group level vulnerability that sits outside complex safeguarding.  </a:t>
            </a:r>
            <a:endParaRPr lang="en-GB" sz="1400" dirty="0">
              <a:solidFill>
                <a:schemeClr val="bg1"/>
              </a:solidFill>
              <a:effectLst>
                <a:outerShdw blurRad="38100" dist="38100" dir="2700000" algn="tl">
                  <a:srgbClr val="000000">
                    <a:alpha val="43137"/>
                  </a:srgbClr>
                </a:outerShdw>
              </a:effectLst>
            </a:endParaRPr>
          </a:p>
        </p:txBody>
      </p:sp>
      <p:sp>
        <p:nvSpPr>
          <p:cNvPr id="40" name="Rectangle 39">
            <a:hlinkClick r:id="rId7" action="ppaction://hlinksldjump" tooltip="Contextual Safeguarding &amp; Policing / Criminal Justice"/>
            <a:extLst>
              <a:ext uri="{FF2B5EF4-FFF2-40B4-BE49-F238E27FC236}">
                <a16:creationId xmlns:a16="http://schemas.microsoft.com/office/drawing/2014/main" id="{31461CEA-38C9-4215-BAA8-01B16F564BB2}"/>
              </a:ext>
            </a:extLst>
          </p:cNvPr>
          <p:cNvSpPr/>
          <p:nvPr/>
        </p:nvSpPr>
        <p:spPr>
          <a:xfrm>
            <a:off x="7642557" y="2122814"/>
            <a:ext cx="1400253" cy="1332000"/>
          </a:xfrm>
          <a:prstGeom prst="rect">
            <a:avLst/>
          </a:prstGeom>
          <a:solidFill>
            <a:srgbClr val="136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b="1" dirty="0">
                <a:solidFill>
                  <a:schemeClr val="bg1"/>
                </a:solidFill>
                <a:effectLst>
                  <a:outerShdw blurRad="38100" dist="38100" dir="2700000" algn="tl">
                    <a:srgbClr val="000000">
                      <a:alpha val="43137"/>
                    </a:srgbClr>
                  </a:outerShdw>
                </a:effectLst>
              </a:rPr>
              <a:t> Policing &amp; Criminal Justice</a:t>
            </a:r>
            <a:endParaRPr lang="en-GB" sz="1400" b="1" dirty="0">
              <a:solidFill>
                <a:schemeClr val="bg1"/>
              </a:solidFill>
              <a:effectLst>
                <a:outerShdw blurRad="38100" dist="38100" dir="2700000" algn="tl">
                  <a:srgbClr val="000000">
                    <a:alpha val="43137"/>
                  </a:srgbClr>
                </a:outerShdw>
              </a:effectLst>
            </a:endParaRPr>
          </a:p>
        </p:txBody>
      </p:sp>
      <p:sp>
        <p:nvSpPr>
          <p:cNvPr id="41" name="Rectangle 40">
            <a:hlinkClick r:id="rId8" action="ppaction://hlinksldjump" tooltip="Contextual Safeguarding &amp; Schools / Education Settings"/>
            <a:extLst>
              <a:ext uri="{FF2B5EF4-FFF2-40B4-BE49-F238E27FC236}">
                <a16:creationId xmlns:a16="http://schemas.microsoft.com/office/drawing/2014/main" id="{56166E1D-BA53-4103-93DA-5DDE7F4A1D0B}"/>
              </a:ext>
            </a:extLst>
          </p:cNvPr>
          <p:cNvSpPr/>
          <p:nvPr/>
        </p:nvSpPr>
        <p:spPr>
          <a:xfrm>
            <a:off x="6175006" y="2117458"/>
            <a:ext cx="1400253" cy="1332000"/>
          </a:xfrm>
          <a:prstGeom prst="rect">
            <a:avLst/>
          </a:prstGeom>
          <a:solidFill>
            <a:srgbClr val="136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b="1" dirty="0">
                <a:solidFill>
                  <a:schemeClr val="bg1"/>
                </a:solidFill>
                <a:effectLst>
                  <a:outerShdw blurRad="38100" dist="38100" dir="2700000" algn="tl">
                    <a:srgbClr val="000000">
                      <a:alpha val="43137"/>
                    </a:srgbClr>
                  </a:outerShdw>
                </a:effectLst>
              </a:rPr>
              <a:t>Education</a:t>
            </a:r>
            <a:endParaRPr lang="en-GB" sz="1400" b="1" dirty="0">
              <a:solidFill>
                <a:schemeClr val="bg1"/>
              </a:solidFill>
              <a:effectLst>
                <a:outerShdw blurRad="38100" dist="38100" dir="2700000" algn="tl">
                  <a:srgbClr val="000000">
                    <a:alpha val="43137"/>
                  </a:srgbClr>
                </a:outerShdw>
              </a:effectLst>
            </a:endParaRPr>
          </a:p>
        </p:txBody>
      </p:sp>
      <p:sp>
        <p:nvSpPr>
          <p:cNvPr id="42" name="Rectangle 41">
            <a:hlinkClick r:id="rId9" action="ppaction://hlinksldjump" tooltip="Contextual Safeguarding &amp; Health Partnerships"/>
            <a:extLst>
              <a:ext uri="{FF2B5EF4-FFF2-40B4-BE49-F238E27FC236}">
                <a16:creationId xmlns:a16="http://schemas.microsoft.com/office/drawing/2014/main" id="{1518481B-902B-4A53-B8D1-A93A416ADD04}"/>
              </a:ext>
            </a:extLst>
          </p:cNvPr>
          <p:cNvSpPr/>
          <p:nvPr/>
        </p:nvSpPr>
        <p:spPr>
          <a:xfrm>
            <a:off x="6180424" y="3590982"/>
            <a:ext cx="1400253" cy="1332000"/>
          </a:xfrm>
          <a:prstGeom prst="rect">
            <a:avLst/>
          </a:prstGeom>
          <a:solidFill>
            <a:srgbClr val="136F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b="1" dirty="0">
                <a:solidFill>
                  <a:schemeClr val="bg1"/>
                </a:solidFill>
                <a:effectLst>
                  <a:outerShdw blurRad="38100" dist="38100" dir="2700000" algn="tl">
                    <a:srgbClr val="000000">
                      <a:alpha val="43137"/>
                    </a:srgbClr>
                  </a:outerShdw>
                </a:effectLst>
              </a:rPr>
              <a:t>Health</a:t>
            </a:r>
            <a:endParaRPr lang="en-GB" sz="1400" b="1" dirty="0">
              <a:solidFill>
                <a:schemeClr val="bg1"/>
              </a:solidFill>
              <a:effectLst>
                <a:outerShdw blurRad="38100" dist="38100" dir="2700000" algn="tl">
                  <a:srgbClr val="000000">
                    <a:alpha val="43137"/>
                  </a:srgbClr>
                </a:outerShdw>
              </a:effectLst>
            </a:endParaRPr>
          </a:p>
        </p:txBody>
      </p:sp>
      <p:grpSp>
        <p:nvGrpSpPr>
          <p:cNvPr id="101" name="Group 100">
            <a:extLst>
              <a:ext uri="{FF2B5EF4-FFF2-40B4-BE49-F238E27FC236}">
                <a16:creationId xmlns:a16="http://schemas.microsoft.com/office/drawing/2014/main" id="{1E49C6CF-FF53-4C96-8BC3-B2403D54FED7}"/>
              </a:ext>
            </a:extLst>
          </p:cNvPr>
          <p:cNvGrpSpPr/>
          <p:nvPr/>
        </p:nvGrpSpPr>
        <p:grpSpPr>
          <a:xfrm>
            <a:off x="3716206" y="4932601"/>
            <a:ext cx="5296083" cy="766764"/>
            <a:chOff x="3716206" y="4932601"/>
            <a:chExt cx="5296083" cy="766764"/>
          </a:xfrm>
        </p:grpSpPr>
        <p:grpSp>
          <p:nvGrpSpPr>
            <p:cNvPr id="102" name="Group 101">
              <a:extLst>
                <a:ext uri="{FF2B5EF4-FFF2-40B4-BE49-F238E27FC236}">
                  <a16:creationId xmlns:a16="http://schemas.microsoft.com/office/drawing/2014/main" id="{88F24801-F39F-4E10-800F-CFE657FAE6EC}"/>
                </a:ext>
              </a:extLst>
            </p:cNvPr>
            <p:cNvGrpSpPr/>
            <p:nvPr/>
          </p:nvGrpSpPr>
          <p:grpSpPr>
            <a:xfrm>
              <a:off x="3716206" y="4932601"/>
              <a:ext cx="5296083" cy="766764"/>
              <a:chOff x="3716206" y="4932601"/>
              <a:chExt cx="5296083" cy="766764"/>
            </a:xfrm>
          </p:grpSpPr>
          <p:sp>
            <p:nvSpPr>
              <p:cNvPr id="105" name="Rectangle 104">
                <a:extLst>
                  <a:ext uri="{FF2B5EF4-FFF2-40B4-BE49-F238E27FC236}">
                    <a16:creationId xmlns:a16="http://schemas.microsoft.com/office/drawing/2014/main" id="{33EBFE82-880C-43F2-86EA-1D63EC70E443}"/>
                  </a:ext>
                </a:extLst>
              </p:cNvPr>
              <p:cNvSpPr/>
              <p:nvPr/>
            </p:nvSpPr>
            <p:spPr>
              <a:xfrm>
                <a:off x="3757314" y="4964405"/>
                <a:ext cx="5218906" cy="6972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nvGrpSpPr>
              <p:cNvPr id="106" name="Group 105">
                <a:extLst>
                  <a:ext uri="{FF2B5EF4-FFF2-40B4-BE49-F238E27FC236}">
                    <a16:creationId xmlns:a16="http://schemas.microsoft.com/office/drawing/2014/main" id="{A9B25628-9FDD-4AA1-8A44-14BC64B110CB}"/>
                  </a:ext>
                </a:extLst>
              </p:cNvPr>
              <p:cNvGrpSpPr/>
              <p:nvPr/>
            </p:nvGrpSpPr>
            <p:grpSpPr>
              <a:xfrm>
                <a:off x="3767404" y="5139703"/>
                <a:ext cx="437940" cy="431853"/>
                <a:chOff x="3781921" y="5192633"/>
                <a:chExt cx="437940" cy="431853"/>
              </a:xfrm>
            </p:grpSpPr>
            <p:pic>
              <p:nvPicPr>
                <p:cNvPr id="132" name="Graphic 131" descr="Home">
                  <a:hlinkClick r:id="rId10" action="ppaction://hlinksldjump" tooltip="Home"/>
                  <a:hlinkHover r:id="" action="ppaction://noaction" highlightClick="1"/>
                  <a:extLst>
                    <a:ext uri="{FF2B5EF4-FFF2-40B4-BE49-F238E27FC236}">
                      <a16:creationId xmlns:a16="http://schemas.microsoft.com/office/drawing/2014/main" id="{B98DE816-61E0-412E-9D3F-07EFD601201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849252" y="5192633"/>
                  <a:ext cx="288000" cy="288000"/>
                </a:xfrm>
                <a:prstGeom prst="rect">
                  <a:avLst/>
                </a:prstGeom>
              </p:spPr>
            </p:pic>
            <p:sp>
              <p:nvSpPr>
                <p:cNvPr id="133" name="TextBox 132">
                  <a:hlinkClick r:id="rId10" action="ppaction://hlinksldjump" tooltip="Home"/>
                  <a:extLst>
                    <a:ext uri="{FF2B5EF4-FFF2-40B4-BE49-F238E27FC236}">
                      <a16:creationId xmlns:a16="http://schemas.microsoft.com/office/drawing/2014/main" id="{2D41853C-67DD-439F-B62B-F206EDC69C8E}"/>
                    </a:ext>
                  </a:extLst>
                </p:cNvPr>
                <p:cNvSpPr txBox="1"/>
                <p:nvPr/>
              </p:nvSpPr>
              <p:spPr>
                <a:xfrm>
                  <a:off x="3781921" y="5409042"/>
                  <a:ext cx="437940" cy="215444"/>
                </a:xfrm>
                <a:prstGeom prst="rect">
                  <a:avLst/>
                </a:prstGeom>
                <a:noFill/>
              </p:spPr>
              <p:txBody>
                <a:bodyPr wrap="none" rtlCol="0">
                  <a:spAutoFit/>
                </a:bodyPr>
                <a:lstStyle/>
                <a:p>
                  <a:r>
                    <a:rPr lang="en-GB" sz="800" b="1" dirty="0"/>
                    <a:t>Home</a:t>
                  </a:r>
                </a:p>
              </p:txBody>
            </p:sp>
          </p:grpSp>
          <p:grpSp>
            <p:nvGrpSpPr>
              <p:cNvPr id="107" name="Group 106">
                <a:extLst>
                  <a:ext uri="{FF2B5EF4-FFF2-40B4-BE49-F238E27FC236}">
                    <a16:creationId xmlns:a16="http://schemas.microsoft.com/office/drawing/2014/main" id="{06679255-2932-4C04-BC0F-DD8FA8D78D32}"/>
                  </a:ext>
                </a:extLst>
              </p:cNvPr>
              <p:cNvGrpSpPr/>
              <p:nvPr/>
            </p:nvGrpSpPr>
            <p:grpSpPr>
              <a:xfrm>
                <a:off x="5761081" y="5129099"/>
                <a:ext cx="763351" cy="563377"/>
                <a:chOff x="5535587" y="5196296"/>
                <a:chExt cx="763351" cy="563377"/>
              </a:xfrm>
            </p:grpSpPr>
            <p:pic>
              <p:nvPicPr>
                <p:cNvPr id="130" name="Graphic 129" descr="Presentation with media">
                  <a:hlinkClick r:id="rId13" action="ppaction://hlinksldjump"/>
                  <a:hlinkHover r:id="" action="ppaction://noaction" highlightClick="1"/>
                  <a:extLst>
                    <a:ext uri="{FF2B5EF4-FFF2-40B4-BE49-F238E27FC236}">
                      <a16:creationId xmlns:a16="http://schemas.microsoft.com/office/drawing/2014/main" id="{103C36FE-EC48-4D38-AECB-F9CB908080C2}"/>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b="31497"/>
                <a:stretch/>
              </p:blipFill>
              <p:spPr>
                <a:xfrm>
                  <a:off x="5727140" y="5196296"/>
                  <a:ext cx="336964" cy="230832"/>
                </a:xfrm>
                <a:prstGeom prst="rect">
                  <a:avLst/>
                </a:prstGeom>
              </p:spPr>
            </p:pic>
            <p:sp>
              <p:nvSpPr>
                <p:cNvPr id="131" name="TextBox 130">
                  <a:hlinkClick r:id="rId13" action="ppaction://hlinksldjump"/>
                  <a:extLst>
                    <a:ext uri="{FF2B5EF4-FFF2-40B4-BE49-F238E27FC236}">
                      <a16:creationId xmlns:a16="http://schemas.microsoft.com/office/drawing/2014/main" id="{FF027063-8824-4EE9-A4CF-D6C2ECCEF263}"/>
                    </a:ext>
                  </a:extLst>
                </p:cNvPr>
                <p:cNvSpPr txBox="1"/>
                <p:nvPr/>
              </p:nvSpPr>
              <p:spPr>
                <a:xfrm>
                  <a:off x="5535587" y="5421119"/>
                  <a:ext cx="763351" cy="338554"/>
                </a:xfrm>
                <a:prstGeom prst="rect">
                  <a:avLst/>
                </a:prstGeom>
                <a:noFill/>
              </p:spPr>
              <p:txBody>
                <a:bodyPr wrap="none" rtlCol="0">
                  <a:spAutoFit/>
                </a:bodyPr>
                <a:lstStyle/>
                <a:p>
                  <a:pPr algn="ctr"/>
                  <a:r>
                    <a:rPr lang="en-GB" sz="800" b="1" dirty="0"/>
                    <a:t>Watch, Listen</a:t>
                  </a:r>
                </a:p>
                <a:p>
                  <a:pPr algn="ctr"/>
                  <a:r>
                    <a:rPr lang="en-GB" sz="800" b="1" dirty="0"/>
                    <a:t>&amp; Read</a:t>
                  </a:r>
                </a:p>
              </p:txBody>
            </p:sp>
          </p:grpSp>
          <p:grpSp>
            <p:nvGrpSpPr>
              <p:cNvPr id="108" name="Group 107">
                <a:extLst>
                  <a:ext uri="{FF2B5EF4-FFF2-40B4-BE49-F238E27FC236}">
                    <a16:creationId xmlns:a16="http://schemas.microsoft.com/office/drawing/2014/main" id="{9BB411FD-7FB8-45CA-8FB4-707F26F242D1}"/>
                  </a:ext>
                </a:extLst>
              </p:cNvPr>
              <p:cNvGrpSpPr/>
              <p:nvPr/>
            </p:nvGrpSpPr>
            <p:grpSpPr>
              <a:xfrm>
                <a:off x="7961281" y="5137274"/>
                <a:ext cx="575799" cy="551205"/>
                <a:chOff x="6138093" y="5173118"/>
                <a:chExt cx="575799" cy="551205"/>
              </a:xfrm>
            </p:grpSpPr>
            <p:pic>
              <p:nvPicPr>
                <p:cNvPr id="128" name="Graphic 127" descr="Checklist">
                  <a:hlinkClick r:id="rId16" action="ppaction://hlinksldjump"/>
                  <a:hlinkHover r:id="" action="ppaction://noaction" highlightClick="1"/>
                  <a:extLst>
                    <a:ext uri="{FF2B5EF4-FFF2-40B4-BE49-F238E27FC236}">
                      <a16:creationId xmlns:a16="http://schemas.microsoft.com/office/drawing/2014/main" id="{07D4689D-D230-453B-8187-8710F1D6F4E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41739" y="5173118"/>
                  <a:ext cx="288000" cy="288000"/>
                </a:xfrm>
                <a:prstGeom prst="rect">
                  <a:avLst/>
                </a:prstGeom>
              </p:spPr>
            </p:pic>
            <p:sp>
              <p:nvSpPr>
                <p:cNvPr id="129" name="TextBox 128">
                  <a:hlinkClick r:id="rId16" action="ppaction://hlinksldjump"/>
                  <a:extLst>
                    <a:ext uri="{FF2B5EF4-FFF2-40B4-BE49-F238E27FC236}">
                      <a16:creationId xmlns:a16="http://schemas.microsoft.com/office/drawing/2014/main" id="{E5F90BCA-DB96-495E-B14D-8D4086FC017E}"/>
                    </a:ext>
                  </a:extLst>
                </p:cNvPr>
                <p:cNvSpPr txBox="1"/>
                <p:nvPr/>
              </p:nvSpPr>
              <p:spPr>
                <a:xfrm>
                  <a:off x="6138093" y="5385769"/>
                  <a:ext cx="575799" cy="338554"/>
                </a:xfrm>
                <a:prstGeom prst="rect">
                  <a:avLst/>
                </a:prstGeom>
                <a:noFill/>
              </p:spPr>
              <p:txBody>
                <a:bodyPr wrap="none" rtlCol="0">
                  <a:spAutoFit/>
                </a:bodyPr>
                <a:lstStyle/>
                <a:p>
                  <a:r>
                    <a:rPr lang="en-GB" sz="800" b="1" dirty="0"/>
                    <a:t>Resource</a:t>
                  </a:r>
                </a:p>
                <a:p>
                  <a:pPr algn="ctr"/>
                  <a:r>
                    <a:rPr lang="en-GB" sz="800" b="1" dirty="0"/>
                    <a:t>Library</a:t>
                  </a:r>
                </a:p>
              </p:txBody>
            </p:sp>
          </p:grpSp>
          <p:grpSp>
            <p:nvGrpSpPr>
              <p:cNvPr id="109" name="Group 108">
                <a:extLst>
                  <a:ext uri="{FF2B5EF4-FFF2-40B4-BE49-F238E27FC236}">
                    <a16:creationId xmlns:a16="http://schemas.microsoft.com/office/drawing/2014/main" id="{0175353E-BB2F-4D50-93CA-88CC9AA4D07B}"/>
                  </a:ext>
                </a:extLst>
              </p:cNvPr>
              <p:cNvGrpSpPr/>
              <p:nvPr/>
            </p:nvGrpSpPr>
            <p:grpSpPr>
              <a:xfrm>
                <a:off x="8425269" y="5112037"/>
                <a:ext cx="587020" cy="572554"/>
                <a:chOff x="8486747" y="5066545"/>
                <a:chExt cx="587020" cy="572554"/>
              </a:xfrm>
            </p:grpSpPr>
            <p:pic>
              <p:nvPicPr>
                <p:cNvPr id="126" name="Graphic 125" descr="Diamond">
                  <a:hlinkClick r:id="rId19" action="ppaction://hlinksldjump"/>
                  <a:hlinkHover r:id="" action="ppaction://noaction" highlightClick="1"/>
                  <a:extLst>
                    <a:ext uri="{FF2B5EF4-FFF2-40B4-BE49-F238E27FC236}">
                      <a16:creationId xmlns:a16="http://schemas.microsoft.com/office/drawing/2014/main" id="{99C743C4-D793-40F1-9064-37B3837AD2E8}"/>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8609531" y="5066545"/>
                  <a:ext cx="288000" cy="288000"/>
                </a:xfrm>
                <a:prstGeom prst="rect">
                  <a:avLst/>
                </a:prstGeom>
              </p:spPr>
            </p:pic>
            <p:sp>
              <p:nvSpPr>
                <p:cNvPr id="127" name="TextBox 126">
                  <a:hlinkClick r:id="rId19" action="ppaction://hlinksldjump"/>
                  <a:extLst>
                    <a:ext uri="{FF2B5EF4-FFF2-40B4-BE49-F238E27FC236}">
                      <a16:creationId xmlns:a16="http://schemas.microsoft.com/office/drawing/2014/main" id="{2E106378-7184-48DC-BDF4-43234F8CDEA1}"/>
                    </a:ext>
                  </a:extLst>
                </p:cNvPr>
                <p:cNvSpPr txBox="1"/>
                <p:nvPr/>
              </p:nvSpPr>
              <p:spPr>
                <a:xfrm>
                  <a:off x="8486747" y="5300545"/>
                  <a:ext cx="587020" cy="338554"/>
                </a:xfrm>
                <a:prstGeom prst="rect">
                  <a:avLst/>
                </a:prstGeom>
                <a:noFill/>
              </p:spPr>
              <p:txBody>
                <a:bodyPr wrap="none" rtlCol="0">
                  <a:spAutoFit/>
                </a:bodyPr>
                <a:lstStyle/>
                <a:p>
                  <a:pPr algn="ctr"/>
                  <a:r>
                    <a:rPr lang="en-GB" sz="800" b="1" dirty="0"/>
                    <a:t>Advice &amp; </a:t>
                  </a:r>
                  <a:br>
                    <a:rPr lang="en-GB" sz="800" b="1" dirty="0"/>
                  </a:br>
                  <a:r>
                    <a:rPr lang="en-GB" sz="800" b="1" dirty="0"/>
                    <a:t>Support</a:t>
                  </a:r>
                </a:p>
              </p:txBody>
            </p:sp>
          </p:grpSp>
          <p:grpSp>
            <p:nvGrpSpPr>
              <p:cNvPr id="110" name="Group 109">
                <a:extLst>
                  <a:ext uri="{FF2B5EF4-FFF2-40B4-BE49-F238E27FC236}">
                    <a16:creationId xmlns:a16="http://schemas.microsoft.com/office/drawing/2014/main" id="{A8497B78-4867-4EE8-8AFA-D9A5985218D7}"/>
                  </a:ext>
                </a:extLst>
              </p:cNvPr>
              <p:cNvGrpSpPr/>
              <p:nvPr/>
            </p:nvGrpSpPr>
            <p:grpSpPr>
              <a:xfrm>
                <a:off x="7525060" y="5125211"/>
                <a:ext cx="460382" cy="563245"/>
                <a:chOff x="8398635" y="5153555"/>
                <a:chExt cx="460382" cy="563245"/>
              </a:xfrm>
            </p:grpSpPr>
            <p:pic>
              <p:nvPicPr>
                <p:cNvPr id="124" name="Graphic 123" descr="Clapper board">
                  <a:hlinkClick r:id="rId22" action="ppaction://hlinksldjump"/>
                  <a:hlinkHover r:id="" action="ppaction://noaction" highlightClick="1"/>
                  <a:extLst>
                    <a:ext uri="{FF2B5EF4-FFF2-40B4-BE49-F238E27FC236}">
                      <a16:creationId xmlns:a16="http://schemas.microsoft.com/office/drawing/2014/main" id="{541E8221-3E54-413D-B44C-5A1405C7354C}"/>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a:xfrm>
                  <a:off x="8480063" y="5153555"/>
                  <a:ext cx="288000" cy="288000"/>
                </a:xfrm>
                <a:prstGeom prst="rect">
                  <a:avLst/>
                </a:prstGeom>
              </p:spPr>
            </p:pic>
            <p:sp>
              <p:nvSpPr>
                <p:cNvPr id="125" name="TextBox 124">
                  <a:hlinkClick r:id="rId22" action="ppaction://hlinksldjump"/>
                  <a:extLst>
                    <a:ext uri="{FF2B5EF4-FFF2-40B4-BE49-F238E27FC236}">
                      <a16:creationId xmlns:a16="http://schemas.microsoft.com/office/drawing/2014/main" id="{0EA03FA0-60B0-4490-B050-5EA7F9BADA16}"/>
                    </a:ext>
                  </a:extLst>
                </p:cNvPr>
                <p:cNvSpPr txBox="1"/>
                <p:nvPr/>
              </p:nvSpPr>
              <p:spPr>
                <a:xfrm>
                  <a:off x="8398635" y="5378246"/>
                  <a:ext cx="460382" cy="338554"/>
                </a:xfrm>
                <a:prstGeom prst="rect">
                  <a:avLst/>
                </a:prstGeom>
                <a:noFill/>
              </p:spPr>
              <p:txBody>
                <a:bodyPr wrap="none" rtlCol="0">
                  <a:spAutoFit/>
                </a:bodyPr>
                <a:lstStyle/>
                <a:p>
                  <a:pPr algn="ctr"/>
                  <a:r>
                    <a:rPr lang="en-GB" sz="800" b="1" dirty="0"/>
                    <a:t>Take </a:t>
                  </a:r>
                  <a:br>
                    <a:rPr lang="en-GB" sz="800" b="1" dirty="0"/>
                  </a:br>
                  <a:r>
                    <a:rPr lang="en-GB" sz="800" b="1" dirty="0"/>
                    <a:t>Action</a:t>
                  </a:r>
                </a:p>
              </p:txBody>
            </p:sp>
          </p:grpSp>
          <p:sp>
            <p:nvSpPr>
              <p:cNvPr id="111" name="TextBox 110">
                <a:extLst>
                  <a:ext uri="{FF2B5EF4-FFF2-40B4-BE49-F238E27FC236}">
                    <a16:creationId xmlns:a16="http://schemas.microsoft.com/office/drawing/2014/main" id="{238206ED-2C68-4B11-BFE3-C537FC6F5C5B}"/>
                  </a:ext>
                </a:extLst>
              </p:cNvPr>
              <p:cNvSpPr txBox="1"/>
              <p:nvPr/>
            </p:nvSpPr>
            <p:spPr>
              <a:xfrm>
                <a:off x="3716206" y="4932601"/>
                <a:ext cx="3765683" cy="230832"/>
              </a:xfrm>
              <a:prstGeom prst="rect">
                <a:avLst/>
              </a:prstGeom>
              <a:noFill/>
            </p:spPr>
            <p:txBody>
              <a:bodyPr wrap="square" rtlCol="0">
                <a:spAutoFit/>
              </a:bodyPr>
              <a:lstStyle/>
              <a:p>
                <a:r>
                  <a:rPr lang="en-GB" sz="900" b="1" dirty="0">
                    <a:solidFill>
                      <a:schemeClr val="bg2"/>
                    </a:solidFill>
                    <a:effectLst>
                      <a:outerShdw blurRad="38100" dist="38100" dir="2700000" algn="tl">
                        <a:srgbClr val="000000">
                          <a:alpha val="43137"/>
                        </a:srgbClr>
                      </a:outerShdw>
                    </a:effectLst>
                  </a:rPr>
                  <a:t>Navigation Bar – Click on the icons to find out more</a:t>
                </a:r>
              </a:p>
            </p:txBody>
          </p:sp>
          <p:grpSp>
            <p:nvGrpSpPr>
              <p:cNvPr id="112" name="Group 111">
                <a:extLst>
                  <a:ext uri="{FF2B5EF4-FFF2-40B4-BE49-F238E27FC236}">
                    <a16:creationId xmlns:a16="http://schemas.microsoft.com/office/drawing/2014/main" id="{A7B7B089-D901-45A3-985A-0F4874E67CE7}"/>
                  </a:ext>
                </a:extLst>
              </p:cNvPr>
              <p:cNvGrpSpPr/>
              <p:nvPr/>
            </p:nvGrpSpPr>
            <p:grpSpPr>
              <a:xfrm>
                <a:off x="4524671" y="5148976"/>
                <a:ext cx="716863" cy="550389"/>
                <a:chOff x="5639947" y="5178166"/>
                <a:chExt cx="716863" cy="509532"/>
              </a:xfrm>
            </p:grpSpPr>
            <p:pic>
              <p:nvPicPr>
                <p:cNvPr id="122" name="Graphic 121" descr="Warning">
                  <a:hlinkClick r:id="rId25" action="ppaction://hlinksldjump" tooltip="Extra Familial Risk" highlightClick="1"/>
                  <a:hlinkHover r:id="" action="ppaction://noaction" highlightClick="1"/>
                  <a:extLst>
                    <a:ext uri="{FF2B5EF4-FFF2-40B4-BE49-F238E27FC236}">
                      <a16:creationId xmlns:a16="http://schemas.microsoft.com/office/drawing/2014/main" id="{8568822A-1135-4255-8151-B7067F7DBF52}"/>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p:blipFill>
              <p:spPr>
                <a:xfrm>
                  <a:off x="5861244" y="5178166"/>
                  <a:ext cx="245151" cy="245151"/>
                </a:xfrm>
                <a:prstGeom prst="rect">
                  <a:avLst/>
                </a:prstGeom>
              </p:spPr>
            </p:pic>
            <p:sp>
              <p:nvSpPr>
                <p:cNvPr id="123" name="TextBox 122">
                  <a:hlinkClick r:id="rId25" action="ppaction://hlinksldjump" tooltip="Extra Familial Risk"/>
                  <a:extLst>
                    <a:ext uri="{FF2B5EF4-FFF2-40B4-BE49-F238E27FC236}">
                      <a16:creationId xmlns:a16="http://schemas.microsoft.com/office/drawing/2014/main" id="{F801B647-D470-4A23-AA72-3E8B9EB75A04}"/>
                    </a:ext>
                  </a:extLst>
                </p:cNvPr>
                <p:cNvSpPr txBox="1"/>
                <p:nvPr/>
              </p:nvSpPr>
              <p:spPr>
                <a:xfrm>
                  <a:off x="5639947" y="5374276"/>
                  <a:ext cx="716863" cy="313422"/>
                </a:xfrm>
                <a:prstGeom prst="rect">
                  <a:avLst/>
                </a:prstGeom>
                <a:noFill/>
              </p:spPr>
              <p:txBody>
                <a:bodyPr wrap="none" rtlCol="0">
                  <a:spAutoFit/>
                </a:bodyPr>
                <a:lstStyle/>
                <a:p>
                  <a:pPr algn="ctr"/>
                  <a:r>
                    <a:rPr lang="en-GB" sz="800" b="1" dirty="0"/>
                    <a:t>Extra </a:t>
                  </a:r>
                  <a:br>
                    <a:rPr lang="en-GB" sz="800" b="1" dirty="0"/>
                  </a:br>
                  <a:r>
                    <a:rPr lang="en-GB" sz="800" b="1" dirty="0"/>
                    <a:t>Familial Risk</a:t>
                  </a:r>
                </a:p>
              </p:txBody>
            </p:sp>
          </p:grpSp>
          <p:grpSp>
            <p:nvGrpSpPr>
              <p:cNvPr id="113" name="Group 112">
                <a:extLst>
                  <a:ext uri="{FF2B5EF4-FFF2-40B4-BE49-F238E27FC236}">
                    <a16:creationId xmlns:a16="http://schemas.microsoft.com/office/drawing/2014/main" id="{75C12D75-4757-4630-AF48-D84955399D41}"/>
                  </a:ext>
                </a:extLst>
              </p:cNvPr>
              <p:cNvGrpSpPr/>
              <p:nvPr/>
            </p:nvGrpSpPr>
            <p:grpSpPr>
              <a:xfrm>
                <a:off x="5128238" y="5170045"/>
                <a:ext cx="740908" cy="523039"/>
                <a:chOff x="7400526" y="5183132"/>
                <a:chExt cx="740908" cy="523039"/>
              </a:xfrm>
            </p:grpSpPr>
            <p:pic>
              <p:nvPicPr>
                <p:cNvPr id="120" name="Picture 2" descr="Target Concentric Circles Symbol">
                  <a:hlinkClick r:id="rId28" action="ppaction://hlinksldjump" tooltip="Contextual Safeguarding"/>
                  <a:hlinkHover r:id="" action="ppaction://noaction" highlightClick="1"/>
                  <a:extLst>
                    <a:ext uri="{FF2B5EF4-FFF2-40B4-BE49-F238E27FC236}">
                      <a16:creationId xmlns:a16="http://schemas.microsoft.com/office/drawing/2014/main" id="{19B0A94C-54E5-48F1-9E99-AEB86D8AD415}"/>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614558" y="5183132"/>
                  <a:ext cx="245151" cy="245151"/>
                </a:xfrm>
                <a:prstGeom prst="rect">
                  <a:avLst/>
                </a:prstGeom>
                <a:noFill/>
                <a:extLst>
                  <a:ext uri="{909E8E84-426E-40DD-AFC4-6F175D3DCCD1}">
                    <a14:hiddenFill xmlns:a14="http://schemas.microsoft.com/office/drawing/2010/main">
                      <a:solidFill>
                        <a:srgbClr val="FFFFFF"/>
                      </a:solidFill>
                    </a14:hiddenFill>
                  </a:ext>
                </a:extLst>
              </p:spPr>
            </p:pic>
            <p:sp>
              <p:nvSpPr>
                <p:cNvPr id="121" name="TextBox 120">
                  <a:hlinkClick r:id="rId28" action="ppaction://hlinksldjump" tooltip="Contextual Safeguarding"/>
                  <a:extLst>
                    <a:ext uri="{FF2B5EF4-FFF2-40B4-BE49-F238E27FC236}">
                      <a16:creationId xmlns:a16="http://schemas.microsoft.com/office/drawing/2014/main" id="{CDDF2C93-0C59-4248-A9EE-23F5F11E2AC1}"/>
                    </a:ext>
                  </a:extLst>
                </p:cNvPr>
                <p:cNvSpPr txBox="1"/>
                <p:nvPr/>
              </p:nvSpPr>
              <p:spPr>
                <a:xfrm>
                  <a:off x="7400526" y="5367617"/>
                  <a:ext cx="740908" cy="338554"/>
                </a:xfrm>
                <a:prstGeom prst="rect">
                  <a:avLst/>
                </a:prstGeom>
                <a:noFill/>
              </p:spPr>
              <p:txBody>
                <a:bodyPr wrap="none" rtlCol="0">
                  <a:spAutoFit/>
                </a:bodyPr>
                <a:lstStyle/>
                <a:p>
                  <a:pPr algn="ctr"/>
                  <a:r>
                    <a:rPr lang="en-GB" sz="800" b="1" dirty="0"/>
                    <a:t>Contextual</a:t>
                  </a:r>
                </a:p>
                <a:p>
                  <a:pPr algn="ctr"/>
                  <a:r>
                    <a:rPr lang="en-GB" sz="800" b="1" dirty="0"/>
                    <a:t>Safeguarding</a:t>
                  </a:r>
                </a:p>
              </p:txBody>
            </p:sp>
          </p:grpSp>
          <p:grpSp>
            <p:nvGrpSpPr>
              <p:cNvPr id="114" name="Group 113">
                <a:extLst>
                  <a:ext uri="{FF2B5EF4-FFF2-40B4-BE49-F238E27FC236}">
                    <a16:creationId xmlns:a16="http://schemas.microsoft.com/office/drawing/2014/main" id="{B24FC233-F995-4688-A6EA-5996CFFC64EA}"/>
                  </a:ext>
                </a:extLst>
              </p:cNvPr>
              <p:cNvGrpSpPr/>
              <p:nvPr/>
            </p:nvGrpSpPr>
            <p:grpSpPr>
              <a:xfrm>
                <a:off x="6453115" y="5125212"/>
                <a:ext cx="696024" cy="560459"/>
                <a:chOff x="7422970" y="5145712"/>
                <a:chExt cx="696024" cy="560459"/>
              </a:xfrm>
            </p:grpSpPr>
            <p:pic>
              <p:nvPicPr>
                <p:cNvPr id="118" name="Picture 2" descr="Lightbulb and gear">
                  <a:hlinkClick r:id="rId30" action="ppaction://hlinksldjump"/>
                  <a:hlinkHover r:id="" action="ppaction://noaction" highlightClick="1"/>
                  <a:extLst>
                    <a:ext uri="{FF2B5EF4-FFF2-40B4-BE49-F238E27FC236}">
                      <a16:creationId xmlns:a16="http://schemas.microsoft.com/office/drawing/2014/main" id="{715B5691-CACC-4D09-9959-A441ABA1EA07}"/>
                    </a:ext>
                  </a:extLst>
                </p:cNvPr>
                <p:cNvPicPr>
                  <a:picLocks noChangeAspect="1" noChangeArrowheads="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p:blipFill>
              <p:spPr bwMode="auto">
                <a:xfrm>
                  <a:off x="7641854" y="5145712"/>
                  <a:ext cx="282572" cy="282572"/>
                </a:xfrm>
                <a:prstGeom prst="rect">
                  <a:avLst/>
                </a:prstGeom>
                <a:noFill/>
                <a:extLst>
                  <a:ext uri="{909E8E84-426E-40DD-AFC4-6F175D3DCCD1}">
                    <a14:hiddenFill xmlns:a14="http://schemas.microsoft.com/office/drawing/2010/main">
                      <a:solidFill>
                        <a:srgbClr val="FFFFFF"/>
                      </a:solidFill>
                    </a14:hiddenFill>
                  </a:ext>
                </a:extLst>
              </p:spPr>
            </p:pic>
            <p:sp>
              <p:nvSpPr>
                <p:cNvPr id="119" name="TextBox 118">
                  <a:hlinkClick r:id="rId30" action="ppaction://hlinksldjump"/>
                  <a:extLst>
                    <a:ext uri="{FF2B5EF4-FFF2-40B4-BE49-F238E27FC236}">
                      <a16:creationId xmlns:a16="http://schemas.microsoft.com/office/drawing/2014/main" id="{5311C842-AC77-4ABA-ADFE-8E343F5718E9}"/>
                    </a:ext>
                  </a:extLst>
                </p:cNvPr>
                <p:cNvSpPr txBox="1"/>
                <p:nvPr/>
              </p:nvSpPr>
              <p:spPr>
                <a:xfrm>
                  <a:off x="7422970" y="5367617"/>
                  <a:ext cx="696024" cy="338554"/>
                </a:xfrm>
                <a:prstGeom prst="rect">
                  <a:avLst/>
                </a:prstGeom>
                <a:noFill/>
              </p:spPr>
              <p:txBody>
                <a:bodyPr wrap="none" rtlCol="0">
                  <a:spAutoFit/>
                </a:bodyPr>
                <a:lstStyle/>
                <a:p>
                  <a:pPr algn="ctr"/>
                  <a:r>
                    <a:rPr lang="en-GB" sz="800" b="1" dirty="0"/>
                    <a:t>Strategic</a:t>
                  </a:r>
                </a:p>
                <a:p>
                  <a:pPr algn="ctr"/>
                  <a:r>
                    <a:rPr lang="en-GB" sz="800" b="1" dirty="0"/>
                    <a:t>Governance</a:t>
                  </a:r>
                </a:p>
              </p:txBody>
            </p:sp>
          </p:grpSp>
          <p:grpSp>
            <p:nvGrpSpPr>
              <p:cNvPr id="115" name="Group 114">
                <a:extLst>
                  <a:ext uri="{FF2B5EF4-FFF2-40B4-BE49-F238E27FC236}">
                    <a16:creationId xmlns:a16="http://schemas.microsoft.com/office/drawing/2014/main" id="{575DB48A-ECDE-472A-8C07-306713A94416}"/>
                  </a:ext>
                </a:extLst>
              </p:cNvPr>
              <p:cNvGrpSpPr/>
              <p:nvPr/>
            </p:nvGrpSpPr>
            <p:grpSpPr>
              <a:xfrm>
                <a:off x="7014855" y="5133239"/>
                <a:ext cx="535724" cy="552131"/>
                <a:chOff x="7375893" y="5154040"/>
                <a:chExt cx="535724" cy="552131"/>
              </a:xfrm>
            </p:grpSpPr>
            <p:pic>
              <p:nvPicPr>
                <p:cNvPr id="116" name="Picture 2" descr="Target">
                  <a:hlinkClick r:id="rId33" action="ppaction://hlinksldjump"/>
                  <a:hlinkHover r:id="" action="ppaction://noaction" highlightClick="1"/>
                  <a:extLst>
                    <a:ext uri="{FF2B5EF4-FFF2-40B4-BE49-F238E27FC236}">
                      <a16:creationId xmlns:a16="http://schemas.microsoft.com/office/drawing/2014/main" id="{C0E4FAC9-DEF4-4CA2-8D5D-41F1DE84FB3F}"/>
                    </a:ext>
                  </a:extLst>
                </p:cNvPr>
                <p:cNvPicPr>
                  <a:picLocks noChangeAspect="1" noChangeArrowheads="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7491879" y="5154040"/>
                  <a:ext cx="274243" cy="274243"/>
                </a:xfrm>
                <a:prstGeom prst="rect">
                  <a:avLst/>
                </a:prstGeom>
                <a:noFill/>
                <a:extLst>
                  <a:ext uri="{909E8E84-426E-40DD-AFC4-6F175D3DCCD1}">
                    <a14:hiddenFill xmlns:a14="http://schemas.microsoft.com/office/drawing/2010/main">
                      <a:solidFill>
                        <a:srgbClr val="FFFFFF"/>
                      </a:solidFill>
                    </a14:hiddenFill>
                  </a:ext>
                </a:extLst>
              </p:spPr>
            </p:pic>
            <p:sp>
              <p:nvSpPr>
                <p:cNvPr id="117" name="TextBox 116">
                  <a:hlinkClick r:id="rId33" action="ppaction://hlinksldjump"/>
                  <a:extLst>
                    <a:ext uri="{FF2B5EF4-FFF2-40B4-BE49-F238E27FC236}">
                      <a16:creationId xmlns:a16="http://schemas.microsoft.com/office/drawing/2014/main" id="{A7AEF96D-33F7-4917-AE73-C1C3E73D8022}"/>
                    </a:ext>
                  </a:extLst>
                </p:cNvPr>
                <p:cNvSpPr txBox="1"/>
                <p:nvPr/>
              </p:nvSpPr>
              <p:spPr>
                <a:xfrm>
                  <a:off x="7375893" y="5367617"/>
                  <a:ext cx="535724" cy="338554"/>
                </a:xfrm>
                <a:prstGeom prst="rect">
                  <a:avLst/>
                </a:prstGeom>
                <a:noFill/>
              </p:spPr>
              <p:txBody>
                <a:bodyPr wrap="none" rtlCol="0">
                  <a:spAutoFit/>
                </a:bodyPr>
                <a:lstStyle/>
                <a:p>
                  <a:pPr algn="ctr"/>
                  <a:r>
                    <a:rPr lang="en-GB" sz="800" b="1" dirty="0"/>
                    <a:t>Tactical </a:t>
                  </a:r>
                  <a:br>
                    <a:rPr lang="en-GB" sz="800" b="1" dirty="0"/>
                  </a:br>
                  <a:r>
                    <a:rPr lang="en-GB" sz="800" b="1" dirty="0"/>
                    <a:t>Delivery</a:t>
                  </a:r>
                </a:p>
              </p:txBody>
            </p:sp>
          </p:grpSp>
        </p:grpSp>
        <p:pic>
          <p:nvPicPr>
            <p:cNvPr id="103" name="Graphic 102" descr="Help">
              <a:hlinkClick r:id="rId34" action="ppaction://hlinksldjump" tooltip="Home"/>
              <a:hlinkHover r:id="" action="ppaction://noaction" highlightClick="1"/>
              <a:extLst>
                <a:ext uri="{FF2B5EF4-FFF2-40B4-BE49-F238E27FC236}">
                  <a16:creationId xmlns:a16="http://schemas.microsoft.com/office/drawing/2014/main" id="{1B0E985F-1DE5-4CBA-9B17-F075EE1C6D29}"/>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p:blipFill>
          <p:spPr>
            <a:xfrm>
              <a:off x="4241460" y="5141190"/>
              <a:ext cx="288000" cy="288000"/>
            </a:xfrm>
            <a:prstGeom prst="rect">
              <a:avLst/>
            </a:prstGeom>
          </p:spPr>
        </p:pic>
        <p:sp>
          <p:nvSpPr>
            <p:cNvPr id="104" name="TextBox 103">
              <a:hlinkClick r:id="rId34" action="ppaction://hlinksldjump" tooltip="About"/>
              <a:extLst>
                <a:ext uri="{FF2B5EF4-FFF2-40B4-BE49-F238E27FC236}">
                  <a16:creationId xmlns:a16="http://schemas.microsoft.com/office/drawing/2014/main" id="{97833E63-73BA-4592-AC8A-9DF8C40F93AD}"/>
                </a:ext>
              </a:extLst>
            </p:cNvPr>
            <p:cNvSpPr txBox="1"/>
            <p:nvPr/>
          </p:nvSpPr>
          <p:spPr>
            <a:xfrm>
              <a:off x="4174129" y="5357599"/>
              <a:ext cx="445956" cy="215444"/>
            </a:xfrm>
            <a:prstGeom prst="rect">
              <a:avLst/>
            </a:prstGeom>
            <a:noFill/>
          </p:spPr>
          <p:txBody>
            <a:bodyPr wrap="none" rtlCol="0">
              <a:spAutoFit/>
            </a:bodyPr>
            <a:lstStyle/>
            <a:p>
              <a:r>
                <a:rPr lang="en-GB" sz="800" b="1" dirty="0"/>
                <a:t>About</a:t>
              </a:r>
            </a:p>
          </p:txBody>
        </p:sp>
      </p:grpSp>
    </p:spTree>
    <p:extLst>
      <p:ext uri="{BB962C8B-B14F-4D97-AF65-F5344CB8AC3E}">
        <p14:creationId xmlns:p14="http://schemas.microsoft.com/office/powerpoint/2010/main" val="30143638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B8BC52D2-4224-4131-81BF-2578387CE53E}"/>
              </a:ext>
            </a:extLst>
          </p:cNvPr>
          <p:cNvSpPr/>
          <p:nvPr/>
        </p:nvSpPr>
        <p:spPr>
          <a:xfrm>
            <a:off x="83135" y="686198"/>
            <a:ext cx="2867804" cy="2768615"/>
          </a:xfrm>
          <a:prstGeom prst="rect">
            <a:avLst/>
          </a:prstGeom>
          <a:solidFill>
            <a:srgbClr val="069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effectLst>
                  <a:outerShdw blurRad="38100" dist="38100" dir="2700000" algn="tl">
                    <a:srgbClr val="000000">
                      <a:alpha val="43137"/>
                    </a:srgbClr>
                  </a:outerShdw>
                </a:effectLst>
              </a:rPr>
              <a:t>Traditional approaches to protecting children and young people from harm have focussed on the risk of violence and abuse from inside the home (usually from a parent/carer or other trusted adult) and therefore don’t always address the time that adolescents spend outside the home and the influence of peers on their  development and safety.  </a:t>
            </a:r>
          </a:p>
        </p:txBody>
      </p:sp>
      <p:sp>
        <p:nvSpPr>
          <p:cNvPr id="11" name="Title 1">
            <a:extLst>
              <a:ext uri="{FF2B5EF4-FFF2-40B4-BE49-F238E27FC236}">
                <a16:creationId xmlns:a16="http://schemas.microsoft.com/office/drawing/2014/main" id="{C2F48CC1-4357-4986-A954-740786002E8E}"/>
              </a:ext>
            </a:extLst>
          </p:cNvPr>
          <p:cNvSpPr>
            <a:spLocks noGrp="1"/>
          </p:cNvSpPr>
          <p:nvPr>
            <p:ph type="title"/>
          </p:nvPr>
        </p:nvSpPr>
        <p:spPr>
          <a:xfrm>
            <a:off x="1" y="29263"/>
            <a:ext cx="8944494" cy="662273"/>
          </a:xfrm>
          <a:noFill/>
          <a:ln>
            <a:noFill/>
          </a:ln>
        </p:spPr>
        <p:txBody>
          <a:bodyPr anchor="t">
            <a:normAutofit/>
          </a:bodyPr>
          <a:lstStyle/>
          <a:p>
            <a:pPr marL="108000"/>
            <a:r>
              <a:rPr lang="en-GB" sz="3600" b="1" dirty="0"/>
              <a:t>Contextual Safeguarding &amp; Children’s Services</a:t>
            </a:r>
          </a:p>
        </p:txBody>
      </p:sp>
      <p:sp>
        <p:nvSpPr>
          <p:cNvPr id="31" name="Rectangle 30">
            <a:extLst>
              <a:ext uri="{FF2B5EF4-FFF2-40B4-BE49-F238E27FC236}">
                <a16:creationId xmlns:a16="http://schemas.microsoft.com/office/drawing/2014/main" id="{2434C916-2096-45DB-BD4F-12C9C5C17697}"/>
              </a:ext>
            </a:extLst>
          </p:cNvPr>
          <p:cNvSpPr/>
          <p:nvPr/>
        </p:nvSpPr>
        <p:spPr>
          <a:xfrm>
            <a:off x="83135" y="3559429"/>
            <a:ext cx="2867804" cy="1332000"/>
          </a:xfrm>
          <a:prstGeom prst="rect">
            <a:avLst/>
          </a:prstGeom>
          <a:solidFill>
            <a:srgbClr val="069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effectLst>
                  <a:outerShdw blurRad="38100" dist="38100" dir="2700000" algn="tl">
                    <a:srgbClr val="000000">
                      <a:alpha val="43137"/>
                    </a:srgbClr>
                  </a:outerShdw>
                </a:effectLst>
              </a:rPr>
              <a:t>Contextual safeguarding expands child protection systems in recognition that </a:t>
            </a:r>
            <a:r>
              <a:rPr lang="en-GB" sz="1400" b="1" dirty="0">
                <a:effectLst>
                  <a:outerShdw blurRad="38100" dist="38100" dir="2700000" algn="tl">
                    <a:srgbClr val="000000">
                      <a:alpha val="43137"/>
                    </a:srgbClr>
                  </a:outerShdw>
                </a:effectLst>
              </a:rPr>
              <a:t>adolescents are vulnerable to abuse in a range of social contexts outside the home</a:t>
            </a:r>
            <a:r>
              <a:rPr lang="en-GB" sz="1400" dirty="0">
                <a:effectLst>
                  <a:outerShdw blurRad="38100" dist="38100" dir="2700000" algn="tl">
                    <a:srgbClr val="000000">
                      <a:alpha val="43137"/>
                    </a:srgbClr>
                  </a:outerShdw>
                </a:effectLst>
              </a:rPr>
              <a:t>.</a:t>
            </a:r>
            <a:endParaRPr lang="en-GB" sz="1100" dirty="0">
              <a:solidFill>
                <a:schemeClr val="bg1"/>
              </a:solidFill>
              <a:effectLst>
                <a:outerShdw blurRad="38100" dist="38100" dir="2700000" algn="tl">
                  <a:srgbClr val="000000">
                    <a:alpha val="43137"/>
                  </a:srgbClr>
                </a:outerShdw>
              </a:effectLst>
            </a:endParaRPr>
          </a:p>
        </p:txBody>
      </p:sp>
      <p:sp>
        <p:nvSpPr>
          <p:cNvPr id="34" name="Rectangle 33">
            <a:extLst>
              <a:ext uri="{FF2B5EF4-FFF2-40B4-BE49-F238E27FC236}">
                <a16:creationId xmlns:a16="http://schemas.microsoft.com/office/drawing/2014/main" id="{A2682E00-A1A5-4D3F-952E-75B21904C284}"/>
              </a:ext>
            </a:extLst>
          </p:cNvPr>
          <p:cNvSpPr/>
          <p:nvPr/>
        </p:nvSpPr>
        <p:spPr>
          <a:xfrm>
            <a:off x="3138098" y="3571242"/>
            <a:ext cx="2867804" cy="1332000"/>
          </a:xfrm>
          <a:prstGeom prst="rect">
            <a:avLst/>
          </a:prstGeom>
          <a:solidFill>
            <a:srgbClr val="069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dirty="0">
                <a:solidFill>
                  <a:schemeClr val="bg1"/>
                </a:solidFill>
                <a:effectLst>
                  <a:outerShdw blurRad="38100" dist="38100" dir="2700000" algn="tl">
                    <a:srgbClr val="000000">
                      <a:alpha val="43137"/>
                    </a:srgbClr>
                  </a:outerShdw>
                </a:effectLst>
              </a:rPr>
              <a:t>The boxes (right) link to more specific information and guidance about contextual safeguarding for practitioners working with children &amp; young people</a:t>
            </a:r>
          </a:p>
        </p:txBody>
      </p:sp>
      <p:sp>
        <p:nvSpPr>
          <p:cNvPr id="37" name="Rectangle 36">
            <a:hlinkClick r:id="rId2" tooltip="Contextualising Case Management Systems"/>
            <a:extLst>
              <a:ext uri="{FF2B5EF4-FFF2-40B4-BE49-F238E27FC236}">
                <a16:creationId xmlns:a16="http://schemas.microsoft.com/office/drawing/2014/main" id="{624D60C4-16EC-4CF7-8421-21829CD9F859}"/>
              </a:ext>
            </a:extLst>
          </p:cNvPr>
          <p:cNvSpPr/>
          <p:nvPr/>
        </p:nvSpPr>
        <p:spPr>
          <a:xfrm>
            <a:off x="6175006" y="2128151"/>
            <a:ext cx="1400253" cy="1332000"/>
          </a:xfrm>
          <a:prstGeom prst="rect">
            <a:avLst/>
          </a:prstGeom>
          <a:solidFill>
            <a:srgbClr val="069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effectLst>
                  <a:outerShdw blurRad="38100" dist="38100" dir="2700000" algn="tl">
                    <a:srgbClr val="000000">
                      <a:alpha val="43137"/>
                    </a:srgbClr>
                  </a:outerShdw>
                </a:effectLst>
              </a:rPr>
              <a:t>Contextualising Case Management Systems</a:t>
            </a:r>
          </a:p>
        </p:txBody>
      </p:sp>
      <p:sp>
        <p:nvSpPr>
          <p:cNvPr id="29" name="Rectangle 28">
            <a:extLst>
              <a:ext uri="{FF2B5EF4-FFF2-40B4-BE49-F238E27FC236}">
                <a16:creationId xmlns:a16="http://schemas.microsoft.com/office/drawing/2014/main" id="{04483D30-4E50-4FBE-883E-8CCC94F4790F}"/>
              </a:ext>
            </a:extLst>
          </p:cNvPr>
          <p:cNvSpPr/>
          <p:nvPr/>
        </p:nvSpPr>
        <p:spPr>
          <a:xfrm>
            <a:off x="3129070" y="698012"/>
            <a:ext cx="2867804" cy="1332000"/>
          </a:xfrm>
          <a:prstGeom prst="rect">
            <a:avLst/>
          </a:prstGeom>
          <a:solidFill>
            <a:srgbClr val="069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effectLst>
                  <a:outerShdw blurRad="38100" dist="38100" dir="2700000" algn="tl">
                    <a:srgbClr val="000000">
                      <a:alpha val="43137"/>
                    </a:srgbClr>
                  </a:outerShdw>
                </a:effectLst>
              </a:rPr>
              <a:t>Crucial to the success of Contextual Safeguarding is the ability for social workers &amp; practitioners to work with a broad range of partners across agencies and sectors to safeguard and protect children.</a:t>
            </a:r>
            <a:endParaRPr lang="en-GB" sz="1400" dirty="0">
              <a:solidFill>
                <a:schemeClr val="bg1"/>
              </a:solidFill>
              <a:effectLst>
                <a:outerShdw blurRad="38100" dist="38100" dir="2700000" algn="tl">
                  <a:srgbClr val="000000">
                    <a:alpha val="43137"/>
                  </a:srgbClr>
                </a:outerShdw>
              </a:effectLst>
            </a:endParaRPr>
          </a:p>
        </p:txBody>
      </p:sp>
      <p:sp>
        <p:nvSpPr>
          <p:cNvPr id="38" name="Rectangle 37">
            <a:extLst>
              <a:ext uri="{FF2B5EF4-FFF2-40B4-BE49-F238E27FC236}">
                <a16:creationId xmlns:a16="http://schemas.microsoft.com/office/drawing/2014/main" id="{E8B5958E-0E68-4CBF-9DD9-608935623F0A}"/>
              </a:ext>
            </a:extLst>
          </p:cNvPr>
          <p:cNvSpPr/>
          <p:nvPr/>
        </p:nvSpPr>
        <p:spPr>
          <a:xfrm>
            <a:off x="3129070" y="2122813"/>
            <a:ext cx="2867804" cy="1332000"/>
          </a:xfrm>
          <a:prstGeom prst="rect">
            <a:avLst/>
          </a:prstGeom>
          <a:solidFill>
            <a:srgbClr val="069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effectLst>
                  <a:outerShdw blurRad="38100" dist="38100" dir="2700000" algn="tl">
                    <a:srgbClr val="000000">
                      <a:alpha val="43137"/>
                    </a:srgbClr>
                  </a:outerShdw>
                </a:effectLst>
              </a:rPr>
              <a:t> </a:t>
            </a:r>
            <a:r>
              <a:rPr lang="en-GB" sz="1400" dirty="0">
                <a:solidFill>
                  <a:schemeClr val="bg1"/>
                </a:solidFill>
                <a:effectLst>
                  <a:outerShdw blurRad="38100" dist="38100" dir="2700000" algn="tl">
                    <a:srgbClr val="000000">
                      <a:alpha val="43137"/>
                    </a:srgbClr>
                  </a:outerShdw>
                </a:effectLst>
              </a:rPr>
              <a:t>Developing and implementing contextual safeguarding practice is recognised as a priority within the West Sussex Council Children’s First Improvement Plan</a:t>
            </a:r>
          </a:p>
        </p:txBody>
      </p:sp>
      <p:sp>
        <p:nvSpPr>
          <p:cNvPr id="40" name="Rectangle 39">
            <a:hlinkClick r:id="rId3" tooltip="Interventions Catalogue"/>
            <a:extLst>
              <a:ext uri="{FF2B5EF4-FFF2-40B4-BE49-F238E27FC236}">
                <a16:creationId xmlns:a16="http://schemas.microsoft.com/office/drawing/2014/main" id="{31461CEA-38C9-4215-BAA8-01B16F564BB2}"/>
              </a:ext>
            </a:extLst>
          </p:cNvPr>
          <p:cNvSpPr/>
          <p:nvPr/>
        </p:nvSpPr>
        <p:spPr>
          <a:xfrm>
            <a:off x="7642557" y="2122814"/>
            <a:ext cx="1400253" cy="1332000"/>
          </a:xfrm>
          <a:prstGeom prst="rect">
            <a:avLst/>
          </a:prstGeom>
          <a:solidFill>
            <a:srgbClr val="069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b="1" dirty="0">
                <a:solidFill>
                  <a:schemeClr val="bg1"/>
                </a:solidFill>
                <a:effectLst>
                  <a:outerShdw blurRad="38100" dist="38100" dir="2700000" algn="tl">
                    <a:srgbClr val="000000">
                      <a:alpha val="43137"/>
                    </a:srgbClr>
                  </a:outerShdw>
                </a:effectLst>
              </a:rPr>
              <a:t> Interventions Catalogue</a:t>
            </a:r>
            <a:endParaRPr lang="en-GB" sz="1400" b="1" dirty="0">
              <a:solidFill>
                <a:schemeClr val="bg1"/>
              </a:solidFill>
              <a:effectLst>
                <a:outerShdw blurRad="38100" dist="38100" dir="2700000" algn="tl">
                  <a:srgbClr val="000000">
                    <a:alpha val="43137"/>
                  </a:srgbClr>
                </a:outerShdw>
              </a:effectLst>
            </a:endParaRPr>
          </a:p>
        </p:txBody>
      </p:sp>
      <p:sp>
        <p:nvSpPr>
          <p:cNvPr id="41" name="Rectangle 40">
            <a:hlinkClick r:id="rId4" tooltip=" Contextual Safeguarding Network Practice Guides"/>
            <a:extLst>
              <a:ext uri="{FF2B5EF4-FFF2-40B4-BE49-F238E27FC236}">
                <a16:creationId xmlns:a16="http://schemas.microsoft.com/office/drawing/2014/main" id="{56166E1D-BA53-4103-93DA-5DDE7F4A1D0B}"/>
              </a:ext>
            </a:extLst>
          </p:cNvPr>
          <p:cNvSpPr/>
          <p:nvPr/>
        </p:nvSpPr>
        <p:spPr>
          <a:xfrm>
            <a:off x="6169807" y="3605921"/>
            <a:ext cx="1400253" cy="1332000"/>
          </a:xfrm>
          <a:prstGeom prst="rect">
            <a:avLst/>
          </a:prstGeom>
          <a:solidFill>
            <a:srgbClr val="069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b="1" dirty="0">
                <a:solidFill>
                  <a:schemeClr val="bg1"/>
                </a:solidFill>
                <a:effectLst>
                  <a:outerShdw blurRad="38100" dist="38100" dir="2700000" algn="tl">
                    <a:srgbClr val="000000">
                      <a:alpha val="43137"/>
                    </a:srgbClr>
                  </a:outerShdw>
                </a:effectLst>
              </a:rPr>
              <a:t>Practice Guides</a:t>
            </a:r>
            <a:endParaRPr lang="en-GB" sz="1400" b="1" dirty="0">
              <a:solidFill>
                <a:schemeClr val="bg1"/>
              </a:solidFill>
              <a:effectLst>
                <a:outerShdw blurRad="38100" dist="38100" dir="2700000" algn="tl">
                  <a:srgbClr val="000000">
                    <a:alpha val="43137"/>
                  </a:srgbClr>
                </a:outerShdw>
              </a:effectLst>
            </a:endParaRPr>
          </a:p>
        </p:txBody>
      </p:sp>
      <p:sp>
        <p:nvSpPr>
          <p:cNvPr id="42" name="Rectangle 41">
            <a:hlinkClick r:id="rId5" tooltip="Contextual Safeguarding Network Webinars"/>
            <a:extLst>
              <a:ext uri="{FF2B5EF4-FFF2-40B4-BE49-F238E27FC236}">
                <a16:creationId xmlns:a16="http://schemas.microsoft.com/office/drawing/2014/main" id="{1518481B-902B-4A53-B8D1-A93A416ADD04}"/>
              </a:ext>
            </a:extLst>
          </p:cNvPr>
          <p:cNvSpPr/>
          <p:nvPr/>
        </p:nvSpPr>
        <p:spPr>
          <a:xfrm>
            <a:off x="7637358" y="3600584"/>
            <a:ext cx="1400253" cy="1332000"/>
          </a:xfrm>
          <a:prstGeom prst="rect">
            <a:avLst/>
          </a:prstGeom>
          <a:solidFill>
            <a:srgbClr val="069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b="1" dirty="0">
                <a:solidFill>
                  <a:schemeClr val="bg1"/>
                </a:solidFill>
                <a:effectLst>
                  <a:outerShdw blurRad="38100" dist="38100" dir="2700000" algn="tl">
                    <a:srgbClr val="000000">
                      <a:alpha val="43137"/>
                    </a:srgbClr>
                  </a:outerShdw>
                </a:effectLst>
              </a:rPr>
              <a:t> Webinars</a:t>
            </a:r>
            <a:endParaRPr lang="en-GB" sz="1400" b="1" dirty="0">
              <a:solidFill>
                <a:schemeClr val="bg1"/>
              </a:solidFill>
              <a:effectLst>
                <a:outerShdw blurRad="38100" dist="38100" dir="2700000" algn="tl">
                  <a:srgbClr val="000000">
                    <a:alpha val="43137"/>
                  </a:srgbClr>
                </a:outerShdw>
              </a:effectLst>
            </a:endParaRPr>
          </a:p>
        </p:txBody>
      </p:sp>
      <p:sp>
        <p:nvSpPr>
          <p:cNvPr id="35" name="Rectangle: Rounded Corners 34">
            <a:hlinkClick r:id="rId6" action="ppaction://hlinksldjump" tooltip="Back to Contextual Safeguarding in West Sussex (tactical) page"/>
            <a:extLst>
              <a:ext uri="{FF2B5EF4-FFF2-40B4-BE49-F238E27FC236}">
                <a16:creationId xmlns:a16="http://schemas.microsoft.com/office/drawing/2014/main" id="{3C1219D4-E217-4671-B789-10EFB113F6EE}"/>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18" name="Rectangle 17">
            <a:hlinkClick r:id="rId4" tooltip="Embedding Contextual Safeguarding at the Front Door"/>
            <a:extLst>
              <a:ext uri="{FF2B5EF4-FFF2-40B4-BE49-F238E27FC236}">
                <a16:creationId xmlns:a16="http://schemas.microsoft.com/office/drawing/2014/main" id="{6AA94877-296D-4182-819B-3FD44339736C}"/>
              </a:ext>
            </a:extLst>
          </p:cNvPr>
          <p:cNvSpPr/>
          <p:nvPr/>
        </p:nvSpPr>
        <p:spPr>
          <a:xfrm>
            <a:off x="6169807" y="701204"/>
            <a:ext cx="1400253" cy="1332000"/>
          </a:xfrm>
          <a:prstGeom prst="rect">
            <a:avLst/>
          </a:prstGeom>
          <a:solidFill>
            <a:srgbClr val="069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effectLst>
                  <a:outerShdw blurRad="38100" dist="38100" dir="2700000" algn="tl">
                    <a:srgbClr val="000000">
                      <a:alpha val="43137"/>
                    </a:srgbClr>
                  </a:outerShdw>
                </a:effectLst>
              </a:rPr>
              <a:t> Embedding Contextual Safeguarding at the front door</a:t>
            </a:r>
          </a:p>
        </p:txBody>
      </p:sp>
      <p:sp>
        <p:nvSpPr>
          <p:cNvPr id="19" name="Rectangle 18">
            <a:hlinkClick r:id="rId7" tooltip="Bringing Context into Assessment"/>
            <a:extLst>
              <a:ext uri="{FF2B5EF4-FFF2-40B4-BE49-F238E27FC236}">
                <a16:creationId xmlns:a16="http://schemas.microsoft.com/office/drawing/2014/main" id="{B55788D0-5C50-43FC-8CE8-267CB04C2DAE}"/>
              </a:ext>
            </a:extLst>
          </p:cNvPr>
          <p:cNvSpPr/>
          <p:nvPr/>
        </p:nvSpPr>
        <p:spPr>
          <a:xfrm>
            <a:off x="7637358" y="695867"/>
            <a:ext cx="1400253" cy="1332000"/>
          </a:xfrm>
          <a:prstGeom prst="rect">
            <a:avLst/>
          </a:prstGeom>
          <a:solidFill>
            <a:srgbClr val="069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b="1" dirty="0">
                <a:solidFill>
                  <a:schemeClr val="bg1"/>
                </a:solidFill>
                <a:effectLst>
                  <a:outerShdw blurRad="38100" dist="38100" dir="2700000" algn="tl">
                    <a:srgbClr val="000000">
                      <a:alpha val="43137"/>
                    </a:srgbClr>
                  </a:outerShdw>
                </a:effectLst>
              </a:rPr>
              <a:t> Bringing context into assessment</a:t>
            </a:r>
            <a:endParaRPr lang="en-GB" sz="1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446494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2F48CC1-4357-4986-A954-740786002E8E}"/>
              </a:ext>
            </a:extLst>
          </p:cNvPr>
          <p:cNvSpPr>
            <a:spLocks noGrp="1"/>
          </p:cNvSpPr>
          <p:nvPr>
            <p:ph type="title"/>
          </p:nvPr>
        </p:nvSpPr>
        <p:spPr>
          <a:xfrm>
            <a:off x="-134224" y="29263"/>
            <a:ext cx="9278223" cy="662273"/>
          </a:xfrm>
          <a:noFill/>
          <a:ln>
            <a:noFill/>
          </a:ln>
        </p:spPr>
        <p:txBody>
          <a:bodyPr anchor="t">
            <a:noAutofit/>
          </a:bodyPr>
          <a:lstStyle/>
          <a:p>
            <a:pPr marL="108000"/>
            <a:r>
              <a:rPr lang="en-GB" sz="3400" b="1" dirty="0"/>
              <a:t>Contextual Safeguarding &amp; District/Borough Councils</a:t>
            </a:r>
          </a:p>
        </p:txBody>
      </p:sp>
      <p:sp>
        <p:nvSpPr>
          <p:cNvPr id="31" name="Rectangle 30">
            <a:extLst>
              <a:ext uri="{FF2B5EF4-FFF2-40B4-BE49-F238E27FC236}">
                <a16:creationId xmlns:a16="http://schemas.microsoft.com/office/drawing/2014/main" id="{2434C916-2096-45DB-BD4F-12C9C5C17697}"/>
              </a:ext>
            </a:extLst>
          </p:cNvPr>
          <p:cNvSpPr/>
          <p:nvPr/>
        </p:nvSpPr>
        <p:spPr>
          <a:xfrm>
            <a:off x="83135" y="3559429"/>
            <a:ext cx="2867804" cy="1332000"/>
          </a:xfrm>
          <a:prstGeom prst="rect">
            <a:avLst/>
          </a:prstGeom>
          <a:solidFill>
            <a:srgbClr val="468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dirty="0">
                <a:solidFill>
                  <a:schemeClr val="bg1"/>
                </a:solidFill>
                <a:effectLst>
                  <a:outerShdw blurRad="38100" dist="38100" dir="2700000" algn="tl">
                    <a:srgbClr val="000000">
                      <a:alpha val="43137"/>
                    </a:srgbClr>
                  </a:outerShdw>
                </a:effectLst>
              </a:rPr>
              <a:t>In West Sussex, D&amp;B Contextual Safeguarding multi-agency problem solving groups called </a:t>
            </a:r>
            <a:br>
              <a:rPr lang="en-GB" altLang="en-US" sz="1400" dirty="0">
                <a:solidFill>
                  <a:schemeClr val="bg1"/>
                </a:solidFill>
                <a:effectLst>
                  <a:outerShdw blurRad="38100" dist="38100" dir="2700000" algn="tl">
                    <a:srgbClr val="000000">
                      <a:alpha val="43137"/>
                    </a:srgbClr>
                  </a:outerShdw>
                </a:effectLst>
              </a:rPr>
            </a:br>
            <a:r>
              <a:rPr lang="en-GB" altLang="en-US" sz="1400" b="1" dirty="0">
                <a:solidFill>
                  <a:schemeClr val="bg1"/>
                </a:solidFill>
                <a:effectLst>
                  <a:outerShdw blurRad="38100" dist="38100" dir="2700000" algn="tl">
                    <a:srgbClr val="000000">
                      <a:alpha val="43137"/>
                    </a:srgbClr>
                  </a:outerShdw>
                </a:effectLst>
              </a:rPr>
              <a:t>Peer Group Conferences </a:t>
            </a:r>
            <a:r>
              <a:rPr lang="en-GB" altLang="en-US" sz="1400" dirty="0">
                <a:solidFill>
                  <a:schemeClr val="bg1"/>
                </a:solidFill>
                <a:effectLst>
                  <a:outerShdw blurRad="38100" dist="38100" dir="2700000" algn="tl">
                    <a:srgbClr val="000000">
                      <a:alpha val="43137"/>
                    </a:srgbClr>
                  </a:outerShdw>
                </a:effectLst>
              </a:rPr>
              <a:t>(PGC) have </a:t>
            </a:r>
            <a:br>
              <a:rPr lang="en-GB" altLang="en-US" sz="1400" dirty="0">
                <a:solidFill>
                  <a:schemeClr val="bg1"/>
                </a:solidFill>
                <a:effectLst>
                  <a:outerShdw blurRad="38100" dist="38100" dir="2700000" algn="tl">
                    <a:srgbClr val="000000">
                      <a:alpha val="43137"/>
                    </a:srgbClr>
                  </a:outerShdw>
                </a:effectLst>
              </a:rPr>
            </a:br>
            <a:r>
              <a:rPr lang="en-GB" altLang="en-US" sz="1400" dirty="0">
                <a:solidFill>
                  <a:schemeClr val="bg1"/>
                </a:solidFill>
                <a:effectLst>
                  <a:outerShdw blurRad="38100" dist="38100" dir="2700000" algn="tl">
                    <a:srgbClr val="000000">
                      <a:alpha val="43137"/>
                    </a:srgbClr>
                  </a:outerShdw>
                </a:effectLst>
              </a:rPr>
              <a:t>been set up in most localities.</a:t>
            </a:r>
            <a:endParaRPr lang="en-GB" sz="1400" dirty="0">
              <a:solidFill>
                <a:schemeClr val="bg1"/>
              </a:solidFill>
              <a:effectLst>
                <a:outerShdw blurRad="38100" dist="38100" dir="2700000" algn="tl">
                  <a:srgbClr val="000000">
                    <a:alpha val="43137"/>
                  </a:srgbClr>
                </a:outerShdw>
              </a:effectLst>
            </a:endParaRPr>
          </a:p>
        </p:txBody>
      </p:sp>
      <p:sp>
        <p:nvSpPr>
          <p:cNvPr id="33" name="Rectangle 32">
            <a:extLst>
              <a:ext uri="{FF2B5EF4-FFF2-40B4-BE49-F238E27FC236}">
                <a16:creationId xmlns:a16="http://schemas.microsoft.com/office/drawing/2014/main" id="{E89EB6A2-5AEF-4143-A2D3-C8726D539A8B}"/>
              </a:ext>
            </a:extLst>
          </p:cNvPr>
          <p:cNvSpPr/>
          <p:nvPr/>
        </p:nvSpPr>
        <p:spPr>
          <a:xfrm>
            <a:off x="83134" y="698012"/>
            <a:ext cx="2867804" cy="1326663"/>
          </a:xfrm>
          <a:prstGeom prst="rect">
            <a:avLst/>
          </a:prstGeom>
          <a:solidFill>
            <a:srgbClr val="468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dirty="0">
                <a:solidFill>
                  <a:schemeClr val="bg1"/>
                </a:solidFill>
                <a:effectLst>
                  <a:outerShdw blurRad="38100" dist="38100" dir="2700000" algn="tl">
                    <a:srgbClr val="000000">
                      <a:alpha val="43137"/>
                    </a:srgbClr>
                  </a:outerShdw>
                </a:effectLst>
              </a:rPr>
              <a:t>Contextual Safeguarding focuses on creating safety and wellbeing in the spaces and places that young people spend their time.</a:t>
            </a:r>
            <a:endParaRPr lang="en-GB" sz="1400" dirty="0">
              <a:solidFill>
                <a:schemeClr val="bg1"/>
              </a:solidFill>
              <a:effectLst>
                <a:outerShdw blurRad="38100" dist="38100" dir="2700000" algn="tl">
                  <a:srgbClr val="000000">
                    <a:alpha val="43137"/>
                  </a:srgbClr>
                </a:outerShdw>
              </a:effectLst>
            </a:endParaRPr>
          </a:p>
        </p:txBody>
      </p:sp>
      <p:sp>
        <p:nvSpPr>
          <p:cNvPr id="37" name="Rectangle 36">
            <a:hlinkClick r:id="rId2" action="ppaction://hlinksldjump" tooltip="Licensing"/>
            <a:extLst>
              <a:ext uri="{FF2B5EF4-FFF2-40B4-BE49-F238E27FC236}">
                <a16:creationId xmlns:a16="http://schemas.microsoft.com/office/drawing/2014/main" id="{624D60C4-16EC-4CF7-8421-21829CD9F859}"/>
              </a:ext>
            </a:extLst>
          </p:cNvPr>
          <p:cNvSpPr/>
          <p:nvPr/>
        </p:nvSpPr>
        <p:spPr>
          <a:xfrm>
            <a:off x="6175006" y="2128151"/>
            <a:ext cx="1400253" cy="1332000"/>
          </a:xfrm>
          <a:prstGeom prst="rect">
            <a:avLst/>
          </a:prstGeom>
          <a:solidFill>
            <a:srgbClr val="468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effectLst>
                  <a:outerShdw blurRad="38100" dist="38100" dir="2700000" algn="tl">
                    <a:srgbClr val="000000">
                      <a:alpha val="43137"/>
                    </a:srgbClr>
                  </a:outerShdw>
                </a:effectLst>
              </a:rPr>
              <a:t> Licensing</a:t>
            </a:r>
          </a:p>
        </p:txBody>
      </p:sp>
      <p:sp>
        <p:nvSpPr>
          <p:cNvPr id="29" name="Rectangle 28">
            <a:extLst>
              <a:ext uri="{FF2B5EF4-FFF2-40B4-BE49-F238E27FC236}">
                <a16:creationId xmlns:a16="http://schemas.microsoft.com/office/drawing/2014/main" id="{04483D30-4E50-4FBE-883E-8CCC94F4790F}"/>
              </a:ext>
            </a:extLst>
          </p:cNvPr>
          <p:cNvSpPr/>
          <p:nvPr/>
        </p:nvSpPr>
        <p:spPr>
          <a:xfrm>
            <a:off x="3018235" y="698011"/>
            <a:ext cx="3068439" cy="4193417"/>
          </a:xfrm>
          <a:prstGeom prst="rect">
            <a:avLst/>
          </a:prstGeom>
          <a:solidFill>
            <a:srgbClr val="468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dirty="0">
                <a:solidFill>
                  <a:schemeClr val="bg1"/>
                </a:solidFill>
                <a:effectLst>
                  <a:outerShdw blurRad="38100" dist="38100" dir="2700000" algn="tl">
                    <a:srgbClr val="000000">
                      <a:alpha val="43137"/>
                    </a:srgbClr>
                  </a:outerShdw>
                </a:effectLst>
              </a:rPr>
              <a:t>Aside from the work of CSPs &amp; PGCs, local councils operate many services requiring operatives to spend time within the community.  Officers might notice suspicious activity &amp; can provide vital community intelligence.</a:t>
            </a:r>
          </a:p>
          <a:p>
            <a:pPr algn="ctr"/>
            <a:endParaRPr lang="en-GB" altLang="en-US" sz="1400" dirty="0">
              <a:solidFill>
                <a:schemeClr val="bg1"/>
              </a:solidFill>
              <a:effectLst>
                <a:outerShdw blurRad="38100" dist="38100" dir="2700000" algn="tl">
                  <a:srgbClr val="000000">
                    <a:alpha val="43137"/>
                  </a:srgbClr>
                </a:outerShdw>
              </a:effectLst>
            </a:endParaRPr>
          </a:p>
          <a:p>
            <a:pPr algn="ctr"/>
            <a:r>
              <a:rPr lang="en-GB" altLang="en-US" sz="1400" dirty="0">
                <a:solidFill>
                  <a:schemeClr val="bg1"/>
                </a:solidFill>
                <a:effectLst>
                  <a:outerShdw blurRad="38100" dist="38100" dir="2700000" algn="tl">
                    <a:srgbClr val="000000">
                      <a:alpha val="43137"/>
                    </a:srgbClr>
                  </a:outerShdw>
                </a:effectLst>
              </a:rPr>
              <a:t>Thinking contextually can be tricky if safeguarding isn’t a traditional part of someone’s role and they don’t know what to look for.</a:t>
            </a:r>
          </a:p>
          <a:p>
            <a:pPr algn="ctr"/>
            <a:endParaRPr lang="en-GB" altLang="en-US" sz="1400" dirty="0">
              <a:solidFill>
                <a:schemeClr val="bg1"/>
              </a:solidFill>
              <a:effectLst>
                <a:outerShdw blurRad="38100" dist="38100" dir="2700000" algn="tl">
                  <a:srgbClr val="000000">
                    <a:alpha val="43137"/>
                  </a:srgbClr>
                </a:outerShdw>
              </a:effectLst>
            </a:endParaRPr>
          </a:p>
          <a:p>
            <a:pPr algn="ctr"/>
            <a:r>
              <a:rPr lang="en-GB" altLang="en-US" sz="1400" dirty="0">
                <a:solidFill>
                  <a:schemeClr val="bg1"/>
                </a:solidFill>
                <a:effectLst>
                  <a:outerShdw blurRad="38100" dist="38100" dir="2700000" algn="tl">
                    <a:srgbClr val="000000">
                      <a:alpha val="43137"/>
                    </a:srgbClr>
                  </a:outerShdw>
                </a:effectLst>
              </a:rPr>
              <a:t>To help; Madeleine Tester has produced some key contextual questions for district &amp; borough council departments to consider.  Click on the boxes (right) to view the relevant team page:</a:t>
            </a:r>
          </a:p>
        </p:txBody>
      </p:sp>
      <p:sp>
        <p:nvSpPr>
          <p:cNvPr id="40" name="Rectangle 39">
            <a:hlinkClick r:id="rId3" action="ppaction://hlinksldjump" tooltip="Anti Social Behaviour Teams"/>
            <a:extLst>
              <a:ext uri="{FF2B5EF4-FFF2-40B4-BE49-F238E27FC236}">
                <a16:creationId xmlns:a16="http://schemas.microsoft.com/office/drawing/2014/main" id="{31461CEA-38C9-4215-BAA8-01B16F564BB2}"/>
              </a:ext>
            </a:extLst>
          </p:cNvPr>
          <p:cNvSpPr/>
          <p:nvPr/>
        </p:nvSpPr>
        <p:spPr>
          <a:xfrm>
            <a:off x="7642557" y="2122814"/>
            <a:ext cx="1400253" cy="1332000"/>
          </a:xfrm>
          <a:prstGeom prst="rect">
            <a:avLst/>
          </a:prstGeom>
          <a:solidFill>
            <a:srgbClr val="468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effectLst>
                  <a:outerShdw blurRad="38100" dist="38100" dir="2700000" algn="tl">
                    <a:srgbClr val="000000">
                      <a:alpha val="43137"/>
                    </a:srgbClr>
                  </a:outerShdw>
                </a:effectLst>
              </a:rPr>
              <a:t>ASB Teams</a:t>
            </a:r>
          </a:p>
        </p:txBody>
      </p:sp>
      <p:sp>
        <p:nvSpPr>
          <p:cNvPr id="41" name="Rectangle 40">
            <a:hlinkClick r:id="rId4" action="ppaction://hlinksldjump" tooltip="Housing"/>
            <a:extLst>
              <a:ext uri="{FF2B5EF4-FFF2-40B4-BE49-F238E27FC236}">
                <a16:creationId xmlns:a16="http://schemas.microsoft.com/office/drawing/2014/main" id="{56166E1D-BA53-4103-93DA-5DDE7F4A1D0B}"/>
              </a:ext>
            </a:extLst>
          </p:cNvPr>
          <p:cNvSpPr/>
          <p:nvPr/>
        </p:nvSpPr>
        <p:spPr>
          <a:xfrm>
            <a:off x="6169807" y="3605921"/>
            <a:ext cx="1400253" cy="1332000"/>
          </a:xfrm>
          <a:prstGeom prst="rect">
            <a:avLst/>
          </a:prstGeom>
          <a:solidFill>
            <a:srgbClr val="468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b="1">
                <a:solidFill>
                  <a:schemeClr val="bg1"/>
                </a:solidFill>
                <a:effectLst>
                  <a:outerShdw blurRad="38100" dist="38100" dir="2700000" algn="tl">
                    <a:srgbClr val="000000">
                      <a:alpha val="43137"/>
                    </a:srgbClr>
                  </a:outerShdw>
                </a:effectLst>
              </a:rPr>
              <a:t> Housing</a:t>
            </a:r>
            <a:endParaRPr lang="en-GB" sz="1400" b="1" dirty="0">
              <a:solidFill>
                <a:schemeClr val="bg1"/>
              </a:solidFill>
              <a:effectLst>
                <a:outerShdw blurRad="38100" dist="38100" dir="2700000" algn="tl">
                  <a:srgbClr val="000000">
                    <a:alpha val="43137"/>
                  </a:srgbClr>
                </a:outerShdw>
              </a:effectLst>
            </a:endParaRPr>
          </a:p>
        </p:txBody>
      </p:sp>
      <p:sp>
        <p:nvSpPr>
          <p:cNvPr id="42" name="Rectangle 41">
            <a:hlinkClick r:id="rId5" action="ppaction://hlinksldjump" tooltip="Waste Management"/>
            <a:extLst>
              <a:ext uri="{FF2B5EF4-FFF2-40B4-BE49-F238E27FC236}">
                <a16:creationId xmlns:a16="http://schemas.microsoft.com/office/drawing/2014/main" id="{1518481B-902B-4A53-B8D1-A93A416ADD04}"/>
              </a:ext>
            </a:extLst>
          </p:cNvPr>
          <p:cNvSpPr/>
          <p:nvPr/>
        </p:nvSpPr>
        <p:spPr>
          <a:xfrm>
            <a:off x="7637358" y="3600584"/>
            <a:ext cx="1400253" cy="1332000"/>
          </a:xfrm>
          <a:prstGeom prst="rect">
            <a:avLst/>
          </a:prstGeom>
          <a:solidFill>
            <a:srgbClr val="468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b="1" dirty="0">
                <a:solidFill>
                  <a:schemeClr val="bg1"/>
                </a:solidFill>
                <a:effectLst>
                  <a:outerShdw blurRad="38100" dist="38100" dir="2700000" algn="tl">
                    <a:srgbClr val="000000">
                      <a:alpha val="43137"/>
                    </a:srgbClr>
                  </a:outerShdw>
                </a:effectLst>
              </a:rPr>
              <a:t> Waste Management</a:t>
            </a:r>
            <a:endParaRPr lang="en-GB" sz="1400" b="1" dirty="0">
              <a:solidFill>
                <a:schemeClr val="bg1"/>
              </a:solidFill>
              <a:effectLst>
                <a:outerShdw blurRad="38100" dist="38100" dir="2700000" algn="tl">
                  <a:srgbClr val="000000">
                    <a:alpha val="43137"/>
                  </a:srgbClr>
                </a:outerShdw>
              </a:effectLst>
            </a:endParaRPr>
          </a:p>
        </p:txBody>
      </p:sp>
      <p:sp>
        <p:nvSpPr>
          <p:cNvPr id="35" name="Rectangle: Rounded Corners 34">
            <a:hlinkClick r:id="rId6" action="ppaction://hlinksldjump" tooltip="Back to Contextual Safeguarding in West Sussex (tactical) page"/>
            <a:extLst>
              <a:ext uri="{FF2B5EF4-FFF2-40B4-BE49-F238E27FC236}">
                <a16:creationId xmlns:a16="http://schemas.microsoft.com/office/drawing/2014/main" id="{3C1219D4-E217-4671-B789-10EFB113F6EE}"/>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19" name="Rectangle 18">
            <a:hlinkClick r:id="rId7" action="ppaction://hlinksldjump" tooltip="Parks / Foreshore &amp; Community Wardens"/>
            <a:extLst>
              <a:ext uri="{FF2B5EF4-FFF2-40B4-BE49-F238E27FC236}">
                <a16:creationId xmlns:a16="http://schemas.microsoft.com/office/drawing/2014/main" id="{A7980134-BDCA-4817-859B-F4AF2FA797BD}"/>
              </a:ext>
            </a:extLst>
          </p:cNvPr>
          <p:cNvSpPr/>
          <p:nvPr/>
        </p:nvSpPr>
        <p:spPr>
          <a:xfrm>
            <a:off x="6193063" y="698012"/>
            <a:ext cx="1400253" cy="1332000"/>
          </a:xfrm>
          <a:prstGeom prst="rect">
            <a:avLst/>
          </a:prstGeom>
          <a:solidFill>
            <a:srgbClr val="468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effectLst>
                  <a:outerShdw blurRad="38100" dist="38100" dir="2700000" algn="tl">
                    <a:srgbClr val="000000">
                      <a:alpha val="43137"/>
                    </a:srgbClr>
                  </a:outerShdw>
                </a:effectLst>
              </a:rPr>
              <a:t> Parks / Foreshore &amp; Community Wardens</a:t>
            </a:r>
          </a:p>
        </p:txBody>
      </p:sp>
      <p:sp>
        <p:nvSpPr>
          <p:cNvPr id="20" name="Rectangle 19">
            <a:hlinkClick r:id="rId8" action="ppaction://hlinksldjump" tooltip="Outreach Services &amp; Practitioners"/>
            <a:extLst>
              <a:ext uri="{FF2B5EF4-FFF2-40B4-BE49-F238E27FC236}">
                <a16:creationId xmlns:a16="http://schemas.microsoft.com/office/drawing/2014/main" id="{680AD939-7337-408A-8687-D48F5D3FAA28}"/>
              </a:ext>
            </a:extLst>
          </p:cNvPr>
          <p:cNvSpPr/>
          <p:nvPr/>
        </p:nvSpPr>
        <p:spPr>
          <a:xfrm>
            <a:off x="7660614" y="692675"/>
            <a:ext cx="1400253" cy="1332000"/>
          </a:xfrm>
          <a:prstGeom prst="rect">
            <a:avLst/>
          </a:prstGeom>
          <a:solidFill>
            <a:srgbClr val="468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b="1" dirty="0">
                <a:solidFill>
                  <a:schemeClr val="bg1"/>
                </a:solidFill>
                <a:effectLst>
                  <a:outerShdw blurRad="38100" dist="38100" dir="2700000" algn="tl">
                    <a:srgbClr val="000000">
                      <a:alpha val="43137"/>
                    </a:srgbClr>
                  </a:outerShdw>
                </a:effectLst>
              </a:rPr>
              <a:t> Outreach</a:t>
            </a:r>
            <a:endParaRPr lang="en-GB" sz="1400" b="1" dirty="0">
              <a:solidFill>
                <a:schemeClr val="bg1"/>
              </a:solidFill>
              <a:effectLst>
                <a:outerShdw blurRad="38100" dist="38100" dir="2700000" algn="tl">
                  <a:srgbClr val="000000">
                    <a:alpha val="43137"/>
                  </a:srgbClr>
                </a:outerShdw>
              </a:effectLst>
            </a:endParaRPr>
          </a:p>
        </p:txBody>
      </p:sp>
      <p:sp>
        <p:nvSpPr>
          <p:cNvPr id="21" name="Rectangle 20">
            <a:extLst>
              <a:ext uri="{FF2B5EF4-FFF2-40B4-BE49-F238E27FC236}">
                <a16:creationId xmlns:a16="http://schemas.microsoft.com/office/drawing/2014/main" id="{24FEA5DC-0150-4B81-BFCD-35F25BE3EA1F}"/>
              </a:ext>
            </a:extLst>
          </p:cNvPr>
          <p:cNvSpPr/>
          <p:nvPr/>
        </p:nvSpPr>
        <p:spPr>
          <a:xfrm>
            <a:off x="83134" y="2122414"/>
            <a:ext cx="2867804" cy="1326663"/>
          </a:xfrm>
          <a:prstGeom prst="rect">
            <a:avLst/>
          </a:prstGeom>
          <a:solidFill>
            <a:srgbClr val="4682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effectLst>
                  <a:outerShdw blurRad="38100" dist="38100" dir="2700000" algn="tl">
                    <a:srgbClr val="000000">
                      <a:alpha val="43137"/>
                    </a:srgbClr>
                  </a:outerShdw>
                </a:effectLst>
              </a:rPr>
              <a:t>Well established Community Safety and Safeguarding partnerships (CSP) already address place-based harm. Contextual Safeguarding is an </a:t>
            </a:r>
            <a:r>
              <a:rPr lang="en-GB" sz="1400" b="1" dirty="0">
                <a:effectLst>
                  <a:outerShdw blurRad="38100" dist="38100" dir="2700000" algn="tl">
                    <a:srgbClr val="000000">
                      <a:alpha val="43137"/>
                    </a:srgbClr>
                  </a:outerShdw>
                </a:effectLst>
              </a:rPr>
              <a:t>extension</a:t>
            </a:r>
            <a:r>
              <a:rPr lang="en-GB" sz="1400" dirty="0">
                <a:effectLst>
                  <a:outerShdw blurRad="38100" dist="38100" dir="2700000" algn="tl">
                    <a:srgbClr val="000000">
                      <a:alpha val="43137"/>
                    </a:srgbClr>
                  </a:outerShdw>
                </a:effectLst>
              </a:rPr>
              <a:t> of the strong partnership work driven by D&amp;B’s</a:t>
            </a:r>
            <a:endParaRPr lang="en-GB" sz="1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17186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34387-B762-4FC8-A360-CD2FE1513359}"/>
              </a:ext>
            </a:extLst>
          </p:cNvPr>
          <p:cNvSpPr>
            <a:spLocks noGrp="1"/>
          </p:cNvSpPr>
          <p:nvPr>
            <p:ph type="title"/>
          </p:nvPr>
        </p:nvSpPr>
        <p:spPr/>
        <p:txBody>
          <a:bodyPr/>
          <a:lstStyle/>
          <a:p>
            <a:r>
              <a:rPr lang="en-GB" dirty="0"/>
              <a:t>Parks / Foreshore &amp; Community Wardens</a:t>
            </a:r>
          </a:p>
        </p:txBody>
      </p:sp>
      <p:sp>
        <p:nvSpPr>
          <p:cNvPr id="4" name="Rectangle: Rounded Corners 3">
            <a:hlinkClick r:id="rId2" action="ppaction://hlinksldjump" tooltip="Back to Contextual Safeguarding for District &amp; Borough Councils page"/>
            <a:extLst>
              <a:ext uri="{FF2B5EF4-FFF2-40B4-BE49-F238E27FC236}">
                <a16:creationId xmlns:a16="http://schemas.microsoft.com/office/drawing/2014/main" id="{DB4AD945-DF36-47ED-A0FB-C676BAC523B2}"/>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5" name="Google Shape;290;p38">
            <a:extLst>
              <a:ext uri="{FF2B5EF4-FFF2-40B4-BE49-F238E27FC236}">
                <a16:creationId xmlns:a16="http://schemas.microsoft.com/office/drawing/2014/main" id="{B976DBD8-7543-4CEF-9E86-8CCE341B3D87}"/>
              </a:ext>
            </a:extLst>
          </p:cNvPr>
          <p:cNvSpPr txBox="1"/>
          <p:nvPr/>
        </p:nvSpPr>
        <p:spPr>
          <a:xfrm>
            <a:off x="251702" y="920313"/>
            <a:ext cx="4177308" cy="3780000"/>
          </a:xfrm>
          <a:prstGeom prst="rect">
            <a:avLst/>
          </a:prstGeom>
          <a:solidFill>
            <a:srgbClr val="4682B4"/>
          </a:solidFill>
          <a:ln>
            <a:noFill/>
          </a:ln>
        </p:spPr>
        <p:txBody>
          <a:bodyPr spcFirstLastPara="1" wrap="square" lIns="91425" tIns="91425" rIns="91425" bIns="91425" anchor="ctr" anchorCtr="0">
            <a:noAutofit/>
          </a:bodyPr>
          <a:lstStyle/>
          <a:p>
            <a:pPr marL="457200" lvl="0" indent="-311150" algn="l" rtl="0">
              <a:lnSpc>
                <a:spcPct val="115000"/>
              </a:lnSpc>
              <a:spcBef>
                <a:spcPts val="60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Have you noticed seeing the same young people in the same places? </a:t>
            </a:r>
            <a:r>
              <a:rPr lang="en-GB" sz="1300" i="1" dirty="0">
                <a:solidFill>
                  <a:schemeClr val="bg1"/>
                </a:solidFill>
                <a:effectLst>
                  <a:outerShdw blurRad="38100" dist="38100" dir="2700000" algn="tl">
                    <a:srgbClr val="000000">
                      <a:alpha val="43137"/>
                    </a:srgbClr>
                  </a:outerShdw>
                </a:effectLst>
                <a:latin typeface="Lora"/>
                <a:ea typeface="Lora"/>
                <a:cs typeface="Lora"/>
                <a:sym typeface="Lora"/>
              </a:rPr>
              <a:t>What are they doing?</a:t>
            </a:r>
            <a:endParaRPr sz="1300" i="1"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5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indent="-311150">
              <a:lnSpc>
                <a:spcPct val="115000"/>
              </a:lnSpc>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Are you aware of any key locations where young people gather? </a:t>
            </a: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5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indent="-311150">
              <a:lnSpc>
                <a:spcPct val="115000"/>
              </a:lnSpc>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What are young people doing in these locations? </a:t>
            </a:r>
            <a:r>
              <a:rPr lang="en-GB" sz="1300" i="1" dirty="0">
                <a:solidFill>
                  <a:schemeClr val="bg1"/>
                </a:solidFill>
                <a:effectLst>
                  <a:outerShdw blurRad="38100" dist="38100" dir="2700000" algn="tl">
                    <a:srgbClr val="000000">
                      <a:alpha val="43137"/>
                    </a:srgbClr>
                  </a:outerShdw>
                </a:effectLst>
                <a:latin typeface="Lora"/>
                <a:ea typeface="Lora"/>
                <a:cs typeface="Lora"/>
                <a:sym typeface="Lora"/>
              </a:rPr>
              <a:t>Who are they with and how did they get there?</a:t>
            </a:r>
          </a:p>
          <a:p>
            <a:pPr marL="457200" indent="-311150">
              <a:lnSpc>
                <a:spcPct val="115000"/>
              </a:lnSpc>
              <a:buClr>
                <a:schemeClr val="bg1"/>
              </a:buClr>
              <a:buSzPct val="75000"/>
              <a:buFont typeface="Lora" panose="020B0604020202020204" charset="0"/>
              <a:buChar char="֍"/>
            </a:pPr>
            <a:endParaRPr lang="en-GB" sz="500" i="1"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indent="-311150">
              <a:lnSpc>
                <a:spcPct val="115000"/>
              </a:lnSpc>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Are you seeing any ‘unusual’ relationships forming? </a:t>
            </a:r>
            <a:r>
              <a:rPr lang="en-GB" sz="1100" i="1" dirty="0">
                <a:solidFill>
                  <a:schemeClr val="bg1"/>
                </a:solidFill>
                <a:effectLst>
                  <a:outerShdw blurRad="38100" dist="38100" dir="2700000" algn="tl">
                    <a:srgbClr val="000000">
                      <a:alpha val="43137"/>
                    </a:srgbClr>
                  </a:outerShdw>
                </a:effectLst>
                <a:latin typeface="Lora"/>
                <a:ea typeface="Lora"/>
                <a:cs typeface="Lora"/>
                <a:sym typeface="Lora"/>
              </a:rPr>
              <a:t>E.g. adults who are clearly not related, spending time with groups of young people</a:t>
            </a:r>
            <a:r>
              <a:rPr lang="en-GB" sz="1100" dirty="0">
                <a:solidFill>
                  <a:schemeClr val="bg1"/>
                </a:solidFill>
                <a:effectLst>
                  <a:outerShdw blurRad="38100" dist="38100" dir="2700000" algn="tl">
                    <a:srgbClr val="000000">
                      <a:alpha val="43137"/>
                    </a:srgbClr>
                  </a:outerShdw>
                </a:effectLst>
                <a:latin typeface="Lora"/>
                <a:ea typeface="Lora"/>
                <a:cs typeface="Lora"/>
                <a:sym typeface="Lora"/>
              </a:rPr>
              <a:t>.</a:t>
            </a: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5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Have you, or police, found any weapons hidden in the park / along the foreshore or other public places?</a:t>
            </a: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5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1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nSpc>
                <a:spcPct val="115000"/>
              </a:lnSpc>
              <a:buClr>
                <a:schemeClr val="bg1"/>
              </a:buClr>
              <a:buSzPct val="75000"/>
              <a:buFont typeface="Lora" panose="020B0604020202020204" charset="0"/>
              <a:buChar char="֍"/>
            </a:pPr>
            <a:endParaRPr lang="en-GB" sz="1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nSpc>
                <a:spcPct val="115000"/>
              </a:lnSpc>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Have you seen an increase in litter? </a:t>
            </a:r>
            <a:r>
              <a:rPr lang="en-GB" sz="1100" i="1" dirty="0">
                <a:solidFill>
                  <a:schemeClr val="bg1"/>
                </a:solidFill>
                <a:effectLst>
                  <a:outerShdw blurRad="38100" dist="38100" dir="2700000" algn="tl">
                    <a:srgbClr val="000000">
                      <a:alpha val="43137"/>
                    </a:srgbClr>
                  </a:outerShdw>
                </a:effectLst>
                <a:latin typeface="Lora"/>
                <a:ea typeface="Lora"/>
                <a:cs typeface="Lora"/>
                <a:sym typeface="Lora"/>
              </a:rPr>
              <a:t>E.g. broken glass, alcohol bottles, food and drink rubbish, and drug litter.</a:t>
            </a:r>
          </a:p>
          <a:p>
            <a:pPr marL="457200" lvl="0" indent="-311150">
              <a:lnSpc>
                <a:spcPct val="115000"/>
              </a:lnSpc>
              <a:buClr>
                <a:schemeClr val="bg1"/>
              </a:buClr>
              <a:buSzPct val="75000"/>
              <a:buFont typeface="Lora" panose="020B0604020202020204" charset="0"/>
              <a:buChar char="֍"/>
            </a:pPr>
            <a:endParaRPr lang="en-GB" sz="100" dirty="0">
              <a:solidFill>
                <a:schemeClr val="bg1"/>
              </a:solidFill>
              <a:effectLst>
                <a:outerShdw blurRad="38100" dist="38100" dir="2700000" algn="tl">
                  <a:srgbClr val="000000">
                    <a:alpha val="43137"/>
                  </a:srgbClr>
                </a:outerShdw>
              </a:effectLst>
              <a:latin typeface="Lora"/>
              <a:ea typeface="Lora"/>
              <a:cs typeface="Lora"/>
              <a:sym typeface="Lora"/>
            </a:endParaRPr>
          </a:p>
        </p:txBody>
      </p:sp>
      <p:sp>
        <p:nvSpPr>
          <p:cNvPr id="6" name="Google Shape;291;p38">
            <a:extLst>
              <a:ext uri="{FF2B5EF4-FFF2-40B4-BE49-F238E27FC236}">
                <a16:creationId xmlns:a16="http://schemas.microsoft.com/office/drawing/2014/main" id="{60C61F6C-4F2F-4303-942E-90E94B0829B1}"/>
              </a:ext>
            </a:extLst>
          </p:cNvPr>
          <p:cNvSpPr txBox="1"/>
          <p:nvPr/>
        </p:nvSpPr>
        <p:spPr>
          <a:xfrm>
            <a:off x="4598752" y="920313"/>
            <a:ext cx="4176000" cy="3780000"/>
          </a:xfrm>
          <a:prstGeom prst="rect">
            <a:avLst/>
          </a:prstGeom>
          <a:solidFill>
            <a:srgbClr val="4682B4"/>
          </a:solidFill>
          <a:ln>
            <a:noFill/>
          </a:ln>
        </p:spPr>
        <p:txBody>
          <a:bodyPr spcFirstLastPara="1" wrap="square" lIns="91425" tIns="91425" rIns="91425" bIns="91425" anchor="ctr" anchorCtr="0">
            <a:noAutofit/>
          </a:bodyPr>
          <a:lstStyle/>
          <a:p>
            <a:pPr marL="457200" lvl="0" indent="-311150" algn="l" rtl="0">
              <a:lnSpc>
                <a:spcPct val="115000"/>
              </a:lnSpc>
              <a:spcBef>
                <a:spcPts val="60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How often are you/your colleagues in the park?</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914400" lvl="1" indent="-311150" algn="l" rtl="0">
              <a:lnSpc>
                <a:spcPct val="115000"/>
              </a:lnSpc>
              <a:spcBef>
                <a:spcPts val="0"/>
              </a:spcBef>
              <a:spcAft>
                <a:spcPts val="0"/>
              </a:spcAft>
              <a:buClr>
                <a:schemeClr val="bg1"/>
              </a:buClr>
              <a:buSzPct val="75000"/>
              <a:buFont typeface="Arial" panose="020B0604020202020204" pitchFamily="3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Days per week</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914400" lvl="1" indent="-311150" algn="l" rtl="0">
              <a:lnSpc>
                <a:spcPct val="115000"/>
              </a:lnSpc>
              <a:spcBef>
                <a:spcPts val="0"/>
              </a:spcBef>
              <a:spcAft>
                <a:spcPts val="0"/>
              </a:spcAft>
              <a:buClr>
                <a:schemeClr val="bg1"/>
              </a:buClr>
              <a:buSzPct val="75000"/>
              <a:buFont typeface="Arial" panose="020B0604020202020204" pitchFamily="3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Hours per week</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914400" lvl="1" indent="-311150" algn="l" rtl="0">
              <a:lnSpc>
                <a:spcPct val="115000"/>
              </a:lnSpc>
              <a:spcBef>
                <a:spcPts val="0"/>
              </a:spcBef>
              <a:spcAft>
                <a:spcPts val="0"/>
              </a:spcAft>
              <a:buClr>
                <a:schemeClr val="bg1"/>
              </a:buClr>
              <a:buSzPct val="75000"/>
              <a:buFont typeface="Arial" panose="020B0604020202020204" pitchFamily="3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Time of day</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914400" lvl="1" indent="-311150" algn="l" rtl="0">
              <a:lnSpc>
                <a:spcPct val="115000"/>
              </a:lnSpc>
              <a:spcBef>
                <a:spcPts val="0"/>
              </a:spcBef>
              <a:spcAft>
                <a:spcPts val="0"/>
              </a:spcAft>
              <a:buClr>
                <a:schemeClr val="bg1"/>
              </a:buClr>
              <a:buSzPct val="75000"/>
              <a:buFont typeface="Arial" panose="020B0604020202020204" pitchFamily="3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Number of staff in the location at any one time</a:t>
            </a:r>
          </a:p>
          <a:p>
            <a:pPr marL="914400" lvl="1" indent="-311150" algn="l" rtl="0">
              <a:lnSpc>
                <a:spcPct val="115000"/>
              </a:lnSpc>
              <a:spcBef>
                <a:spcPts val="0"/>
              </a:spcBef>
              <a:spcAft>
                <a:spcPts val="0"/>
              </a:spcAft>
              <a:buClr>
                <a:schemeClr val="bg1"/>
              </a:buClr>
              <a:buSzPct val="75000"/>
              <a:buFont typeface="Arial" panose="020B0604020202020204" pitchFamily="34" charset="0"/>
              <a:buChar char="•"/>
            </a:pP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Do other park / foreshore users report any concerns to you? What do you do with these reports?</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Do you feel confident in reporting anything concerning you see?</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p:txBody>
      </p:sp>
    </p:spTree>
    <p:extLst>
      <p:ext uri="{BB962C8B-B14F-4D97-AF65-F5344CB8AC3E}">
        <p14:creationId xmlns:p14="http://schemas.microsoft.com/office/powerpoint/2010/main" val="2777437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34387-B762-4FC8-A360-CD2FE1513359}"/>
              </a:ext>
            </a:extLst>
          </p:cNvPr>
          <p:cNvSpPr>
            <a:spLocks noGrp="1"/>
          </p:cNvSpPr>
          <p:nvPr>
            <p:ph type="title"/>
          </p:nvPr>
        </p:nvSpPr>
        <p:spPr/>
        <p:txBody>
          <a:bodyPr/>
          <a:lstStyle/>
          <a:p>
            <a:r>
              <a:rPr lang="en-GB" dirty="0"/>
              <a:t>Outreach Services &amp; Practitioners</a:t>
            </a:r>
          </a:p>
        </p:txBody>
      </p:sp>
      <p:sp>
        <p:nvSpPr>
          <p:cNvPr id="4" name="Rectangle: Rounded Corners 3">
            <a:hlinkClick r:id="rId2" action="ppaction://hlinksldjump" tooltip="Back to Contextual Safeguarding for District &amp; Borough Councils page"/>
            <a:extLst>
              <a:ext uri="{FF2B5EF4-FFF2-40B4-BE49-F238E27FC236}">
                <a16:creationId xmlns:a16="http://schemas.microsoft.com/office/drawing/2014/main" id="{DB4AD945-DF36-47ED-A0FB-C676BAC523B2}"/>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5" name="Google Shape;290;p38">
            <a:extLst>
              <a:ext uri="{FF2B5EF4-FFF2-40B4-BE49-F238E27FC236}">
                <a16:creationId xmlns:a16="http://schemas.microsoft.com/office/drawing/2014/main" id="{B976DBD8-7543-4CEF-9E86-8CCE341B3D87}"/>
              </a:ext>
            </a:extLst>
          </p:cNvPr>
          <p:cNvSpPr txBox="1"/>
          <p:nvPr/>
        </p:nvSpPr>
        <p:spPr>
          <a:xfrm>
            <a:off x="207817" y="953869"/>
            <a:ext cx="4177308" cy="3780000"/>
          </a:xfrm>
          <a:prstGeom prst="rect">
            <a:avLst/>
          </a:prstGeom>
          <a:solidFill>
            <a:srgbClr val="4682B4"/>
          </a:solidFill>
          <a:ln>
            <a:noFill/>
          </a:ln>
        </p:spPr>
        <p:txBody>
          <a:bodyPr spcFirstLastPara="1" wrap="square" lIns="91425" tIns="91425" rIns="91425" bIns="91425" anchor="ctr" anchorCtr="0">
            <a:noAutofit/>
          </a:bodyPr>
          <a:lstStyle/>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Whilst on Outreach, do you ever see groups of young people congregating?</a:t>
            </a: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7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What are the young people doing in these locations? </a:t>
            </a:r>
            <a:r>
              <a:rPr lang="en-GB" sz="1300" i="1" dirty="0">
                <a:solidFill>
                  <a:schemeClr val="bg1"/>
                </a:solidFill>
                <a:effectLst>
                  <a:outerShdw blurRad="38100" dist="38100" dir="2700000" algn="tl">
                    <a:srgbClr val="000000">
                      <a:alpha val="43137"/>
                    </a:srgbClr>
                  </a:outerShdw>
                </a:effectLst>
                <a:latin typeface="Lora"/>
                <a:ea typeface="Lora"/>
                <a:cs typeface="Lora"/>
                <a:sym typeface="Lora"/>
              </a:rPr>
              <a:t>Why do you think they are drawn to this particular area?</a:t>
            </a: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7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Are you seeing any ‘unusual’ or high risk relationships forming? </a:t>
            </a:r>
            <a:r>
              <a:rPr lang="en-GB" sz="1300" i="1" dirty="0">
                <a:solidFill>
                  <a:schemeClr val="bg1"/>
                </a:solidFill>
                <a:effectLst>
                  <a:outerShdw blurRad="38100" dist="38100" dir="2700000" algn="tl">
                    <a:srgbClr val="000000">
                      <a:alpha val="43137"/>
                    </a:srgbClr>
                  </a:outerShdw>
                </a:effectLst>
                <a:latin typeface="Lora"/>
                <a:ea typeface="Lora"/>
                <a:cs typeface="Lora"/>
                <a:sym typeface="Lora"/>
              </a:rPr>
              <a:t>E.g. adults who are clearly not related spending time with groups of young people, or young people being abusive or hostile to members of the street community?</a:t>
            </a: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7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Have you seen an increase in litter? </a:t>
            </a:r>
            <a:r>
              <a:rPr lang="en-GB" sz="1300" i="1" dirty="0">
                <a:solidFill>
                  <a:schemeClr val="bg1"/>
                </a:solidFill>
                <a:effectLst>
                  <a:outerShdw blurRad="38100" dist="38100" dir="2700000" algn="tl">
                    <a:srgbClr val="000000">
                      <a:alpha val="43137"/>
                    </a:srgbClr>
                  </a:outerShdw>
                </a:effectLst>
                <a:latin typeface="Lora"/>
                <a:ea typeface="Lora"/>
                <a:cs typeface="Lora"/>
                <a:sym typeface="Lora"/>
              </a:rPr>
              <a:t>E.g. broken glass, alcohol bottles, food and drink rubbish, cigarette and drug litter.</a:t>
            </a:r>
          </a:p>
        </p:txBody>
      </p:sp>
      <p:sp>
        <p:nvSpPr>
          <p:cNvPr id="6" name="Google Shape;291;p38">
            <a:extLst>
              <a:ext uri="{FF2B5EF4-FFF2-40B4-BE49-F238E27FC236}">
                <a16:creationId xmlns:a16="http://schemas.microsoft.com/office/drawing/2014/main" id="{60C61F6C-4F2F-4303-942E-90E94B0829B1}"/>
              </a:ext>
            </a:extLst>
          </p:cNvPr>
          <p:cNvSpPr txBox="1"/>
          <p:nvPr/>
        </p:nvSpPr>
        <p:spPr>
          <a:xfrm>
            <a:off x="4598752" y="953869"/>
            <a:ext cx="4176000" cy="3780000"/>
          </a:xfrm>
          <a:prstGeom prst="rect">
            <a:avLst/>
          </a:prstGeom>
          <a:solidFill>
            <a:srgbClr val="4682B4"/>
          </a:solidFill>
          <a:ln>
            <a:noFill/>
          </a:ln>
        </p:spPr>
        <p:txBody>
          <a:bodyPr spcFirstLastPara="1" wrap="square" lIns="91425" tIns="91425" rIns="91425" bIns="91425" anchor="ctr" anchorCtr="0">
            <a:noAutofit/>
          </a:bodyPr>
          <a:lstStyle/>
          <a:p>
            <a:pPr marL="457200" lvl="0" indent="-311150" algn="l" rtl="0">
              <a:lnSpc>
                <a:spcPct val="115000"/>
              </a:lnSpc>
              <a:spcBef>
                <a:spcPts val="60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How often are you/your colleagues on Outreach?</a:t>
            </a:r>
          </a:p>
          <a:p>
            <a:pPr marL="914400" lvl="1" indent="-311150">
              <a:lnSpc>
                <a:spcPct val="115000"/>
              </a:lnSpc>
              <a:buClr>
                <a:schemeClr val="bg1"/>
              </a:buClr>
              <a:buSzPts val="1300"/>
              <a:buFont typeface="Arial" panose="020B0604020202020204" pitchFamily="3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Days per week</a:t>
            </a:r>
          </a:p>
          <a:p>
            <a:pPr marL="914400" lvl="1" indent="-311150">
              <a:lnSpc>
                <a:spcPct val="115000"/>
              </a:lnSpc>
              <a:buClr>
                <a:schemeClr val="bg1"/>
              </a:buClr>
              <a:buSzPts val="1300"/>
              <a:buFont typeface="Arial" panose="020B0604020202020204" pitchFamily="3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Hours per week</a:t>
            </a:r>
          </a:p>
          <a:p>
            <a:pPr marL="914400" lvl="1" indent="-311150">
              <a:lnSpc>
                <a:spcPct val="115000"/>
              </a:lnSpc>
              <a:buClr>
                <a:schemeClr val="bg1"/>
              </a:buClr>
              <a:buSzPts val="1300"/>
              <a:buFont typeface="Arial" panose="020B0604020202020204" pitchFamily="3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Time of day</a:t>
            </a:r>
          </a:p>
          <a:p>
            <a:pPr marL="914400" lvl="1" indent="-311150">
              <a:lnSpc>
                <a:spcPct val="115000"/>
              </a:lnSpc>
              <a:buClr>
                <a:schemeClr val="bg1"/>
              </a:buClr>
              <a:buSzPts val="1300"/>
              <a:buFont typeface="Arial" panose="020B0604020202020204" pitchFamily="3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Number of staff in the location at any one time</a:t>
            </a:r>
          </a:p>
          <a:p>
            <a:pPr marL="457200" lvl="0" indent="-311150">
              <a:lnSpc>
                <a:spcPct val="115000"/>
              </a:lnSpc>
              <a:buClr>
                <a:schemeClr val="bg1"/>
              </a:buClr>
              <a:buSzPct val="75000"/>
              <a:buFont typeface="Lora" panose="020B0604020202020204" charset="0"/>
              <a:buChar char="֍"/>
            </a:pPr>
            <a:endParaRPr lang="en-GB" sz="7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nSpc>
                <a:spcPct val="115000"/>
              </a:lnSpc>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Do members of the street community ever mention concerns they have about young people they may have seen in the community?</a:t>
            </a:r>
          </a:p>
          <a:p>
            <a:pPr marL="457200" lvl="0" indent="-311150">
              <a:lnSpc>
                <a:spcPct val="115000"/>
              </a:lnSpc>
              <a:buClr>
                <a:schemeClr val="bg1"/>
              </a:buClr>
              <a:buSzPct val="75000"/>
              <a:buFont typeface="Lora" panose="020B0604020202020204" charset="0"/>
              <a:buChar char="֍"/>
            </a:pPr>
            <a:endParaRPr lang="en-GB" sz="7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nSpc>
                <a:spcPct val="115000"/>
              </a:lnSpc>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Do other members of the community ever report any concerns about young people to you?</a:t>
            </a:r>
          </a:p>
        </p:txBody>
      </p:sp>
    </p:spTree>
    <p:extLst>
      <p:ext uri="{BB962C8B-B14F-4D97-AF65-F5344CB8AC3E}">
        <p14:creationId xmlns:p14="http://schemas.microsoft.com/office/powerpoint/2010/main" val="1207332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34387-B762-4FC8-A360-CD2FE1513359}"/>
              </a:ext>
            </a:extLst>
          </p:cNvPr>
          <p:cNvSpPr>
            <a:spLocks noGrp="1"/>
          </p:cNvSpPr>
          <p:nvPr>
            <p:ph type="title"/>
          </p:nvPr>
        </p:nvSpPr>
        <p:spPr/>
        <p:txBody>
          <a:bodyPr/>
          <a:lstStyle/>
          <a:p>
            <a:r>
              <a:rPr lang="en-GB" dirty="0"/>
              <a:t>Licensing Teams</a:t>
            </a:r>
          </a:p>
        </p:txBody>
      </p:sp>
      <p:sp>
        <p:nvSpPr>
          <p:cNvPr id="4" name="Rectangle: Rounded Corners 3">
            <a:hlinkClick r:id="rId2" action="ppaction://hlinksldjump" tooltip="Back to Contextual Safeguarding for District &amp; Borough Councils page"/>
            <a:extLst>
              <a:ext uri="{FF2B5EF4-FFF2-40B4-BE49-F238E27FC236}">
                <a16:creationId xmlns:a16="http://schemas.microsoft.com/office/drawing/2014/main" id="{DB4AD945-DF36-47ED-A0FB-C676BAC523B2}"/>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5" name="Google Shape;336;p42">
            <a:extLst>
              <a:ext uri="{FF2B5EF4-FFF2-40B4-BE49-F238E27FC236}">
                <a16:creationId xmlns:a16="http://schemas.microsoft.com/office/drawing/2014/main" id="{ED326992-7048-4C1D-AFC8-60AB5032204B}"/>
              </a:ext>
            </a:extLst>
          </p:cNvPr>
          <p:cNvSpPr txBox="1"/>
          <p:nvPr/>
        </p:nvSpPr>
        <p:spPr>
          <a:xfrm>
            <a:off x="303121" y="947817"/>
            <a:ext cx="4176000" cy="3780000"/>
          </a:xfrm>
          <a:prstGeom prst="rect">
            <a:avLst/>
          </a:prstGeom>
          <a:solidFill>
            <a:srgbClr val="4682B4"/>
          </a:solidFill>
          <a:ln>
            <a:noFill/>
          </a:ln>
        </p:spPr>
        <p:txBody>
          <a:bodyPr spcFirstLastPara="1" wrap="square" lIns="91425" tIns="91425" rIns="91425" bIns="91425" anchor="ctr" anchorCtr="0">
            <a:noAutofit/>
          </a:bodyPr>
          <a:lstStyle/>
          <a:p>
            <a:pPr marL="457200" lvl="0" indent="-311150" algn="l" rtl="0">
              <a:lnSpc>
                <a:spcPct val="115000"/>
              </a:lnSpc>
              <a:spcBef>
                <a:spcPts val="60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Are you aware of any key locations with licenses where young people congregate or spend time?</a:t>
            </a:r>
          </a:p>
          <a:p>
            <a:pPr marL="457200" lvl="0" indent="-311150" algn="l" rtl="0">
              <a:lnSpc>
                <a:spcPct val="115000"/>
              </a:lnSpc>
              <a:spcBef>
                <a:spcPts val="600"/>
              </a:spcBef>
              <a:spcAft>
                <a:spcPts val="0"/>
              </a:spcAft>
              <a:buClr>
                <a:schemeClr val="bg1"/>
              </a:buClr>
              <a:buSzPct val="75000"/>
              <a:buFont typeface="Lora" panose="020B0604020202020204" charset="0"/>
              <a:buChar char="֍"/>
            </a:pPr>
            <a:endParaRPr sz="5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Are there open community spaces near to any of these key locations where young people might congregate and/or approach adults to buy alcohol/cigarettes for them?</a:t>
            </a: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5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Have taxi operators mentioned any suspicious activity? </a:t>
            </a:r>
            <a:r>
              <a:rPr lang="en-GB" sz="1300" i="1" dirty="0" err="1">
                <a:solidFill>
                  <a:schemeClr val="bg1"/>
                </a:solidFill>
                <a:effectLst>
                  <a:outerShdw blurRad="38100" dist="38100" dir="2700000" algn="tl">
                    <a:srgbClr val="000000">
                      <a:alpha val="43137"/>
                    </a:srgbClr>
                  </a:outerShdw>
                </a:effectLst>
                <a:latin typeface="Lora"/>
                <a:ea typeface="Lora"/>
                <a:cs typeface="Lora"/>
                <a:sym typeface="Lora"/>
              </a:rPr>
              <a:t>E.g</a:t>
            </a:r>
            <a:r>
              <a:rPr lang="en-GB" sz="1300" i="1" dirty="0">
                <a:solidFill>
                  <a:schemeClr val="bg1"/>
                </a:solidFill>
                <a:effectLst>
                  <a:outerShdw blurRad="38100" dist="38100" dir="2700000" algn="tl">
                    <a:srgbClr val="000000">
                      <a:alpha val="43137"/>
                    </a:srgbClr>
                  </a:outerShdw>
                </a:effectLst>
                <a:latin typeface="Lora"/>
                <a:ea typeface="Lora"/>
                <a:cs typeface="Lora"/>
                <a:sym typeface="Lora"/>
              </a:rPr>
              <a:t> taxis being prepaid by adults to collect and transport unaccompanied young people?</a:t>
            </a: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500" i="1"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Have any concerns been raised about young people spending time at hotels without their parents?</a:t>
            </a:r>
          </a:p>
          <a:p>
            <a:pPr marL="457200" indent="-311150">
              <a:lnSpc>
                <a:spcPct val="115000"/>
              </a:lnSpc>
              <a:buClr>
                <a:schemeClr val="bg1"/>
              </a:buClr>
              <a:buSzPct val="75000"/>
              <a:buFont typeface="Lora" panose="020B0604020202020204" charset="0"/>
              <a:buChar char="֍"/>
            </a:pPr>
            <a:endParaRPr lang="en-GB" sz="800" i="1"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Have you received any reports of young people spending time in/around licensed (and off-licensed) premises?</a:t>
            </a:r>
          </a:p>
        </p:txBody>
      </p:sp>
      <p:sp>
        <p:nvSpPr>
          <p:cNvPr id="6" name="Google Shape;337;p42">
            <a:extLst>
              <a:ext uri="{FF2B5EF4-FFF2-40B4-BE49-F238E27FC236}">
                <a16:creationId xmlns:a16="http://schemas.microsoft.com/office/drawing/2014/main" id="{B54E5DBE-B9AF-4D60-955C-C7694B5D459F}"/>
              </a:ext>
            </a:extLst>
          </p:cNvPr>
          <p:cNvSpPr txBox="1"/>
          <p:nvPr/>
        </p:nvSpPr>
        <p:spPr>
          <a:xfrm>
            <a:off x="4768494" y="947817"/>
            <a:ext cx="4176000" cy="3780000"/>
          </a:xfrm>
          <a:prstGeom prst="rect">
            <a:avLst/>
          </a:prstGeom>
          <a:solidFill>
            <a:srgbClr val="4682B4"/>
          </a:solidFill>
          <a:ln>
            <a:noFill/>
          </a:ln>
        </p:spPr>
        <p:txBody>
          <a:bodyPr spcFirstLastPara="1" wrap="square" lIns="91425" tIns="91425" rIns="91425" bIns="91425" anchor="ctr" anchorCtr="0">
            <a:noAutofit/>
          </a:bodyPr>
          <a:lstStyle/>
          <a:p>
            <a:pPr marL="457200" lvl="0" indent="-311150" algn="l" rtl="0">
              <a:lnSpc>
                <a:spcPct val="115000"/>
              </a:lnSpc>
              <a:spcBef>
                <a:spcPts val="60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How often do you check your licensed premises?</a:t>
            </a:r>
          </a:p>
          <a:p>
            <a:pPr marL="146050" lvl="0" algn="l" rtl="0">
              <a:lnSpc>
                <a:spcPct val="115000"/>
              </a:lnSpc>
              <a:spcBef>
                <a:spcPts val="600"/>
              </a:spcBef>
              <a:spcAft>
                <a:spcPts val="0"/>
              </a:spcAft>
              <a:buClr>
                <a:schemeClr val="bg1"/>
              </a:buClr>
              <a:buSzPct val="75000"/>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 </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Do premises report concerns about young people? </a:t>
            </a:r>
            <a:r>
              <a:rPr lang="en-GB" sz="1300" i="1" dirty="0">
                <a:solidFill>
                  <a:schemeClr val="bg1"/>
                </a:solidFill>
                <a:effectLst>
                  <a:outerShdw blurRad="38100" dist="38100" dir="2700000" algn="tl">
                    <a:srgbClr val="000000">
                      <a:alpha val="43137"/>
                    </a:srgbClr>
                  </a:outerShdw>
                </a:effectLst>
                <a:latin typeface="Lora"/>
                <a:ea typeface="Lora"/>
                <a:cs typeface="Lora"/>
                <a:sym typeface="Lora"/>
              </a:rPr>
              <a:t>E.g. underage clients, alcohol misuse, drug taking.</a:t>
            </a: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1300" i="1"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i="1" dirty="0">
                <a:solidFill>
                  <a:schemeClr val="bg1"/>
                </a:solidFill>
                <a:effectLst>
                  <a:outerShdw blurRad="38100" dist="38100" dir="2700000" algn="tl">
                    <a:srgbClr val="000000">
                      <a:alpha val="43137"/>
                    </a:srgbClr>
                  </a:outerShdw>
                </a:effectLst>
                <a:latin typeface="Lora"/>
                <a:ea typeface="Lora"/>
                <a:cs typeface="Lora"/>
                <a:sym typeface="Lora"/>
              </a:rPr>
              <a:t>Do you provide training or information to licensees about child exploitation?</a:t>
            </a:r>
            <a:endParaRPr dirty="0">
              <a:solidFill>
                <a:schemeClr val="bg1"/>
              </a:solidFill>
              <a:effectLst>
                <a:outerShdw blurRad="38100" dist="38100" dir="2700000" algn="tl">
                  <a:srgbClr val="000000">
                    <a:alpha val="43137"/>
                  </a:srgbClr>
                </a:outerShdw>
              </a:effectLst>
              <a:latin typeface="Lora"/>
              <a:ea typeface="Lora"/>
              <a:cs typeface="Lora"/>
              <a:sym typeface="Lora"/>
            </a:endParaRPr>
          </a:p>
        </p:txBody>
      </p:sp>
    </p:spTree>
    <p:extLst>
      <p:ext uri="{BB962C8B-B14F-4D97-AF65-F5344CB8AC3E}">
        <p14:creationId xmlns:p14="http://schemas.microsoft.com/office/powerpoint/2010/main" val="4135733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34387-B762-4FC8-A360-CD2FE1513359}"/>
              </a:ext>
            </a:extLst>
          </p:cNvPr>
          <p:cNvSpPr>
            <a:spLocks noGrp="1"/>
          </p:cNvSpPr>
          <p:nvPr>
            <p:ph type="title"/>
          </p:nvPr>
        </p:nvSpPr>
        <p:spPr/>
        <p:txBody>
          <a:bodyPr/>
          <a:lstStyle/>
          <a:p>
            <a:r>
              <a:rPr lang="en-GB" dirty="0"/>
              <a:t>Anti Social Behaviour Teams </a:t>
            </a:r>
          </a:p>
        </p:txBody>
      </p:sp>
      <p:sp>
        <p:nvSpPr>
          <p:cNvPr id="4" name="Rectangle: Rounded Corners 3">
            <a:hlinkClick r:id="rId2" action="ppaction://hlinksldjump" tooltip="Back to Contextual Safeguarding for District &amp; Borough Councils page"/>
            <a:extLst>
              <a:ext uri="{FF2B5EF4-FFF2-40B4-BE49-F238E27FC236}">
                <a16:creationId xmlns:a16="http://schemas.microsoft.com/office/drawing/2014/main" id="{DB4AD945-DF36-47ED-A0FB-C676BAC523B2}"/>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7" name="Google Shape;316;p40">
            <a:extLst>
              <a:ext uri="{FF2B5EF4-FFF2-40B4-BE49-F238E27FC236}">
                <a16:creationId xmlns:a16="http://schemas.microsoft.com/office/drawing/2014/main" id="{1B58B6D8-6544-4B2B-895C-BE6B4D9CB968}"/>
              </a:ext>
            </a:extLst>
          </p:cNvPr>
          <p:cNvSpPr txBox="1"/>
          <p:nvPr/>
        </p:nvSpPr>
        <p:spPr>
          <a:xfrm>
            <a:off x="207817" y="967500"/>
            <a:ext cx="4176000" cy="3780000"/>
          </a:xfrm>
          <a:prstGeom prst="rect">
            <a:avLst/>
          </a:prstGeom>
          <a:solidFill>
            <a:srgbClr val="4682B4"/>
          </a:solidFill>
          <a:ln>
            <a:noFill/>
          </a:ln>
        </p:spPr>
        <p:txBody>
          <a:bodyPr spcFirstLastPara="1" wrap="square" lIns="91425" tIns="91425" rIns="91425" bIns="91425" anchor="ctr" anchorCtr="0">
            <a:noAutofit/>
          </a:bodyPr>
          <a:lstStyle/>
          <a:p>
            <a:pPr marL="457200" lvl="0" indent="-311150" algn="l" rtl="0">
              <a:lnSpc>
                <a:spcPct val="115000"/>
              </a:lnSpc>
              <a:spcBef>
                <a:spcPts val="60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Do you get reports about groups of young people congregating?</a:t>
            </a: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Are young people drawn to particular areas within your locality? </a:t>
            </a:r>
            <a:r>
              <a:rPr lang="en-GB" sz="1300" i="1" dirty="0">
                <a:solidFill>
                  <a:schemeClr val="bg1"/>
                </a:solidFill>
                <a:effectLst>
                  <a:outerShdw blurRad="38100" dist="38100" dir="2700000" algn="tl">
                    <a:srgbClr val="000000">
                      <a:alpha val="43137"/>
                    </a:srgbClr>
                  </a:outerShdw>
                </a:effectLst>
                <a:latin typeface="Lora"/>
                <a:ea typeface="Lora"/>
                <a:cs typeface="Lora"/>
                <a:sym typeface="Lora"/>
              </a:rPr>
              <a:t>What are they doing in these locations? Why do you think they are drawn there?</a:t>
            </a:r>
            <a:endParaRPr sz="1300" i="1"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Are you seeing or hearing about any ‘unusual’ or high risk relationships forming? </a:t>
            </a:r>
            <a:r>
              <a:rPr lang="en-GB" sz="1300" i="1" dirty="0">
                <a:solidFill>
                  <a:schemeClr val="bg1"/>
                </a:solidFill>
                <a:effectLst>
                  <a:outerShdw blurRad="38100" dist="38100" dir="2700000" algn="tl">
                    <a:srgbClr val="000000">
                      <a:alpha val="43137"/>
                    </a:srgbClr>
                  </a:outerShdw>
                </a:effectLst>
                <a:latin typeface="Lora"/>
                <a:ea typeface="Lora"/>
                <a:cs typeface="Lora"/>
                <a:sym typeface="Lora"/>
              </a:rPr>
              <a:t>E.g. adults who are clearly not related spending time with groups of young people, or young people being abusive or hostile to members of the street community?</a:t>
            </a:r>
            <a:endParaRPr i="1" dirty="0">
              <a:solidFill>
                <a:schemeClr val="bg1"/>
              </a:solidFill>
              <a:effectLst>
                <a:outerShdw blurRad="38100" dist="38100" dir="2700000" algn="tl">
                  <a:srgbClr val="000000">
                    <a:alpha val="43137"/>
                  </a:srgbClr>
                </a:outerShdw>
              </a:effectLst>
              <a:latin typeface="Lora"/>
              <a:ea typeface="Lora"/>
              <a:cs typeface="Lora"/>
              <a:sym typeface="Lora"/>
            </a:endParaRPr>
          </a:p>
        </p:txBody>
      </p:sp>
      <p:sp>
        <p:nvSpPr>
          <p:cNvPr id="8" name="Google Shape;317;p40">
            <a:extLst>
              <a:ext uri="{FF2B5EF4-FFF2-40B4-BE49-F238E27FC236}">
                <a16:creationId xmlns:a16="http://schemas.microsoft.com/office/drawing/2014/main" id="{C8F3ABB5-3685-4449-9F46-360EE318D699}"/>
              </a:ext>
            </a:extLst>
          </p:cNvPr>
          <p:cNvSpPr txBox="1"/>
          <p:nvPr/>
        </p:nvSpPr>
        <p:spPr>
          <a:xfrm>
            <a:off x="4634350" y="967500"/>
            <a:ext cx="4176000" cy="3780000"/>
          </a:xfrm>
          <a:prstGeom prst="rect">
            <a:avLst/>
          </a:prstGeom>
          <a:solidFill>
            <a:srgbClr val="4682B4"/>
          </a:solidFill>
          <a:ln>
            <a:noFill/>
          </a:ln>
        </p:spPr>
        <p:txBody>
          <a:bodyPr spcFirstLastPara="1" wrap="square" lIns="91425" tIns="91425" rIns="91425" bIns="91425" anchor="ctr" anchorCtr="0">
            <a:noAutofit/>
          </a:bodyPr>
          <a:lstStyle/>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Do you know the places and spaces young people feel safe or unsafe?</a:t>
            </a:r>
          </a:p>
          <a:p>
            <a:pPr marL="457200" indent="-311150">
              <a:lnSpc>
                <a:spcPct val="115000"/>
              </a:lnSpc>
              <a:buClr>
                <a:schemeClr val="bg1"/>
              </a:buClr>
              <a:buSzPct val="75000"/>
              <a:buFont typeface="Lora" panose="020B0604020202020204" charset="0"/>
              <a:buChar char="֍"/>
            </a:pPr>
            <a:endParaRPr lang="en-GB"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indent="-311150">
              <a:lnSpc>
                <a:spcPct val="115000"/>
              </a:lnSpc>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Does your team consider young people troublesome or troubling?</a:t>
            </a: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Are vulnerable children linked to problematic properties or adults known to your team?</a:t>
            </a:r>
          </a:p>
        </p:txBody>
      </p:sp>
    </p:spTree>
    <p:extLst>
      <p:ext uri="{BB962C8B-B14F-4D97-AF65-F5344CB8AC3E}">
        <p14:creationId xmlns:p14="http://schemas.microsoft.com/office/powerpoint/2010/main" val="1499954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34387-B762-4FC8-A360-CD2FE1513359}"/>
              </a:ext>
            </a:extLst>
          </p:cNvPr>
          <p:cNvSpPr>
            <a:spLocks noGrp="1"/>
          </p:cNvSpPr>
          <p:nvPr>
            <p:ph type="title"/>
          </p:nvPr>
        </p:nvSpPr>
        <p:spPr/>
        <p:txBody>
          <a:bodyPr/>
          <a:lstStyle/>
          <a:p>
            <a:r>
              <a:rPr lang="en-GB" dirty="0"/>
              <a:t>Housing Teams</a:t>
            </a:r>
          </a:p>
        </p:txBody>
      </p:sp>
      <p:sp>
        <p:nvSpPr>
          <p:cNvPr id="4" name="Rectangle: Rounded Corners 3">
            <a:hlinkClick r:id="rId2" action="ppaction://hlinksldjump" tooltip="Back to Contextual Safeguarding for District &amp; Borough Councils page"/>
            <a:extLst>
              <a:ext uri="{FF2B5EF4-FFF2-40B4-BE49-F238E27FC236}">
                <a16:creationId xmlns:a16="http://schemas.microsoft.com/office/drawing/2014/main" id="{DB4AD945-DF36-47ED-A0FB-C676BAC523B2}"/>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5" name="Google Shape;326;p41">
            <a:extLst>
              <a:ext uri="{FF2B5EF4-FFF2-40B4-BE49-F238E27FC236}">
                <a16:creationId xmlns:a16="http://schemas.microsoft.com/office/drawing/2014/main" id="{B3A0D826-4E32-4076-B5C0-E9E7CF5594CC}"/>
              </a:ext>
            </a:extLst>
          </p:cNvPr>
          <p:cNvSpPr txBox="1"/>
          <p:nvPr/>
        </p:nvSpPr>
        <p:spPr>
          <a:xfrm>
            <a:off x="303121" y="937091"/>
            <a:ext cx="4176000" cy="3780000"/>
          </a:xfrm>
          <a:prstGeom prst="rect">
            <a:avLst/>
          </a:prstGeom>
          <a:solidFill>
            <a:srgbClr val="4682B4"/>
          </a:solidFill>
          <a:ln>
            <a:noFill/>
          </a:ln>
        </p:spPr>
        <p:txBody>
          <a:bodyPr spcFirstLastPara="1" wrap="square" lIns="91425" tIns="91425" rIns="91425" bIns="91425" anchor="ctr" anchorCtr="0">
            <a:noAutofit/>
          </a:bodyPr>
          <a:lstStyle/>
          <a:p>
            <a:pPr marL="457200" lvl="0" indent="-311150" algn="l" rtl="0">
              <a:lnSpc>
                <a:spcPct val="115000"/>
              </a:lnSpc>
              <a:spcBef>
                <a:spcPts val="60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Are you aware of any vulnerable young people who have approached you for housing?</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Do other young people of a similar age live in or visit this housing? </a:t>
            </a:r>
            <a:r>
              <a:rPr lang="en-GB" sz="1300" i="1" dirty="0">
                <a:solidFill>
                  <a:schemeClr val="bg1"/>
                </a:solidFill>
                <a:effectLst>
                  <a:outerShdw blurRad="38100" dist="38100" dir="2700000" algn="tl">
                    <a:srgbClr val="000000">
                      <a:alpha val="43137"/>
                    </a:srgbClr>
                  </a:outerShdw>
                </a:effectLst>
                <a:latin typeface="Lora"/>
                <a:ea typeface="Lora"/>
                <a:cs typeface="Lora"/>
                <a:sym typeface="Lora"/>
              </a:rPr>
              <a:t>What are their vulnerabilities?</a:t>
            </a:r>
            <a:endParaRPr sz="1300" i="1"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Are there communal areas where young people could gather?</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Has there been an increase in litter since the young person moved in? </a:t>
            </a:r>
            <a:r>
              <a:rPr lang="en-GB" sz="1300" i="1" dirty="0">
                <a:solidFill>
                  <a:schemeClr val="bg1"/>
                </a:solidFill>
                <a:effectLst>
                  <a:outerShdw blurRad="38100" dist="38100" dir="2700000" algn="tl">
                    <a:srgbClr val="000000">
                      <a:alpha val="43137"/>
                    </a:srgbClr>
                  </a:outerShdw>
                </a:effectLst>
                <a:latin typeface="Lora"/>
                <a:ea typeface="Lora"/>
                <a:cs typeface="Lora"/>
                <a:sym typeface="Lora"/>
              </a:rPr>
              <a:t>E.g. drug litter, broken glass, alcohol bottles, food and drink rubbish.</a:t>
            </a:r>
            <a:endParaRPr sz="1300" i="1" dirty="0">
              <a:solidFill>
                <a:schemeClr val="bg1"/>
              </a:solidFill>
              <a:effectLst>
                <a:outerShdw blurRad="38100" dist="38100" dir="2700000" algn="tl">
                  <a:srgbClr val="000000">
                    <a:alpha val="43137"/>
                  </a:srgbClr>
                </a:outerShdw>
              </a:effectLst>
              <a:latin typeface="Lora"/>
              <a:ea typeface="Lora"/>
              <a:cs typeface="Lora"/>
              <a:sym typeface="Lora"/>
            </a:endParaRPr>
          </a:p>
        </p:txBody>
      </p:sp>
      <p:sp>
        <p:nvSpPr>
          <p:cNvPr id="6" name="Google Shape;327;p41">
            <a:extLst>
              <a:ext uri="{FF2B5EF4-FFF2-40B4-BE49-F238E27FC236}">
                <a16:creationId xmlns:a16="http://schemas.microsoft.com/office/drawing/2014/main" id="{A5278535-BFA0-4C62-B2BD-A0FC37859309}"/>
              </a:ext>
            </a:extLst>
          </p:cNvPr>
          <p:cNvSpPr txBox="1"/>
          <p:nvPr/>
        </p:nvSpPr>
        <p:spPr>
          <a:xfrm>
            <a:off x="4724587" y="937091"/>
            <a:ext cx="4176000" cy="3780000"/>
          </a:xfrm>
          <a:prstGeom prst="rect">
            <a:avLst/>
          </a:prstGeom>
          <a:solidFill>
            <a:srgbClr val="4682B4"/>
          </a:solidFill>
          <a:ln>
            <a:noFill/>
          </a:ln>
        </p:spPr>
        <p:txBody>
          <a:bodyPr spcFirstLastPara="1" wrap="square" lIns="91425" tIns="91425" rIns="91425" bIns="91425" anchor="ctr" anchorCtr="0">
            <a:noAutofit/>
          </a:bodyPr>
          <a:lstStyle/>
          <a:p>
            <a:pPr marL="457200" lvl="0" indent="-311150" algn="l" rtl="0">
              <a:lnSpc>
                <a:spcPct val="115000"/>
              </a:lnSpc>
              <a:spcBef>
                <a:spcPts val="60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How often is the accommodation inspected?</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7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How often do you check-in with the young person/tenant?</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7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What are the vulnerability factors for the young person?</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7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Will any vulnerabilities be at risk of worsening in the proposed accommodation?</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7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Do you know the most important relationships in the young person’s life?</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7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Do other residents in the area report any concerns?</a:t>
            </a: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p:txBody>
      </p:sp>
    </p:spTree>
    <p:extLst>
      <p:ext uri="{BB962C8B-B14F-4D97-AF65-F5344CB8AC3E}">
        <p14:creationId xmlns:p14="http://schemas.microsoft.com/office/powerpoint/2010/main" val="842047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786476A-D571-426C-B18C-9E790BB583BC}"/>
              </a:ext>
            </a:extLst>
          </p:cNvPr>
          <p:cNvSpPr txBox="1">
            <a:spLocks/>
          </p:cNvSpPr>
          <p:nvPr/>
        </p:nvSpPr>
        <p:spPr>
          <a:xfrm>
            <a:off x="159392" y="121542"/>
            <a:ext cx="8816828" cy="4702127"/>
          </a:xfrm>
          <a:prstGeom prst="rect">
            <a:avLst/>
          </a:prstGeom>
          <a:solidFill>
            <a:schemeClr val="tx1">
              <a:lumMod val="75000"/>
              <a:lumOff val="25000"/>
            </a:schemeClr>
          </a:solidFill>
          <a:ln>
            <a:noFill/>
          </a:ln>
        </p:spPr>
        <p:txBody>
          <a:bodyPr anchor="t">
            <a:normAutofit fontScale="9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1600" dirty="0">
                <a:solidFill>
                  <a:schemeClr val="tx2">
                    <a:lumMod val="20000"/>
                    <a:lumOff val="80000"/>
                  </a:schemeClr>
                </a:solidFill>
                <a:effectLst>
                  <a:outerShdw blurRad="38100" dist="38100" dir="2700000" algn="tl">
                    <a:srgbClr val="000000">
                      <a:alpha val="43137"/>
                    </a:srgbClr>
                  </a:outerShdw>
                </a:effectLst>
              </a:rPr>
              <a:t>The aim of this resource pack is to provide you with information about </a:t>
            </a:r>
            <a:r>
              <a:rPr lang="en-GB" sz="1600" b="1" dirty="0">
                <a:solidFill>
                  <a:schemeClr val="tx2">
                    <a:lumMod val="20000"/>
                    <a:lumOff val="80000"/>
                  </a:schemeClr>
                </a:solidFill>
                <a:effectLst>
                  <a:outerShdw blurRad="38100" dist="38100" dir="2700000" algn="tl">
                    <a:srgbClr val="000000">
                      <a:alpha val="43137"/>
                    </a:srgbClr>
                  </a:outerShdw>
                </a:effectLst>
              </a:rPr>
              <a:t>Contextual Safeguarding </a:t>
            </a:r>
            <a:r>
              <a:rPr lang="en-GB" sz="1600" dirty="0">
                <a:solidFill>
                  <a:schemeClr val="tx2">
                    <a:lumMod val="20000"/>
                    <a:lumOff val="80000"/>
                  </a:schemeClr>
                </a:solidFill>
                <a:effectLst>
                  <a:outerShdw blurRad="38100" dist="38100" dir="2700000" algn="tl">
                    <a:srgbClr val="000000">
                      <a:alpha val="43137"/>
                    </a:srgbClr>
                  </a:outerShdw>
                </a:effectLst>
              </a:rPr>
              <a:t>to help develop your practice in relation to protecting children and young people and/or creating safety and wellbeing in the places and spaces adolescents spend their time.</a:t>
            </a:r>
          </a:p>
          <a:p>
            <a:endParaRPr lang="en-GB" sz="1600" dirty="0">
              <a:solidFill>
                <a:schemeClr val="tx2">
                  <a:lumMod val="20000"/>
                  <a:lumOff val="80000"/>
                </a:schemeClr>
              </a:solidFill>
              <a:effectLst>
                <a:outerShdw blurRad="38100" dist="38100" dir="2700000" algn="tl">
                  <a:srgbClr val="000000">
                    <a:alpha val="43137"/>
                  </a:srgbClr>
                </a:outerShdw>
              </a:effectLst>
            </a:endParaRPr>
          </a:p>
          <a:p>
            <a:r>
              <a:rPr lang="en-GB" sz="1600" dirty="0">
                <a:solidFill>
                  <a:schemeClr val="tx2">
                    <a:lumMod val="20000"/>
                    <a:lumOff val="80000"/>
                  </a:schemeClr>
                </a:solidFill>
                <a:effectLst>
                  <a:outerShdw blurRad="38100" dist="38100" dir="2700000" algn="tl">
                    <a:srgbClr val="000000">
                      <a:alpha val="43137"/>
                    </a:srgbClr>
                  </a:outerShdw>
                </a:effectLst>
              </a:rPr>
              <a:t>The resource starts by introducing the concept of </a:t>
            </a:r>
            <a:r>
              <a:rPr lang="en-GB" sz="1600" b="1" dirty="0">
                <a:solidFill>
                  <a:schemeClr val="tx2">
                    <a:lumMod val="20000"/>
                    <a:lumOff val="80000"/>
                  </a:schemeClr>
                </a:solidFill>
                <a:effectLst>
                  <a:outerShdw blurRad="38100" dist="38100" dir="2700000" algn="tl">
                    <a:srgbClr val="000000">
                      <a:alpha val="43137"/>
                    </a:srgbClr>
                  </a:outerShdw>
                </a:effectLst>
              </a:rPr>
              <a:t>extra familial risk and harm </a:t>
            </a:r>
            <a:r>
              <a:rPr lang="en-GB" sz="1600" dirty="0">
                <a:solidFill>
                  <a:schemeClr val="tx2">
                    <a:lumMod val="20000"/>
                    <a:lumOff val="80000"/>
                  </a:schemeClr>
                </a:solidFill>
                <a:effectLst>
                  <a:outerShdw blurRad="38100" dist="38100" dir="2700000" algn="tl">
                    <a:srgbClr val="000000">
                      <a:alpha val="43137"/>
                    </a:srgbClr>
                  </a:outerShdw>
                </a:effectLst>
              </a:rPr>
              <a:t>and highlights the importance of recognising and responding to these forms of adolescent vulnerability through the lens of Contextual Safeguarding.</a:t>
            </a:r>
          </a:p>
          <a:p>
            <a:endParaRPr lang="en-GB" sz="1600" dirty="0">
              <a:solidFill>
                <a:schemeClr val="tx2">
                  <a:lumMod val="20000"/>
                  <a:lumOff val="80000"/>
                </a:schemeClr>
              </a:solidFill>
              <a:effectLst>
                <a:outerShdw blurRad="38100" dist="38100" dir="2700000" algn="tl">
                  <a:srgbClr val="000000">
                    <a:alpha val="43137"/>
                  </a:srgbClr>
                </a:outerShdw>
              </a:effectLst>
            </a:endParaRPr>
          </a:p>
          <a:p>
            <a:r>
              <a:rPr lang="en-GB" sz="1600" dirty="0">
                <a:solidFill>
                  <a:schemeClr val="tx2">
                    <a:lumMod val="20000"/>
                    <a:lumOff val="80000"/>
                  </a:schemeClr>
                </a:solidFill>
                <a:effectLst>
                  <a:outerShdw blurRad="38100" dist="38100" dir="2700000" algn="tl">
                    <a:srgbClr val="000000">
                      <a:alpha val="43137"/>
                    </a:srgbClr>
                  </a:outerShdw>
                </a:effectLst>
              </a:rPr>
              <a:t>Within the subsequent sections, you will find out more about the theory and principles which underpin the approach, how these have been tailored and developed locally and how we all have a role to play </a:t>
            </a:r>
            <a:r>
              <a:rPr lang="en-GB" sz="1600" b="1" dirty="0">
                <a:solidFill>
                  <a:schemeClr val="tx2">
                    <a:lumMod val="20000"/>
                    <a:lumOff val="80000"/>
                  </a:schemeClr>
                </a:solidFill>
                <a:effectLst>
                  <a:outerShdw blurRad="38100" dist="38100" dir="2700000" algn="tl">
                    <a:srgbClr val="000000">
                      <a:alpha val="43137"/>
                    </a:srgbClr>
                  </a:outerShdw>
                </a:effectLst>
              </a:rPr>
              <a:t>in keeping children and young people safe from harm</a:t>
            </a:r>
            <a:r>
              <a:rPr lang="en-GB" sz="1600" dirty="0">
                <a:solidFill>
                  <a:schemeClr val="tx2">
                    <a:lumMod val="20000"/>
                    <a:lumOff val="80000"/>
                  </a:schemeClr>
                </a:solidFill>
                <a:effectLst>
                  <a:outerShdw blurRad="38100" dist="38100" dir="2700000" algn="tl">
                    <a:srgbClr val="000000">
                      <a:alpha val="43137"/>
                    </a:srgbClr>
                  </a:outerShdw>
                </a:effectLst>
              </a:rPr>
              <a:t>, whilst </a:t>
            </a:r>
            <a:r>
              <a:rPr lang="en-GB" sz="1600" b="1" dirty="0">
                <a:solidFill>
                  <a:schemeClr val="tx2">
                    <a:lumMod val="20000"/>
                    <a:lumOff val="80000"/>
                  </a:schemeClr>
                </a:solidFill>
                <a:effectLst>
                  <a:outerShdw blurRad="38100" dist="38100" dir="2700000" algn="tl">
                    <a:srgbClr val="000000">
                      <a:alpha val="43137"/>
                    </a:srgbClr>
                  </a:outerShdw>
                </a:effectLst>
              </a:rPr>
              <a:t>creating wellbeing and safety in the places and spaces</a:t>
            </a:r>
            <a:r>
              <a:rPr lang="en-GB" sz="1600" dirty="0">
                <a:solidFill>
                  <a:schemeClr val="tx2">
                    <a:lumMod val="20000"/>
                    <a:lumOff val="80000"/>
                  </a:schemeClr>
                </a:solidFill>
                <a:effectLst>
                  <a:outerShdw blurRad="38100" dist="38100" dir="2700000" algn="tl">
                    <a:srgbClr val="000000">
                      <a:alpha val="43137"/>
                    </a:srgbClr>
                  </a:outerShdw>
                </a:effectLst>
              </a:rPr>
              <a:t> they spend their time.</a:t>
            </a:r>
          </a:p>
          <a:p>
            <a:endParaRPr lang="en-GB" sz="1600" dirty="0">
              <a:solidFill>
                <a:schemeClr val="tx2">
                  <a:lumMod val="20000"/>
                  <a:lumOff val="80000"/>
                </a:schemeClr>
              </a:solidFill>
              <a:effectLst>
                <a:outerShdw blurRad="38100" dist="38100" dir="2700000" algn="tl">
                  <a:srgbClr val="000000">
                    <a:alpha val="43137"/>
                  </a:srgbClr>
                </a:outerShdw>
              </a:effectLst>
            </a:endParaRPr>
          </a:p>
          <a:p>
            <a:r>
              <a:rPr lang="en-GB" sz="1600" dirty="0">
                <a:solidFill>
                  <a:schemeClr val="tx2">
                    <a:lumMod val="20000"/>
                    <a:lumOff val="80000"/>
                  </a:schemeClr>
                </a:solidFill>
                <a:effectLst>
                  <a:outerShdw blurRad="38100" dist="38100" dir="2700000" algn="tl">
                    <a:srgbClr val="000000">
                      <a:alpha val="43137"/>
                    </a:srgbClr>
                  </a:outerShdw>
                </a:effectLst>
              </a:rPr>
              <a:t>Contextual Safeguarding builds upon many existing models of safeguarding and community safety, therefore much of the ethos of the approach may feel familiar.  Good contextual practice looks to </a:t>
            </a:r>
            <a:r>
              <a:rPr lang="en-GB" sz="1600" b="1" dirty="0">
                <a:solidFill>
                  <a:schemeClr val="tx2">
                    <a:lumMod val="20000"/>
                    <a:lumOff val="80000"/>
                  </a:schemeClr>
                </a:solidFill>
                <a:effectLst>
                  <a:outerShdw blurRad="38100" dist="38100" dir="2700000" algn="tl">
                    <a:srgbClr val="000000">
                      <a:alpha val="43137"/>
                    </a:srgbClr>
                  </a:outerShdw>
                </a:effectLst>
              </a:rPr>
              <a:t>compliment and enhance existing ways of working </a:t>
            </a:r>
            <a:r>
              <a:rPr lang="en-GB" sz="1600" dirty="0">
                <a:solidFill>
                  <a:schemeClr val="tx2">
                    <a:lumMod val="20000"/>
                    <a:lumOff val="80000"/>
                  </a:schemeClr>
                </a:solidFill>
                <a:effectLst>
                  <a:outerShdw blurRad="38100" dist="38100" dir="2700000" algn="tl">
                    <a:srgbClr val="000000">
                      <a:alpha val="43137"/>
                    </a:srgbClr>
                  </a:outerShdw>
                </a:effectLst>
              </a:rPr>
              <a:t>as well as broadening the scope of safeguarding in partnership.  In developing a contextual safeguarding approach services will inevitably engage with new and/or different sets of partners; allowing those practitioners, sectors and specialists who </a:t>
            </a:r>
            <a:r>
              <a:rPr lang="en-GB" sz="1600" i="1" dirty="0">
                <a:solidFill>
                  <a:schemeClr val="tx2">
                    <a:lumMod val="20000"/>
                    <a:lumOff val="80000"/>
                  </a:schemeClr>
                </a:solidFill>
                <a:effectLst>
                  <a:outerShdw blurRad="38100" dist="38100" dir="2700000" algn="tl">
                    <a:srgbClr val="000000">
                      <a:alpha val="43137"/>
                    </a:srgbClr>
                  </a:outerShdw>
                </a:effectLst>
              </a:rPr>
              <a:t>do </a:t>
            </a:r>
            <a:r>
              <a:rPr lang="en-GB" sz="1600" dirty="0">
                <a:solidFill>
                  <a:schemeClr val="tx2">
                    <a:lumMod val="20000"/>
                    <a:lumOff val="80000"/>
                  </a:schemeClr>
                </a:solidFill>
                <a:effectLst>
                  <a:outerShdw blurRad="38100" dist="38100" dir="2700000" algn="tl">
                    <a:srgbClr val="000000">
                      <a:alpha val="43137"/>
                    </a:srgbClr>
                  </a:outerShdw>
                </a:effectLst>
              </a:rPr>
              <a:t>have influence over place and space (or trusted pro-social relationships with vulnerable young people) to contribute to safety planning and wider wellbeing. </a:t>
            </a:r>
          </a:p>
          <a:p>
            <a:endParaRPr lang="en-GB" sz="1600" dirty="0">
              <a:solidFill>
                <a:schemeClr val="tx2">
                  <a:lumMod val="20000"/>
                  <a:lumOff val="80000"/>
                </a:schemeClr>
              </a:solidFill>
              <a:effectLst>
                <a:outerShdw blurRad="38100" dist="38100" dir="2700000" algn="tl">
                  <a:srgbClr val="000000">
                    <a:alpha val="43137"/>
                  </a:srgbClr>
                </a:outerShdw>
              </a:effectLst>
            </a:endParaRPr>
          </a:p>
          <a:p>
            <a:r>
              <a:rPr lang="en-GB" sz="1600" dirty="0">
                <a:solidFill>
                  <a:schemeClr val="tx2">
                    <a:lumMod val="20000"/>
                    <a:lumOff val="80000"/>
                  </a:schemeClr>
                </a:solidFill>
                <a:effectLst>
                  <a:outerShdw blurRad="38100" dist="38100" dir="2700000" algn="tl">
                    <a:srgbClr val="000000">
                      <a:alpha val="43137"/>
                    </a:srgbClr>
                  </a:outerShdw>
                </a:effectLst>
              </a:rPr>
              <a:t>For some organisations, adopting a Contextual approach to safeguarding will requires systemic and cultural change. This resource pack should help provide the foundation to help.  Scroll through the pages, or click on the icons in the grey section at the bottom of each page to navigate around the guide.   There is a combination of static information, weblinks and additional reading.  Click on pictures on each page to view larger versions of the images or to follow hyperlinks to external information and additional resource content. You can also access technical advice and support from your local Contextual Safeguarding Champion.</a:t>
            </a:r>
          </a:p>
          <a:p>
            <a:endParaRPr lang="en-GB" sz="1600" dirty="0">
              <a:solidFill>
                <a:schemeClr val="tx2">
                  <a:lumMod val="20000"/>
                  <a:lumOff val="80000"/>
                </a:schemeClr>
              </a:solidFill>
              <a:effectLst>
                <a:outerShdw blurRad="38100" dist="38100" dir="2700000" algn="tl">
                  <a:srgbClr val="000000">
                    <a:alpha val="43137"/>
                  </a:srgbClr>
                </a:outerShdw>
              </a:effectLst>
            </a:endParaRPr>
          </a:p>
        </p:txBody>
      </p:sp>
      <p:grpSp>
        <p:nvGrpSpPr>
          <p:cNvPr id="119" name="Group 118">
            <a:extLst>
              <a:ext uri="{FF2B5EF4-FFF2-40B4-BE49-F238E27FC236}">
                <a16:creationId xmlns:a16="http://schemas.microsoft.com/office/drawing/2014/main" id="{2FE83216-1FD8-419D-90C1-72F1DD0E731C}"/>
              </a:ext>
            </a:extLst>
          </p:cNvPr>
          <p:cNvGrpSpPr/>
          <p:nvPr/>
        </p:nvGrpSpPr>
        <p:grpSpPr>
          <a:xfrm>
            <a:off x="3716206" y="4932601"/>
            <a:ext cx="5296083" cy="766764"/>
            <a:chOff x="3716206" y="4932601"/>
            <a:chExt cx="5296083" cy="766764"/>
          </a:xfrm>
        </p:grpSpPr>
        <p:grpSp>
          <p:nvGrpSpPr>
            <p:cNvPr id="120" name="Group 119">
              <a:extLst>
                <a:ext uri="{FF2B5EF4-FFF2-40B4-BE49-F238E27FC236}">
                  <a16:creationId xmlns:a16="http://schemas.microsoft.com/office/drawing/2014/main" id="{3F76DA78-727F-479C-9029-E01305FD35BE}"/>
                </a:ext>
              </a:extLst>
            </p:cNvPr>
            <p:cNvGrpSpPr/>
            <p:nvPr/>
          </p:nvGrpSpPr>
          <p:grpSpPr>
            <a:xfrm>
              <a:off x="3716206" y="4932601"/>
              <a:ext cx="5296083" cy="766764"/>
              <a:chOff x="3716206" y="4932601"/>
              <a:chExt cx="5296083" cy="766764"/>
            </a:xfrm>
          </p:grpSpPr>
          <p:sp>
            <p:nvSpPr>
              <p:cNvPr id="123" name="Rectangle 122">
                <a:extLst>
                  <a:ext uri="{FF2B5EF4-FFF2-40B4-BE49-F238E27FC236}">
                    <a16:creationId xmlns:a16="http://schemas.microsoft.com/office/drawing/2014/main" id="{EE4865EA-E662-4EB8-80A0-D18D04720A21}"/>
                  </a:ext>
                </a:extLst>
              </p:cNvPr>
              <p:cNvSpPr/>
              <p:nvPr/>
            </p:nvSpPr>
            <p:spPr>
              <a:xfrm>
                <a:off x="3757314" y="4964405"/>
                <a:ext cx="5218906" cy="6972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nvGrpSpPr>
              <p:cNvPr id="124" name="Group 123">
                <a:extLst>
                  <a:ext uri="{FF2B5EF4-FFF2-40B4-BE49-F238E27FC236}">
                    <a16:creationId xmlns:a16="http://schemas.microsoft.com/office/drawing/2014/main" id="{11391644-73F6-4CA1-AA30-D168C0F5A446}"/>
                  </a:ext>
                </a:extLst>
              </p:cNvPr>
              <p:cNvGrpSpPr/>
              <p:nvPr/>
            </p:nvGrpSpPr>
            <p:grpSpPr>
              <a:xfrm>
                <a:off x="3767404" y="5139703"/>
                <a:ext cx="437940" cy="431853"/>
                <a:chOff x="3781921" y="5192633"/>
                <a:chExt cx="437940" cy="431853"/>
              </a:xfrm>
            </p:grpSpPr>
            <p:pic>
              <p:nvPicPr>
                <p:cNvPr id="150" name="Graphic 149" descr="Home">
                  <a:hlinkClick r:id="rId2" action="ppaction://hlinksldjump" tooltip="Home"/>
                  <a:hlinkHover r:id="" action="ppaction://noaction" highlightClick="1"/>
                  <a:extLst>
                    <a:ext uri="{FF2B5EF4-FFF2-40B4-BE49-F238E27FC236}">
                      <a16:creationId xmlns:a16="http://schemas.microsoft.com/office/drawing/2014/main" id="{11FD5F21-9220-49AE-87BD-8115F9E696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49252" y="5192633"/>
                  <a:ext cx="288000" cy="288000"/>
                </a:xfrm>
                <a:prstGeom prst="rect">
                  <a:avLst/>
                </a:prstGeom>
              </p:spPr>
            </p:pic>
            <p:sp>
              <p:nvSpPr>
                <p:cNvPr id="151" name="TextBox 150">
                  <a:hlinkClick r:id="rId2" action="ppaction://hlinksldjump" tooltip="Home"/>
                  <a:extLst>
                    <a:ext uri="{FF2B5EF4-FFF2-40B4-BE49-F238E27FC236}">
                      <a16:creationId xmlns:a16="http://schemas.microsoft.com/office/drawing/2014/main" id="{D86EB875-C968-41A2-A54C-8999BF0B27C0}"/>
                    </a:ext>
                  </a:extLst>
                </p:cNvPr>
                <p:cNvSpPr txBox="1"/>
                <p:nvPr/>
              </p:nvSpPr>
              <p:spPr>
                <a:xfrm>
                  <a:off x="3781921" y="5409042"/>
                  <a:ext cx="437940" cy="215444"/>
                </a:xfrm>
                <a:prstGeom prst="rect">
                  <a:avLst/>
                </a:prstGeom>
                <a:noFill/>
              </p:spPr>
              <p:txBody>
                <a:bodyPr wrap="none" rtlCol="0">
                  <a:spAutoFit/>
                </a:bodyPr>
                <a:lstStyle/>
                <a:p>
                  <a:r>
                    <a:rPr lang="en-GB" sz="800" b="1" dirty="0"/>
                    <a:t>Home</a:t>
                  </a:r>
                </a:p>
              </p:txBody>
            </p:sp>
          </p:grpSp>
          <p:grpSp>
            <p:nvGrpSpPr>
              <p:cNvPr id="125" name="Group 124">
                <a:extLst>
                  <a:ext uri="{FF2B5EF4-FFF2-40B4-BE49-F238E27FC236}">
                    <a16:creationId xmlns:a16="http://schemas.microsoft.com/office/drawing/2014/main" id="{5ADC6F2D-ECB0-472D-946E-5694BCF2F549}"/>
                  </a:ext>
                </a:extLst>
              </p:cNvPr>
              <p:cNvGrpSpPr/>
              <p:nvPr/>
            </p:nvGrpSpPr>
            <p:grpSpPr>
              <a:xfrm>
                <a:off x="5761081" y="5129099"/>
                <a:ext cx="763351" cy="563377"/>
                <a:chOff x="5535587" y="5196296"/>
                <a:chExt cx="763351" cy="563377"/>
              </a:xfrm>
            </p:grpSpPr>
            <p:pic>
              <p:nvPicPr>
                <p:cNvPr id="148" name="Graphic 147" descr="Presentation with media">
                  <a:hlinkClick r:id="rId5" action="ppaction://hlinksldjump"/>
                  <a:hlinkHover r:id="" action="ppaction://noaction" highlightClick="1"/>
                  <a:extLst>
                    <a:ext uri="{FF2B5EF4-FFF2-40B4-BE49-F238E27FC236}">
                      <a16:creationId xmlns:a16="http://schemas.microsoft.com/office/drawing/2014/main" id="{8B859D10-DA37-4C67-B778-8B185742040D}"/>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31497"/>
                <a:stretch/>
              </p:blipFill>
              <p:spPr>
                <a:xfrm>
                  <a:off x="5727140" y="5196296"/>
                  <a:ext cx="336964" cy="230832"/>
                </a:xfrm>
                <a:prstGeom prst="rect">
                  <a:avLst/>
                </a:prstGeom>
              </p:spPr>
            </p:pic>
            <p:sp>
              <p:nvSpPr>
                <p:cNvPr id="149" name="TextBox 148">
                  <a:hlinkClick r:id="rId5" action="ppaction://hlinksldjump"/>
                  <a:extLst>
                    <a:ext uri="{FF2B5EF4-FFF2-40B4-BE49-F238E27FC236}">
                      <a16:creationId xmlns:a16="http://schemas.microsoft.com/office/drawing/2014/main" id="{9DE5E666-6F0F-470F-B955-1B85A1BDF118}"/>
                    </a:ext>
                  </a:extLst>
                </p:cNvPr>
                <p:cNvSpPr txBox="1"/>
                <p:nvPr/>
              </p:nvSpPr>
              <p:spPr>
                <a:xfrm>
                  <a:off x="5535587" y="5421119"/>
                  <a:ext cx="763351" cy="338554"/>
                </a:xfrm>
                <a:prstGeom prst="rect">
                  <a:avLst/>
                </a:prstGeom>
                <a:noFill/>
              </p:spPr>
              <p:txBody>
                <a:bodyPr wrap="none" rtlCol="0">
                  <a:spAutoFit/>
                </a:bodyPr>
                <a:lstStyle/>
                <a:p>
                  <a:pPr algn="ctr"/>
                  <a:r>
                    <a:rPr lang="en-GB" sz="800" b="1" dirty="0"/>
                    <a:t>Watch, Listen</a:t>
                  </a:r>
                </a:p>
                <a:p>
                  <a:pPr algn="ctr"/>
                  <a:r>
                    <a:rPr lang="en-GB" sz="800" b="1" dirty="0"/>
                    <a:t>&amp; Read</a:t>
                  </a:r>
                </a:p>
              </p:txBody>
            </p:sp>
          </p:grpSp>
          <p:grpSp>
            <p:nvGrpSpPr>
              <p:cNvPr id="126" name="Group 125">
                <a:extLst>
                  <a:ext uri="{FF2B5EF4-FFF2-40B4-BE49-F238E27FC236}">
                    <a16:creationId xmlns:a16="http://schemas.microsoft.com/office/drawing/2014/main" id="{33D0184E-2C53-4CAC-9AF2-C2088C0DCDBC}"/>
                  </a:ext>
                </a:extLst>
              </p:cNvPr>
              <p:cNvGrpSpPr/>
              <p:nvPr/>
            </p:nvGrpSpPr>
            <p:grpSpPr>
              <a:xfrm>
                <a:off x="7961281" y="5137274"/>
                <a:ext cx="575799" cy="551205"/>
                <a:chOff x="6138093" y="5173118"/>
                <a:chExt cx="575799" cy="551205"/>
              </a:xfrm>
            </p:grpSpPr>
            <p:pic>
              <p:nvPicPr>
                <p:cNvPr id="146" name="Graphic 145" descr="Checklist">
                  <a:hlinkClick r:id="rId8" action="ppaction://hlinksldjump"/>
                  <a:hlinkHover r:id="" action="ppaction://noaction" highlightClick="1"/>
                  <a:extLst>
                    <a:ext uri="{FF2B5EF4-FFF2-40B4-BE49-F238E27FC236}">
                      <a16:creationId xmlns:a16="http://schemas.microsoft.com/office/drawing/2014/main" id="{4D9D2F12-B0E9-4209-9E15-94A8CFF8AE1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41739" y="5173118"/>
                  <a:ext cx="288000" cy="288000"/>
                </a:xfrm>
                <a:prstGeom prst="rect">
                  <a:avLst/>
                </a:prstGeom>
              </p:spPr>
            </p:pic>
            <p:sp>
              <p:nvSpPr>
                <p:cNvPr id="147" name="TextBox 146">
                  <a:hlinkClick r:id="rId8" action="ppaction://hlinksldjump"/>
                  <a:extLst>
                    <a:ext uri="{FF2B5EF4-FFF2-40B4-BE49-F238E27FC236}">
                      <a16:creationId xmlns:a16="http://schemas.microsoft.com/office/drawing/2014/main" id="{AAF6312E-56D8-457E-84DE-1E600452A61E}"/>
                    </a:ext>
                  </a:extLst>
                </p:cNvPr>
                <p:cNvSpPr txBox="1"/>
                <p:nvPr/>
              </p:nvSpPr>
              <p:spPr>
                <a:xfrm>
                  <a:off x="6138093" y="5385769"/>
                  <a:ext cx="575799" cy="338554"/>
                </a:xfrm>
                <a:prstGeom prst="rect">
                  <a:avLst/>
                </a:prstGeom>
                <a:noFill/>
              </p:spPr>
              <p:txBody>
                <a:bodyPr wrap="none" rtlCol="0">
                  <a:spAutoFit/>
                </a:bodyPr>
                <a:lstStyle/>
                <a:p>
                  <a:r>
                    <a:rPr lang="en-GB" sz="800" b="1" dirty="0"/>
                    <a:t>Resource</a:t>
                  </a:r>
                </a:p>
                <a:p>
                  <a:pPr algn="ctr"/>
                  <a:r>
                    <a:rPr lang="en-GB" sz="800" b="1" dirty="0"/>
                    <a:t>Library</a:t>
                  </a:r>
                </a:p>
              </p:txBody>
            </p:sp>
          </p:grpSp>
          <p:grpSp>
            <p:nvGrpSpPr>
              <p:cNvPr id="127" name="Group 126">
                <a:extLst>
                  <a:ext uri="{FF2B5EF4-FFF2-40B4-BE49-F238E27FC236}">
                    <a16:creationId xmlns:a16="http://schemas.microsoft.com/office/drawing/2014/main" id="{910287C6-8F68-444F-A69F-8966C4B8C489}"/>
                  </a:ext>
                </a:extLst>
              </p:cNvPr>
              <p:cNvGrpSpPr/>
              <p:nvPr/>
            </p:nvGrpSpPr>
            <p:grpSpPr>
              <a:xfrm>
                <a:off x="8425269" y="5112037"/>
                <a:ext cx="587020" cy="572554"/>
                <a:chOff x="8486747" y="5066545"/>
                <a:chExt cx="587020" cy="572554"/>
              </a:xfrm>
            </p:grpSpPr>
            <p:pic>
              <p:nvPicPr>
                <p:cNvPr id="144" name="Graphic 143" descr="Diamond">
                  <a:hlinkClick r:id="rId11" action="ppaction://hlinksldjump"/>
                  <a:hlinkHover r:id="" action="ppaction://noaction" highlightClick="1"/>
                  <a:extLst>
                    <a:ext uri="{FF2B5EF4-FFF2-40B4-BE49-F238E27FC236}">
                      <a16:creationId xmlns:a16="http://schemas.microsoft.com/office/drawing/2014/main" id="{69A4F093-73DF-42CA-9BA5-33740675E33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8609531" y="5066545"/>
                  <a:ext cx="288000" cy="288000"/>
                </a:xfrm>
                <a:prstGeom prst="rect">
                  <a:avLst/>
                </a:prstGeom>
              </p:spPr>
            </p:pic>
            <p:sp>
              <p:nvSpPr>
                <p:cNvPr id="145" name="TextBox 144">
                  <a:hlinkClick r:id="rId11" action="ppaction://hlinksldjump"/>
                  <a:extLst>
                    <a:ext uri="{FF2B5EF4-FFF2-40B4-BE49-F238E27FC236}">
                      <a16:creationId xmlns:a16="http://schemas.microsoft.com/office/drawing/2014/main" id="{4AA12012-8F0E-429A-8DE3-C380B0724C54}"/>
                    </a:ext>
                  </a:extLst>
                </p:cNvPr>
                <p:cNvSpPr txBox="1"/>
                <p:nvPr/>
              </p:nvSpPr>
              <p:spPr>
                <a:xfrm>
                  <a:off x="8486747" y="5300545"/>
                  <a:ext cx="587020" cy="338554"/>
                </a:xfrm>
                <a:prstGeom prst="rect">
                  <a:avLst/>
                </a:prstGeom>
                <a:noFill/>
              </p:spPr>
              <p:txBody>
                <a:bodyPr wrap="none" rtlCol="0">
                  <a:spAutoFit/>
                </a:bodyPr>
                <a:lstStyle/>
                <a:p>
                  <a:pPr algn="ctr"/>
                  <a:r>
                    <a:rPr lang="en-GB" sz="800" b="1" dirty="0"/>
                    <a:t>Advice &amp; </a:t>
                  </a:r>
                  <a:br>
                    <a:rPr lang="en-GB" sz="800" b="1" dirty="0"/>
                  </a:br>
                  <a:r>
                    <a:rPr lang="en-GB" sz="800" b="1" dirty="0"/>
                    <a:t>Support</a:t>
                  </a:r>
                </a:p>
              </p:txBody>
            </p:sp>
          </p:grpSp>
          <p:grpSp>
            <p:nvGrpSpPr>
              <p:cNvPr id="128" name="Group 127">
                <a:extLst>
                  <a:ext uri="{FF2B5EF4-FFF2-40B4-BE49-F238E27FC236}">
                    <a16:creationId xmlns:a16="http://schemas.microsoft.com/office/drawing/2014/main" id="{51875B72-0CE8-4293-8199-AE5F8DB9037D}"/>
                  </a:ext>
                </a:extLst>
              </p:cNvPr>
              <p:cNvGrpSpPr/>
              <p:nvPr/>
            </p:nvGrpSpPr>
            <p:grpSpPr>
              <a:xfrm>
                <a:off x="7525060" y="5125211"/>
                <a:ext cx="460382" cy="563245"/>
                <a:chOff x="8398635" y="5153555"/>
                <a:chExt cx="460382" cy="563245"/>
              </a:xfrm>
            </p:grpSpPr>
            <p:pic>
              <p:nvPicPr>
                <p:cNvPr id="142" name="Graphic 141" descr="Clapper board">
                  <a:hlinkClick r:id="rId14" action="ppaction://hlinksldjump"/>
                  <a:hlinkHover r:id="" action="ppaction://noaction" highlightClick="1"/>
                  <a:extLst>
                    <a:ext uri="{FF2B5EF4-FFF2-40B4-BE49-F238E27FC236}">
                      <a16:creationId xmlns:a16="http://schemas.microsoft.com/office/drawing/2014/main" id="{8C2C924E-EB5C-453C-A1BE-2685A118960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8480063" y="5153555"/>
                  <a:ext cx="288000" cy="288000"/>
                </a:xfrm>
                <a:prstGeom prst="rect">
                  <a:avLst/>
                </a:prstGeom>
              </p:spPr>
            </p:pic>
            <p:sp>
              <p:nvSpPr>
                <p:cNvPr id="143" name="TextBox 142">
                  <a:hlinkClick r:id="rId14" action="ppaction://hlinksldjump"/>
                  <a:extLst>
                    <a:ext uri="{FF2B5EF4-FFF2-40B4-BE49-F238E27FC236}">
                      <a16:creationId xmlns:a16="http://schemas.microsoft.com/office/drawing/2014/main" id="{C9068744-EC5E-49BD-AEE3-2C86B99781E4}"/>
                    </a:ext>
                  </a:extLst>
                </p:cNvPr>
                <p:cNvSpPr txBox="1"/>
                <p:nvPr/>
              </p:nvSpPr>
              <p:spPr>
                <a:xfrm>
                  <a:off x="8398635" y="5378246"/>
                  <a:ext cx="460382" cy="338554"/>
                </a:xfrm>
                <a:prstGeom prst="rect">
                  <a:avLst/>
                </a:prstGeom>
                <a:noFill/>
              </p:spPr>
              <p:txBody>
                <a:bodyPr wrap="none" rtlCol="0">
                  <a:spAutoFit/>
                </a:bodyPr>
                <a:lstStyle/>
                <a:p>
                  <a:pPr algn="ctr"/>
                  <a:r>
                    <a:rPr lang="en-GB" sz="800" b="1" dirty="0"/>
                    <a:t>Take </a:t>
                  </a:r>
                  <a:br>
                    <a:rPr lang="en-GB" sz="800" b="1" dirty="0"/>
                  </a:br>
                  <a:r>
                    <a:rPr lang="en-GB" sz="800" b="1" dirty="0"/>
                    <a:t>Action</a:t>
                  </a:r>
                </a:p>
              </p:txBody>
            </p:sp>
          </p:grpSp>
          <p:sp>
            <p:nvSpPr>
              <p:cNvPr id="129" name="TextBox 128">
                <a:extLst>
                  <a:ext uri="{FF2B5EF4-FFF2-40B4-BE49-F238E27FC236}">
                    <a16:creationId xmlns:a16="http://schemas.microsoft.com/office/drawing/2014/main" id="{D10E1BD3-5595-48AD-BE29-5D262FC9CEC5}"/>
                  </a:ext>
                </a:extLst>
              </p:cNvPr>
              <p:cNvSpPr txBox="1"/>
              <p:nvPr/>
            </p:nvSpPr>
            <p:spPr>
              <a:xfrm>
                <a:off x="3716206" y="4932601"/>
                <a:ext cx="3765683" cy="230832"/>
              </a:xfrm>
              <a:prstGeom prst="rect">
                <a:avLst/>
              </a:prstGeom>
              <a:noFill/>
            </p:spPr>
            <p:txBody>
              <a:bodyPr wrap="square" rtlCol="0">
                <a:spAutoFit/>
              </a:bodyPr>
              <a:lstStyle/>
              <a:p>
                <a:r>
                  <a:rPr lang="en-GB" sz="900" b="1" dirty="0">
                    <a:solidFill>
                      <a:schemeClr val="bg2"/>
                    </a:solidFill>
                    <a:effectLst>
                      <a:outerShdw blurRad="38100" dist="38100" dir="2700000" algn="tl">
                        <a:srgbClr val="000000">
                          <a:alpha val="43137"/>
                        </a:srgbClr>
                      </a:outerShdw>
                    </a:effectLst>
                  </a:rPr>
                  <a:t>Navigation Bar – Click on the icons to find out more</a:t>
                </a:r>
              </a:p>
            </p:txBody>
          </p:sp>
          <p:grpSp>
            <p:nvGrpSpPr>
              <p:cNvPr id="130" name="Group 129">
                <a:extLst>
                  <a:ext uri="{FF2B5EF4-FFF2-40B4-BE49-F238E27FC236}">
                    <a16:creationId xmlns:a16="http://schemas.microsoft.com/office/drawing/2014/main" id="{FB55E138-7891-49FD-9AC2-67A1F9F26EC2}"/>
                  </a:ext>
                </a:extLst>
              </p:cNvPr>
              <p:cNvGrpSpPr/>
              <p:nvPr/>
            </p:nvGrpSpPr>
            <p:grpSpPr>
              <a:xfrm>
                <a:off x="4524671" y="5148976"/>
                <a:ext cx="716863" cy="550389"/>
                <a:chOff x="5639947" y="5178166"/>
                <a:chExt cx="716863" cy="509532"/>
              </a:xfrm>
            </p:grpSpPr>
            <p:pic>
              <p:nvPicPr>
                <p:cNvPr id="140" name="Graphic 139" descr="Warning">
                  <a:hlinkClick r:id="rId17" action="ppaction://hlinksldjump" tooltip="Extra Familial Risk" highlightClick="1"/>
                  <a:hlinkHover r:id="" action="ppaction://noaction" highlightClick="1"/>
                  <a:extLst>
                    <a:ext uri="{FF2B5EF4-FFF2-40B4-BE49-F238E27FC236}">
                      <a16:creationId xmlns:a16="http://schemas.microsoft.com/office/drawing/2014/main" id="{1FC36EE8-7EE4-4DE9-A904-94F85700C13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5861244" y="5178166"/>
                  <a:ext cx="245151" cy="245151"/>
                </a:xfrm>
                <a:prstGeom prst="rect">
                  <a:avLst/>
                </a:prstGeom>
              </p:spPr>
            </p:pic>
            <p:sp>
              <p:nvSpPr>
                <p:cNvPr id="141" name="TextBox 140">
                  <a:hlinkClick r:id="rId17" action="ppaction://hlinksldjump" tooltip="Extra Familial Risk"/>
                  <a:extLst>
                    <a:ext uri="{FF2B5EF4-FFF2-40B4-BE49-F238E27FC236}">
                      <a16:creationId xmlns:a16="http://schemas.microsoft.com/office/drawing/2014/main" id="{2292EA45-ED2B-4A12-B2D4-8F2CC696C143}"/>
                    </a:ext>
                  </a:extLst>
                </p:cNvPr>
                <p:cNvSpPr txBox="1"/>
                <p:nvPr/>
              </p:nvSpPr>
              <p:spPr>
                <a:xfrm>
                  <a:off x="5639947" y="5374276"/>
                  <a:ext cx="716863" cy="313422"/>
                </a:xfrm>
                <a:prstGeom prst="rect">
                  <a:avLst/>
                </a:prstGeom>
                <a:noFill/>
              </p:spPr>
              <p:txBody>
                <a:bodyPr wrap="none" rtlCol="0">
                  <a:spAutoFit/>
                </a:bodyPr>
                <a:lstStyle/>
                <a:p>
                  <a:pPr algn="ctr"/>
                  <a:r>
                    <a:rPr lang="en-GB" sz="800" b="1" dirty="0"/>
                    <a:t>Extra </a:t>
                  </a:r>
                  <a:br>
                    <a:rPr lang="en-GB" sz="800" b="1" dirty="0"/>
                  </a:br>
                  <a:r>
                    <a:rPr lang="en-GB" sz="800" b="1" dirty="0"/>
                    <a:t>Familial Risk</a:t>
                  </a:r>
                </a:p>
              </p:txBody>
            </p:sp>
          </p:grpSp>
          <p:grpSp>
            <p:nvGrpSpPr>
              <p:cNvPr id="131" name="Group 130">
                <a:extLst>
                  <a:ext uri="{FF2B5EF4-FFF2-40B4-BE49-F238E27FC236}">
                    <a16:creationId xmlns:a16="http://schemas.microsoft.com/office/drawing/2014/main" id="{363FE950-24DD-4E38-AB0E-F1FC9DCBCB9C}"/>
                  </a:ext>
                </a:extLst>
              </p:cNvPr>
              <p:cNvGrpSpPr/>
              <p:nvPr/>
            </p:nvGrpSpPr>
            <p:grpSpPr>
              <a:xfrm>
                <a:off x="5128238" y="5170045"/>
                <a:ext cx="740908" cy="523039"/>
                <a:chOff x="7400526" y="5183132"/>
                <a:chExt cx="740908" cy="523039"/>
              </a:xfrm>
            </p:grpSpPr>
            <p:pic>
              <p:nvPicPr>
                <p:cNvPr id="138" name="Picture 2" descr="Target Concentric Circles Symbol">
                  <a:hlinkClick r:id="rId20" action="ppaction://hlinksldjump" tooltip="Contextual Safeguarding"/>
                  <a:hlinkHover r:id="" action="ppaction://noaction" highlightClick="1"/>
                  <a:extLst>
                    <a:ext uri="{FF2B5EF4-FFF2-40B4-BE49-F238E27FC236}">
                      <a16:creationId xmlns:a16="http://schemas.microsoft.com/office/drawing/2014/main" id="{B2650847-D30A-4633-B1E0-85039ADB140F}"/>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614558" y="5183132"/>
                  <a:ext cx="245151" cy="245151"/>
                </a:xfrm>
                <a:prstGeom prst="rect">
                  <a:avLst/>
                </a:prstGeom>
                <a:noFill/>
                <a:extLst>
                  <a:ext uri="{909E8E84-426E-40DD-AFC4-6F175D3DCCD1}">
                    <a14:hiddenFill xmlns:a14="http://schemas.microsoft.com/office/drawing/2010/main">
                      <a:solidFill>
                        <a:srgbClr val="FFFFFF"/>
                      </a:solidFill>
                    </a14:hiddenFill>
                  </a:ext>
                </a:extLst>
              </p:spPr>
            </p:pic>
            <p:sp>
              <p:nvSpPr>
                <p:cNvPr id="139" name="TextBox 138">
                  <a:hlinkClick r:id="rId20" action="ppaction://hlinksldjump" tooltip="Contextual Safeguarding"/>
                  <a:extLst>
                    <a:ext uri="{FF2B5EF4-FFF2-40B4-BE49-F238E27FC236}">
                      <a16:creationId xmlns:a16="http://schemas.microsoft.com/office/drawing/2014/main" id="{B9A85942-BE53-4C69-80AD-8CA4EE395535}"/>
                    </a:ext>
                  </a:extLst>
                </p:cNvPr>
                <p:cNvSpPr txBox="1"/>
                <p:nvPr/>
              </p:nvSpPr>
              <p:spPr>
                <a:xfrm>
                  <a:off x="7400526" y="5367617"/>
                  <a:ext cx="740908" cy="338554"/>
                </a:xfrm>
                <a:prstGeom prst="rect">
                  <a:avLst/>
                </a:prstGeom>
                <a:noFill/>
              </p:spPr>
              <p:txBody>
                <a:bodyPr wrap="none" rtlCol="0">
                  <a:spAutoFit/>
                </a:bodyPr>
                <a:lstStyle/>
                <a:p>
                  <a:pPr algn="ctr"/>
                  <a:r>
                    <a:rPr lang="en-GB" sz="800" b="1" dirty="0"/>
                    <a:t>Contextual</a:t>
                  </a:r>
                </a:p>
                <a:p>
                  <a:pPr algn="ctr"/>
                  <a:r>
                    <a:rPr lang="en-GB" sz="800" b="1" dirty="0"/>
                    <a:t>Safeguarding</a:t>
                  </a:r>
                </a:p>
              </p:txBody>
            </p:sp>
          </p:grpSp>
          <p:grpSp>
            <p:nvGrpSpPr>
              <p:cNvPr id="132" name="Group 131">
                <a:extLst>
                  <a:ext uri="{FF2B5EF4-FFF2-40B4-BE49-F238E27FC236}">
                    <a16:creationId xmlns:a16="http://schemas.microsoft.com/office/drawing/2014/main" id="{3F949DEB-D701-4E5B-88F5-FCE618489596}"/>
                  </a:ext>
                </a:extLst>
              </p:cNvPr>
              <p:cNvGrpSpPr/>
              <p:nvPr/>
            </p:nvGrpSpPr>
            <p:grpSpPr>
              <a:xfrm>
                <a:off x="6453115" y="5125212"/>
                <a:ext cx="696024" cy="560459"/>
                <a:chOff x="7422970" y="5145712"/>
                <a:chExt cx="696024" cy="560459"/>
              </a:xfrm>
            </p:grpSpPr>
            <p:pic>
              <p:nvPicPr>
                <p:cNvPr id="136" name="Picture 2" descr="Lightbulb and gear">
                  <a:hlinkClick r:id="rId22" action="ppaction://hlinksldjump"/>
                  <a:hlinkHover r:id="" action="ppaction://noaction" highlightClick="1"/>
                  <a:extLst>
                    <a:ext uri="{FF2B5EF4-FFF2-40B4-BE49-F238E27FC236}">
                      <a16:creationId xmlns:a16="http://schemas.microsoft.com/office/drawing/2014/main" id="{DDE04F61-C982-41F2-B2AF-87B298D2D27F}"/>
                    </a:ext>
                  </a:extLst>
                </p:cNvPr>
                <p:cNvPicPr>
                  <a:picLocks noChangeAspect="1" noChangeArrowheads="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bwMode="auto">
                <a:xfrm>
                  <a:off x="7641854" y="5145712"/>
                  <a:ext cx="282572" cy="282572"/>
                </a:xfrm>
                <a:prstGeom prst="rect">
                  <a:avLst/>
                </a:prstGeom>
                <a:noFill/>
                <a:extLst>
                  <a:ext uri="{909E8E84-426E-40DD-AFC4-6F175D3DCCD1}">
                    <a14:hiddenFill xmlns:a14="http://schemas.microsoft.com/office/drawing/2010/main">
                      <a:solidFill>
                        <a:srgbClr val="FFFFFF"/>
                      </a:solidFill>
                    </a14:hiddenFill>
                  </a:ext>
                </a:extLst>
              </p:spPr>
            </p:pic>
            <p:sp>
              <p:nvSpPr>
                <p:cNvPr id="137" name="TextBox 136">
                  <a:hlinkClick r:id="rId22" action="ppaction://hlinksldjump"/>
                  <a:extLst>
                    <a:ext uri="{FF2B5EF4-FFF2-40B4-BE49-F238E27FC236}">
                      <a16:creationId xmlns:a16="http://schemas.microsoft.com/office/drawing/2014/main" id="{864FC15B-65C8-47C0-BEFC-CEA04BD8BF4B}"/>
                    </a:ext>
                  </a:extLst>
                </p:cNvPr>
                <p:cNvSpPr txBox="1"/>
                <p:nvPr/>
              </p:nvSpPr>
              <p:spPr>
                <a:xfrm>
                  <a:off x="7422970" y="5367617"/>
                  <a:ext cx="696024" cy="338554"/>
                </a:xfrm>
                <a:prstGeom prst="rect">
                  <a:avLst/>
                </a:prstGeom>
                <a:noFill/>
              </p:spPr>
              <p:txBody>
                <a:bodyPr wrap="none" rtlCol="0">
                  <a:spAutoFit/>
                </a:bodyPr>
                <a:lstStyle/>
                <a:p>
                  <a:pPr algn="ctr"/>
                  <a:r>
                    <a:rPr lang="en-GB" sz="800" b="1" dirty="0"/>
                    <a:t>Strategic</a:t>
                  </a:r>
                </a:p>
                <a:p>
                  <a:pPr algn="ctr"/>
                  <a:r>
                    <a:rPr lang="en-GB" sz="800" b="1" dirty="0"/>
                    <a:t>Governance</a:t>
                  </a:r>
                </a:p>
              </p:txBody>
            </p:sp>
          </p:grpSp>
          <p:grpSp>
            <p:nvGrpSpPr>
              <p:cNvPr id="133" name="Group 132">
                <a:extLst>
                  <a:ext uri="{FF2B5EF4-FFF2-40B4-BE49-F238E27FC236}">
                    <a16:creationId xmlns:a16="http://schemas.microsoft.com/office/drawing/2014/main" id="{3E9282E0-C027-42EB-9D47-CADB498238A5}"/>
                  </a:ext>
                </a:extLst>
              </p:cNvPr>
              <p:cNvGrpSpPr/>
              <p:nvPr/>
            </p:nvGrpSpPr>
            <p:grpSpPr>
              <a:xfrm>
                <a:off x="7014855" y="5133239"/>
                <a:ext cx="535724" cy="552131"/>
                <a:chOff x="7375893" y="5154040"/>
                <a:chExt cx="535724" cy="552131"/>
              </a:xfrm>
            </p:grpSpPr>
            <p:pic>
              <p:nvPicPr>
                <p:cNvPr id="134" name="Picture 2" descr="Target">
                  <a:hlinkClick r:id="rId25" action="ppaction://hlinksldjump"/>
                  <a:hlinkHover r:id="" action="ppaction://noaction" highlightClick="1"/>
                  <a:extLst>
                    <a:ext uri="{FF2B5EF4-FFF2-40B4-BE49-F238E27FC236}">
                      <a16:creationId xmlns:a16="http://schemas.microsoft.com/office/drawing/2014/main" id="{6521C687-10ED-4E53-963E-87DCFCADDDD0}"/>
                    </a:ext>
                  </a:extLst>
                </p:cNvPr>
                <p:cNvPicPr>
                  <a:picLocks noChangeAspect="1" noChangeArrowheads="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p:blipFill>
              <p:spPr bwMode="auto">
                <a:xfrm>
                  <a:off x="7491879" y="5154040"/>
                  <a:ext cx="274243" cy="274243"/>
                </a:xfrm>
                <a:prstGeom prst="rect">
                  <a:avLst/>
                </a:prstGeom>
                <a:noFill/>
                <a:extLst>
                  <a:ext uri="{909E8E84-426E-40DD-AFC4-6F175D3DCCD1}">
                    <a14:hiddenFill xmlns:a14="http://schemas.microsoft.com/office/drawing/2010/main">
                      <a:solidFill>
                        <a:srgbClr val="FFFFFF"/>
                      </a:solidFill>
                    </a14:hiddenFill>
                  </a:ext>
                </a:extLst>
              </p:spPr>
            </p:pic>
            <p:sp>
              <p:nvSpPr>
                <p:cNvPr id="135" name="TextBox 134">
                  <a:hlinkClick r:id="rId25" action="ppaction://hlinksldjump"/>
                  <a:extLst>
                    <a:ext uri="{FF2B5EF4-FFF2-40B4-BE49-F238E27FC236}">
                      <a16:creationId xmlns:a16="http://schemas.microsoft.com/office/drawing/2014/main" id="{A1334F45-213E-4133-B23F-BE50B3802CD7}"/>
                    </a:ext>
                  </a:extLst>
                </p:cNvPr>
                <p:cNvSpPr txBox="1"/>
                <p:nvPr/>
              </p:nvSpPr>
              <p:spPr>
                <a:xfrm>
                  <a:off x="7375893" y="5367617"/>
                  <a:ext cx="535724" cy="338554"/>
                </a:xfrm>
                <a:prstGeom prst="rect">
                  <a:avLst/>
                </a:prstGeom>
                <a:noFill/>
              </p:spPr>
              <p:txBody>
                <a:bodyPr wrap="none" rtlCol="0">
                  <a:spAutoFit/>
                </a:bodyPr>
                <a:lstStyle/>
                <a:p>
                  <a:pPr algn="ctr"/>
                  <a:r>
                    <a:rPr lang="en-GB" sz="800" b="1" dirty="0"/>
                    <a:t>Tactical </a:t>
                  </a:r>
                  <a:br>
                    <a:rPr lang="en-GB" sz="800" b="1" dirty="0"/>
                  </a:br>
                  <a:r>
                    <a:rPr lang="en-GB" sz="800" b="1" dirty="0"/>
                    <a:t>Delivery</a:t>
                  </a:r>
                </a:p>
              </p:txBody>
            </p:sp>
          </p:grpSp>
        </p:grpSp>
        <p:pic>
          <p:nvPicPr>
            <p:cNvPr id="121" name="Graphic 120" descr="Help">
              <a:hlinkClick r:id="rId28" action="ppaction://hlinksldjump" tooltip="Home"/>
              <a:hlinkHover r:id="" action="ppaction://noaction" highlightClick="1"/>
              <a:extLst>
                <a:ext uri="{FF2B5EF4-FFF2-40B4-BE49-F238E27FC236}">
                  <a16:creationId xmlns:a16="http://schemas.microsoft.com/office/drawing/2014/main" id="{ED02E083-6BEA-499D-8955-32BA67AA5B81}"/>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p:blipFill>
          <p:spPr>
            <a:xfrm>
              <a:off x="4241460" y="5141190"/>
              <a:ext cx="288000" cy="288000"/>
            </a:xfrm>
            <a:prstGeom prst="rect">
              <a:avLst/>
            </a:prstGeom>
          </p:spPr>
        </p:pic>
        <p:sp>
          <p:nvSpPr>
            <p:cNvPr id="122" name="TextBox 121">
              <a:hlinkClick r:id="rId28" action="ppaction://hlinksldjump" tooltip="About"/>
              <a:extLst>
                <a:ext uri="{FF2B5EF4-FFF2-40B4-BE49-F238E27FC236}">
                  <a16:creationId xmlns:a16="http://schemas.microsoft.com/office/drawing/2014/main" id="{289861E7-F859-49F2-911D-DAD895760AC1}"/>
                </a:ext>
              </a:extLst>
            </p:cNvPr>
            <p:cNvSpPr txBox="1"/>
            <p:nvPr/>
          </p:nvSpPr>
          <p:spPr>
            <a:xfrm>
              <a:off x="4174129" y="5357599"/>
              <a:ext cx="445956" cy="215444"/>
            </a:xfrm>
            <a:prstGeom prst="rect">
              <a:avLst/>
            </a:prstGeom>
            <a:noFill/>
          </p:spPr>
          <p:txBody>
            <a:bodyPr wrap="none" rtlCol="0">
              <a:spAutoFit/>
            </a:bodyPr>
            <a:lstStyle/>
            <a:p>
              <a:r>
                <a:rPr lang="en-GB" sz="800" b="1" dirty="0"/>
                <a:t>About</a:t>
              </a:r>
            </a:p>
          </p:txBody>
        </p:sp>
      </p:grpSp>
    </p:spTree>
    <p:extLst>
      <p:ext uri="{BB962C8B-B14F-4D97-AF65-F5344CB8AC3E}">
        <p14:creationId xmlns:p14="http://schemas.microsoft.com/office/powerpoint/2010/main" val="155885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34387-B762-4FC8-A360-CD2FE1513359}"/>
              </a:ext>
            </a:extLst>
          </p:cNvPr>
          <p:cNvSpPr>
            <a:spLocks noGrp="1"/>
          </p:cNvSpPr>
          <p:nvPr>
            <p:ph type="title"/>
          </p:nvPr>
        </p:nvSpPr>
        <p:spPr/>
        <p:txBody>
          <a:bodyPr/>
          <a:lstStyle/>
          <a:p>
            <a:r>
              <a:rPr lang="en-GB" dirty="0"/>
              <a:t>Waste Management Teams</a:t>
            </a:r>
          </a:p>
        </p:txBody>
      </p:sp>
      <p:sp>
        <p:nvSpPr>
          <p:cNvPr id="4" name="Rectangle: Rounded Corners 3">
            <a:hlinkClick r:id="rId2" action="ppaction://hlinksldjump" tooltip="Back to Contextual Safeguarding for District &amp; Borough Councils page"/>
            <a:extLst>
              <a:ext uri="{FF2B5EF4-FFF2-40B4-BE49-F238E27FC236}">
                <a16:creationId xmlns:a16="http://schemas.microsoft.com/office/drawing/2014/main" id="{DB4AD945-DF36-47ED-A0FB-C676BAC523B2}"/>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5" name="Google Shape;303;p39">
            <a:extLst>
              <a:ext uri="{FF2B5EF4-FFF2-40B4-BE49-F238E27FC236}">
                <a16:creationId xmlns:a16="http://schemas.microsoft.com/office/drawing/2014/main" id="{F0F893E3-6EE2-4367-936A-786C0D0D5A34}"/>
              </a:ext>
            </a:extLst>
          </p:cNvPr>
          <p:cNvSpPr txBox="1"/>
          <p:nvPr/>
        </p:nvSpPr>
        <p:spPr>
          <a:xfrm>
            <a:off x="216100" y="962258"/>
            <a:ext cx="4176000" cy="3780000"/>
          </a:xfrm>
          <a:prstGeom prst="rect">
            <a:avLst/>
          </a:prstGeom>
          <a:solidFill>
            <a:srgbClr val="4682B4"/>
          </a:solidFill>
          <a:ln>
            <a:noFill/>
          </a:ln>
        </p:spPr>
        <p:txBody>
          <a:bodyPr spcFirstLastPara="1" wrap="square" lIns="91425" tIns="91425" rIns="91425" bIns="91425" anchor="ctr" anchorCtr="0">
            <a:noAutofit/>
          </a:bodyPr>
          <a:lstStyle/>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Have you seen an increase in litter? </a:t>
            </a:r>
            <a:br>
              <a:rPr lang="en-GB" sz="1300" dirty="0">
                <a:solidFill>
                  <a:schemeClr val="bg1"/>
                </a:solidFill>
                <a:effectLst>
                  <a:outerShdw blurRad="38100" dist="38100" dir="2700000" algn="tl">
                    <a:srgbClr val="000000">
                      <a:alpha val="43137"/>
                    </a:srgbClr>
                  </a:outerShdw>
                </a:effectLst>
                <a:latin typeface="Lora"/>
                <a:ea typeface="Lora"/>
                <a:cs typeface="Lora"/>
                <a:sym typeface="Lora"/>
              </a:rPr>
            </a:br>
            <a:r>
              <a:rPr lang="en-GB" sz="1300" i="1" dirty="0">
                <a:solidFill>
                  <a:schemeClr val="bg1"/>
                </a:solidFill>
                <a:effectLst>
                  <a:outerShdw blurRad="38100" dist="38100" dir="2700000" algn="tl">
                    <a:srgbClr val="000000">
                      <a:alpha val="43137"/>
                    </a:srgbClr>
                  </a:outerShdw>
                </a:effectLst>
                <a:latin typeface="Lora"/>
                <a:ea typeface="Lora"/>
                <a:cs typeface="Lora"/>
                <a:sym typeface="Lora"/>
              </a:rPr>
              <a:t>E.g. broken glass, alcohol bottles, food and drink rubbish, cigarette and drug litter (including small cannisters &amp; balloons), condoms/wrappers</a:t>
            </a: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14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Have you found any weapons?</a:t>
            </a: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Have you noticed children or young people hanging around certain locations or places?</a:t>
            </a:r>
          </a:p>
          <a:p>
            <a:pPr marL="146050" lvl="0" algn="l" rtl="0">
              <a:lnSpc>
                <a:spcPct val="115000"/>
              </a:lnSpc>
              <a:spcBef>
                <a:spcPts val="0"/>
              </a:spcBef>
              <a:spcAft>
                <a:spcPts val="0"/>
              </a:spcAft>
              <a:buClr>
                <a:schemeClr val="bg1"/>
              </a:buClr>
              <a:buSzPct val="75000"/>
            </a:pPr>
            <a:endParaRPr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5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sz="1200" dirty="0">
              <a:solidFill>
                <a:schemeClr val="bg1"/>
              </a:solidFill>
              <a:effectLst>
                <a:outerShdw blurRad="38100" dist="38100" dir="2700000" algn="tl">
                  <a:srgbClr val="000000">
                    <a:alpha val="43137"/>
                  </a:srgbClr>
                </a:outerShdw>
              </a:effectLst>
              <a:latin typeface="Lora"/>
              <a:ea typeface="Lora"/>
              <a:cs typeface="Lora"/>
              <a:sym typeface="Lora"/>
            </a:endParaRPr>
          </a:p>
        </p:txBody>
      </p:sp>
      <p:sp>
        <p:nvSpPr>
          <p:cNvPr id="6" name="Google Shape;304;p39">
            <a:extLst>
              <a:ext uri="{FF2B5EF4-FFF2-40B4-BE49-F238E27FC236}">
                <a16:creationId xmlns:a16="http://schemas.microsoft.com/office/drawing/2014/main" id="{F9FCDF82-11A1-4B1B-86A7-4EF84A138A9A}"/>
              </a:ext>
            </a:extLst>
          </p:cNvPr>
          <p:cNvSpPr txBox="1"/>
          <p:nvPr/>
        </p:nvSpPr>
        <p:spPr>
          <a:xfrm>
            <a:off x="4657475" y="962258"/>
            <a:ext cx="4176000" cy="3780000"/>
          </a:xfrm>
          <a:prstGeom prst="rect">
            <a:avLst/>
          </a:prstGeom>
          <a:solidFill>
            <a:srgbClr val="4682B4"/>
          </a:solidFill>
          <a:ln>
            <a:noFill/>
          </a:ln>
        </p:spPr>
        <p:txBody>
          <a:bodyPr spcFirstLastPara="1" wrap="square" lIns="91425" tIns="91425" rIns="91425" bIns="91425" anchor="ctr" anchorCtr="0">
            <a:noAutofit/>
          </a:bodyPr>
          <a:lstStyle/>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Is there a mechanism for you to report suspicious sightings or incidents of concern?</a:t>
            </a:r>
          </a:p>
          <a:p>
            <a:pPr marL="457200" lvl="0" indent="-311150" algn="l" rtl="0">
              <a:lnSpc>
                <a:spcPct val="115000"/>
              </a:lnSpc>
              <a:spcBef>
                <a:spcPts val="0"/>
              </a:spcBef>
              <a:spcAft>
                <a:spcPts val="0"/>
              </a:spcAft>
              <a:buClr>
                <a:schemeClr val="bg1"/>
              </a:buClr>
              <a:buSzPct val="75000"/>
              <a:buFont typeface="Lora" panose="020B0604020202020204" charset="0"/>
              <a:buChar char="֍"/>
            </a:pPr>
            <a:endParaRPr lang="en-GB" sz="1300" dirty="0">
              <a:solidFill>
                <a:schemeClr val="bg1"/>
              </a:solidFill>
              <a:effectLst>
                <a:outerShdw blurRad="38100" dist="38100" dir="2700000" algn="tl">
                  <a:srgbClr val="000000">
                    <a:alpha val="43137"/>
                  </a:srgbClr>
                </a:outerShdw>
              </a:effectLst>
              <a:latin typeface="Lora"/>
              <a:ea typeface="Lora"/>
              <a:cs typeface="Lora"/>
              <a:sym typeface="Lora"/>
            </a:endParaRPr>
          </a:p>
          <a:p>
            <a:pPr marL="457200" lvl="0" indent="-311150" algn="l" rtl="0">
              <a:lnSpc>
                <a:spcPct val="115000"/>
              </a:lnSpc>
              <a:spcBef>
                <a:spcPts val="0"/>
              </a:spcBef>
              <a:spcAft>
                <a:spcPts val="0"/>
              </a:spcAft>
              <a:buClr>
                <a:schemeClr val="bg1"/>
              </a:buClr>
              <a:buSzPct val="75000"/>
              <a:buFont typeface="Lora" panose="020B0604020202020204" charset="0"/>
              <a:buChar char="֍"/>
            </a:pPr>
            <a:r>
              <a:rPr lang="en-GB" sz="1300" dirty="0">
                <a:solidFill>
                  <a:schemeClr val="bg1"/>
                </a:solidFill>
                <a:effectLst>
                  <a:outerShdw blurRad="38100" dist="38100" dir="2700000" algn="tl">
                    <a:srgbClr val="000000">
                      <a:alpha val="43137"/>
                    </a:srgbClr>
                  </a:outerShdw>
                </a:effectLst>
                <a:latin typeface="Lora"/>
                <a:ea typeface="Lora"/>
                <a:cs typeface="Lora"/>
                <a:sym typeface="Lora"/>
              </a:rPr>
              <a:t>Would you feel confident in reporting anything concerning you see?</a:t>
            </a:r>
          </a:p>
        </p:txBody>
      </p:sp>
    </p:spTree>
    <p:extLst>
      <p:ext uri="{BB962C8B-B14F-4D97-AF65-F5344CB8AC3E}">
        <p14:creationId xmlns:p14="http://schemas.microsoft.com/office/powerpoint/2010/main" val="40548745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 name="Rectangle 17">
            <a:hlinkClick r:id="rId2" tooltip="Safeguarding Network - Contextual Safeguarding &amp; Schools article"/>
            <a:extLst>
              <a:ext uri="{FF2B5EF4-FFF2-40B4-BE49-F238E27FC236}">
                <a16:creationId xmlns:a16="http://schemas.microsoft.com/office/drawing/2014/main" id="{135FCA7B-310B-463F-9161-13E019B9B4C0}"/>
              </a:ext>
            </a:extLst>
          </p:cNvPr>
          <p:cNvSpPr/>
          <p:nvPr/>
        </p:nvSpPr>
        <p:spPr>
          <a:xfrm>
            <a:off x="3474541" y="4938205"/>
            <a:ext cx="4100718" cy="657252"/>
          </a:xfrm>
          <a:prstGeom prst="rect">
            <a:avLst/>
          </a:prstGeom>
          <a:solidFill>
            <a:srgbClr val="5D8A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altLang="en-US" sz="1300" dirty="0">
                <a:solidFill>
                  <a:schemeClr val="bg1"/>
                </a:solidFill>
              </a:rPr>
              <a:t>Read more about Contextual Safeguarding in Schools: </a:t>
            </a:r>
          </a:p>
          <a:p>
            <a:pPr algn="ctr"/>
            <a:r>
              <a:rPr lang="en-GB" sz="1400" dirty="0">
                <a:solidFill>
                  <a:schemeClr val="bg1"/>
                </a:solidFill>
                <a:effectLst>
                  <a:outerShdw blurRad="38100" dist="38100" dir="2700000" algn="tl">
                    <a:srgbClr val="000000">
                      <a:alpha val="43137"/>
                    </a:srgbClr>
                  </a:outerShdw>
                </a:effectLst>
                <a:hlinkClick r:id="rId2" tooltip="Safeguarding Network - Contextual Safeguarding &amp; Schools article">
                  <a:extLst>
                    <a:ext uri="{A12FA001-AC4F-418D-AE19-62706E023703}">
                      <ahyp:hlinkClr xmlns:ahyp="http://schemas.microsoft.com/office/drawing/2018/hyperlinkcolor" val="tx"/>
                    </a:ext>
                  </a:extLst>
                </a:hlinkClick>
              </a:rPr>
              <a:t>Safeguarding Network Article</a:t>
            </a:r>
            <a:endParaRPr lang="en-GB" sz="1400" dirty="0">
              <a:solidFill>
                <a:schemeClr val="bg1"/>
              </a:solidFill>
              <a:effectLst>
                <a:outerShdw blurRad="38100" dist="38100" dir="2700000" algn="tl">
                  <a:srgbClr val="000000">
                    <a:alpha val="43137"/>
                  </a:srgbClr>
                </a:outerShdw>
              </a:effectLst>
            </a:endParaRPr>
          </a:p>
          <a:p>
            <a:pPr algn="ctr"/>
            <a:r>
              <a:rPr lang="en-GB" sz="1400" dirty="0" err="1">
                <a:solidFill>
                  <a:schemeClr val="bg1"/>
                </a:solidFill>
                <a:effectLst>
                  <a:outerShdw blurRad="38100" dist="38100" dir="2700000" algn="tl">
                    <a:srgbClr val="000000">
                      <a:alpha val="43137"/>
                    </a:srgbClr>
                  </a:outerShdw>
                </a:effectLst>
                <a:hlinkClick r:id="rId3" tooltip="Educare - What is Contextual Safeguarding?">
                  <a:extLst>
                    <a:ext uri="{A12FA001-AC4F-418D-AE19-62706E023703}">
                      <ahyp:hlinkClr xmlns:ahyp="http://schemas.microsoft.com/office/drawing/2018/hyperlinkcolor" val="tx"/>
                    </a:ext>
                  </a:extLst>
                </a:hlinkClick>
              </a:rPr>
              <a:t>Educare</a:t>
            </a:r>
            <a:r>
              <a:rPr lang="en-GB" sz="1400" dirty="0">
                <a:solidFill>
                  <a:schemeClr val="bg1"/>
                </a:solidFill>
                <a:effectLst>
                  <a:outerShdw blurRad="38100" dist="38100" dir="2700000" algn="tl">
                    <a:srgbClr val="000000">
                      <a:alpha val="43137"/>
                    </a:srgbClr>
                  </a:outerShdw>
                </a:effectLst>
                <a:hlinkClick r:id="rId3" tooltip="Educare - What is Contextual Safeguarding?">
                  <a:extLst>
                    <a:ext uri="{A12FA001-AC4F-418D-AE19-62706E023703}">
                      <ahyp:hlinkClr xmlns:ahyp="http://schemas.microsoft.com/office/drawing/2018/hyperlinkcolor" val="tx"/>
                    </a:ext>
                  </a:extLst>
                </a:hlinkClick>
              </a:rPr>
              <a:t> Article</a:t>
            </a:r>
            <a:endParaRPr lang="en-GB" sz="1400" dirty="0">
              <a:solidFill>
                <a:schemeClr val="bg1"/>
              </a:solidFill>
              <a:effectLst>
                <a:outerShdw blurRad="38100" dist="38100" dir="2700000" algn="tl">
                  <a:srgbClr val="000000">
                    <a:alpha val="43137"/>
                  </a:srgbClr>
                </a:outerShdw>
              </a:effectLst>
            </a:endParaRPr>
          </a:p>
          <a:p>
            <a:pPr algn="ctr"/>
            <a:endParaRPr lang="en-GB" altLang="en-US" sz="1300" dirty="0">
              <a:solidFill>
                <a:schemeClr val="bg1"/>
              </a:solidFill>
            </a:endParaRPr>
          </a:p>
        </p:txBody>
      </p:sp>
      <p:sp>
        <p:nvSpPr>
          <p:cNvPr id="52" name="Rectangle 51">
            <a:extLst>
              <a:ext uri="{FF2B5EF4-FFF2-40B4-BE49-F238E27FC236}">
                <a16:creationId xmlns:a16="http://schemas.microsoft.com/office/drawing/2014/main" id="{668FEFF1-3049-41CC-8EE4-74E79B3E6FFB}"/>
              </a:ext>
            </a:extLst>
          </p:cNvPr>
          <p:cNvSpPr/>
          <p:nvPr/>
        </p:nvSpPr>
        <p:spPr>
          <a:xfrm>
            <a:off x="2902591" y="2269194"/>
            <a:ext cx="3456000" cy="1609827"/>
          </a:xfrm>
          <a:prstGeom prst="rect">
            <a:avLst/>
          </a:prstGeom>
          <a:solidFill>
            <a:srgbClr val="5D8A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altLang="en-US" sz="1325" dirty="0">
                <a:solidFill>
                  <a:schemeClr val="bg1"/>
                </a:solidFill>
                <a:effectLst>
                  <a:outerShdw blurRad="38100" dist="38100" dir="2700000" algn="tl">
                    <a:srgbClr val="000000">
                      <a:alpha val="43137"/>
                    </a:srgbClr>
                  </a:outerShdw>
                </a:effectLst>
              </a:rPr>
              <a:t>The network webinar series for Schools:</a:t>
            </a:r>
          </a:p>
        </p:txBody>
      </p:sp>
      <p:pic>
        <p:nvPicPr>
          <p:cNvPr id="7" name="Picture 6">
            <a:hlinkClick r:id="rId4" tooltip="Student Engagement (Contextual Safeguarding Network)"/>
            <a:extLst>
              <a:ext uri="{FF2B5EF4-FFF2-40B4-BE49-F238E27FC236}">
                <a16:creationId xmlns:a16="http://schemas.microsoft.com/office/drawing/2014/main" id="{FF8098ED-7354-49DC-94DE-093A12FB82F4}"/>
              </a:ext>
            </a:extLst>
          </p:cNvPr>
          <p:cNvPicPr>
            <a:picLocks noChangeAspect="1"/>
          </p:cNvPicPr>
          <p:nvPr/>
        </p:nvPicPr>
        <p:blipFill>
          <a:blip r:embed="rId5"/>
          <a:stretch>
            <a:fillRect/>
          </a:stretch>
        </p:blipFill>
        <p:spPr>
          <a:xfrm>
            <a:off x="3941459" y="2783188"/>
            <a:ext cx="1261082" cy="851661"/>
          </a:xfrm>
          <a:prstGeom prst="rect">
            <a:avLst/>
          </a:prstGeom>
        </p:spPr>
      </p:pic>
      <p:sp>
        <p:nvSpPr>
          <p:cNvPr id="30" name="Rectangle 29">
            <a:extLst>
              <a:ext uri="{FF2B5EF4-FFF2-40B4-BE49-F238E27FC236}">
                <a16:creationId xmlns:a16="http://schemas.microsoft.com/office/drawing/2014/main" id="{B8BC52D2-4224-4131-81BF-2578387CE53E}"/>
              </a:ext>
            </a:extLst>
          </p:cNvPr>
          <p:cNvSpPr/>
          <p:nvPr/>
        </p:nvSpPr>
        <p:spPr>
          <a:xfrm>
            <a:off x="2902591" y="666276"/>
            <a:ext cx="3456000" cy="1535957"/>
          </a:xfrm>
          <a:prstGeom prst="rect">
            <a:avLst/>
          </a:prstGeom>
          <a:solidFill>
            <a:srgbClr val="5D8A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350" dirty="0">
                <a:solidFill>
                  <a:schemeClr val="bg1"/>
                </a:solidFill>
                <a:effectLst>
                  <a:outerShdw blurRad="38100" dist="38100" dir="2700000" algn="tl">
                    <a:srgbClr val="000000">
                      <a:alpha val="43137"/>
                    </a:srgbClr>
                  </a:outerShdw>
                </a:effectLst>
              </a:rPr>
              <a:t>Contextual safeguarding practice is an extension of the work settings already undertake to promote safety and wellbeing across the whole school community.  It complements the </a:t>
            </a:r>
            <a:r>
              <a:rPr lang="en-GB" altLang="en-US" sz="1350" b="1" dirty="0">
                <a:solidFill>
                  <a:schemeClr val="bg1"/>
                </a:solidFill>
                <a:effectLst>
                  <a:outerShdw blurRad="38100" dist="38100" dir="2700000" algn="tl">
                    <a:srgbClr val="000000">
                      <a:alpha val="43137"/>
                    </a:srgbClr>
                  </a:outerShdw>
                </a:effectLst>
              </a:rPr>
              <a:t>Education for Safeguarding (E4S) </a:t>
            </a:r>
            <a:r>
              <a:rPr lang="en-GB" altLang="en-US" sz="1350" dirty="0">
                <a:solidFill>
                  <a:schemeClr val="bg1"/>
                </a:solidFill>
                <a:effectLst>
                  <a:outerShdw blurRad="38100" dist="38100" dir="2700000" algn="tl">
                    <a:srgbClr val="000000">
                      <a:alpha val="43137"/>
                    </a:srgbClr>
                  </a:outerShdw>
                </a:effectLst>
              </a:rPr>
              <a:t>ethos as the </a:t>
            </a:r>
            <a:r>
              <a:rPr lang="en-GB" altLang="en-US" sz="1350" i="1" dirty="0">
                <a:solidFill>
                  <a:schemeClr val="bg1"/>
                </a:solidFill>
                <a:effectLst>
                  <a:outerShdw blurRad="38100" dist="38100" dir="2700000" algn="tl">
                    <a:srgbClr val="000000">
                      <a:alpha val="43137"/>
                    </a:srgbClr>
                  </a:outerShdw>
                </a:effectLst>
              </a:rPr>
              <a:t>West Sussex way </a:t>
            </a:r>
            <a:r>
              <a:rPr lang="en-GB" altLang="en-US" sz="1350" dirty="0">
                <a:solidFill>
                  <a:schemeClr val="bg1"/>
                </a:solidFill>
                <a:effectLst>
                  <a:outerShdw blurRad="38100" dist="38100" dir="2700000" algn="tl">
                    <a:srgbClr val="000000">
                      <a:alpha val="43137"/>
                    </a:srgbClr>
                  </a:outerShdw>
                </a:effectLst>
              </a:rPr>
              <a:t>to embed relationships, sex &amp; health education in school</a:t>
            </a:r>
          </a:p>
        </p:txBody>
      </p:sp>
      <p:sp>
        <p:nvSpPr>
          <p:cNvPr id="11" name="Title 1">
            <a:extLst>
              <a:ext uri="{FF2B5EF4-FFF2-40B4-BE49-F238E27FC236}">
                <a16:creationId xmlns:a16="http://schemas.microsoft.com/office/drawing/2014/main" id="{C2F48CC1-4357-4986-A954-740786002E8E}"/>
              </a:ext>
            </a:extLst>
          </p:cNvPr>
          <p:cNvSpPr>
            <a:spLocks noGrp="1"/>
          </p:cNvSpPr>
          <p:nvPr>
            <p:ph type="title"/>
          </p:nvPr>
        </p:nvSpPr>
        <p:spPr>
          <a:xfrm>
            <a:off x="1" y="29263"/>
            <a:ext cx="8944494" cy="662273"/>
          </a:xfrm>
          <a:noFill/>
          <a:ln>
            <a:noFill/>
          </a:ln>
        </p:spPr>
        <p:txBody>
          <a:bodyPr anchor="t">
            <a:normAutofit/>
          </a:bodyPr>
          <a:lstStyle/>
          <a:p>
            <a:pPr marL="108000"/>
            <a:r>
              <a:rPr lang="en-GB" sz="3600" b="1" dirty="0"/>
              <a:t>Contextual Safeguarding &amp; Schools</a:t>
            </a:r>
          </a:p>
        </p:txBody>
      </p:sp>
      <p:sp>
        <p:nvSpPr>
          <p:cNvPr id="34" name="Rectangle 33">
            <a:extLst>
              <a:ext uri="{FF2B5EF4-FFF2-40B4-BE49-F238E27FC236}">
                <a16:creationId xmlns:a16="http://schemas.microsoft.com/office/drawing/2014/main" id="{A2682E00-A1A5-4D3F-952E-75B21904C284}"/>
              </a:ext>
            </a:extLst>
          </p:cNvPr>
          <p:cNvSpPr/>
          <p:nvPr/>
        </p:nvSpPr>
        <p:spPr>
          <a:xfrm>
            <a:off x="6417578" y="666277"/>
            <a:ext cx="2625232" cy="4219022"/>
          </a:xfrm>
          <a:prstGeom prst="rect">
            <a:avLst/>
          </a:prstGeom>
          <a:solidFill>
            <a:srgbClr val="5D8A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altLang="en-US" sz="1350" dirty="0">
                <a:solidFill>
                  <a:schemeClr val="bg1"/>
                </a:solidFill>
                <a:effectLst>
                  <a:outerShdw blurRad="38100" dist="38100" dir="2700000" algn="tl">
                    <a:srgbClr val="000000">
                      <a:alpha val="43137"/>
                    </a:srgbClr>
                  </a:outerShdw>
                </a:effectLst>
              </a:rPr>
              <a:t>Contextual safeguarding in schools means:</a:t>
            </a:r>
          </a:p>
          <a:p>
            <a:pPr algn="ctr"/>
            <a:endParaRPr lang="en-GB" altLang="en-US" sz="700" dirty="0">
              <a:solidFill>
                <a:schemeClr val="bg1"/>
              </a:solidFill>
              <a:effectLst>
                <a:outerShdw blurRad="38100" dist="38100" dir="2700000" algn="tl">
                  <a:srgbClr val="000000">
                    <a:alpha val="43137"/>
                  </a:srgbClr>
                </a:outerShdw>
              </a:effectLst>
            </a:endParaRPr>
          </a:p>
          <a:p>
            <a:pPr marL="180000" indent="-180000">
              <a:buFont typeface="Wingdings" panose="05000000000000000000" pitchFamily="2" charset="2"/>
              <a:buChar char="ü"/>
            </a:pPr>
            <a:r>
              <a:rPr lang="en-GB" altLang="en-US" sz="1350" dirty="0">
                <a:solidFill>
                  <a:schemeClr val="bg1"/>
                </a:solidFill>
                <a:effectLst>
                  <a:outerShdw blurRad="38100" dist="38100" dir="2700000" algn="tl">
                    <a:srgbClr val="000000">
                      <a:alpha val="43137"/>
                    </a:srgbClr>
                  </a:outerShdw>
                </a:effectLst>
              </a:rPr>
              <a:t>Understanding risks to pupils in the neighbourhoods and spaces they spend their time.</a:t>
            </a:r>
          </a:p>
          <a:p>
            <a:pPr marL="285750" indent="-285750">
              <a:buFont typeface="Wingdings" panose="05000000000000000000" pitchFamily="2" charset="2"/>
              <a:buChar char="ü"/>
            </a:pPr>
            <a:endParaRPr lang="en-GB" altLang="en-US" sz="700" dirty="0">
              <a:solidFill>
                <a:schemeClr val="bg1"/>
              </a:solidFill>
              <a:effectLst>
                <a:outerShdw blurRad="38100" dist="38100" dir="2700000" algn="tl">
                  <a:srgbClr val="000000">
                    <a:alpha val="43137"/>
                  </a:srgbClr>
                </a:outerShdw>
              </a:effectLst>
            </a:endParaRPr>
          </a:p>
          <a:p>
            <a:pPr marL="180000" indent="-180000">
              <a:buFont typeface="Wingdings" panose="05000000000000000000" pitchFamily="2" charset="2"/>
              <a:buChar char="ü"/>
            </a:pPr>
            <a:r>
              <a:rPr lang="en-GB" altLang="en-US" sz="1350" dirty="0">
                <a:solidFill>
                  <a:schemeClr val="bg1"/>
                </a:solidFill>
                <a:effectLst>
                  <a:outerShdw blurRad="38100" dist="38100" dir="2700000" algn="tl">
                    <a:srgbClr val="000000">
                      <a:alpha val="43137"/>
                    </a:srgbClr>
                  </a:outerShdw>
                </a:effectLst>
              </a:rPr>
              <a:t>Considering the role of the school in creating safe spaces for young people</a:t>
            </a:r>
          </a:p>
          <a:p>
            <a:pPr marL="285750" indent="-285750">
              <a:buFont typeface="Wingdings" panose="05000000000000000000" pitchFamily="2" charset="2"/>
              <a:buChar char="ü"/>
            </a:pPr>
            <a:endParaRPr lang="en-GB" altLang="en-US" sz="700" dirty="0">
              <a:solidFill>
                <a:schemeClr val="bg1"/>
              </a:solidFill>
              <a:effectLst>
                <a:outerShdw blurRad="38100" dist="38100" dir="2700000" algn="tl">
                  <a:srgbClr val="000000">
                    <a:alpha val="43137"/>
                  </a:srgbClr>
                </a:outerShdw>
              </a:effectLst>
            </a:endParaRPr>
          </a:p>
          <a:p>
            <a:pPr marL="180000" indent="-180000">
              <a:buFont typeface="Wingdings" panose="05000000000000000000" pitchFamily="2" charset="2"/>
              <a:buChar char="ü"/>
            </a:pPr>
            <a:r>
              <a:rPr lang="en-GB" altLang="en-US" sz="1350" dirty="0">
                <a:solidFill>
                  <a:schemeClr val="bg1"/>
                </a:solidFill>
                <a:effectLst>
                  <a:outerShdw blurRad="38100" dist="38100" dir="2700000" algn="tl">
                    <a:srgbClr val="000000">
                      <a:alpha val="43137"/>
                    </a:srgbClr>
                  </a:outerShdw>
                </a:effectLst>
              </a:rPr>
              <a:t>Considering community context and drawing upon sources of contextual data  when undertaking curriculum development; especially in relation to RSE and PSHE</a:t>
            </a:r>
          </a:p>
          <a:p>
            <a:pPr marL="285750" indent="-285750">
              <a:buFont typeface="Wingdings" panose="05000000000000000000" pitchFamily="2" charset="2"/>
              <a:buChar char="ü"/>
            </a:pPr>
            <a:endParaRPr lang="en-GB" altLang="en-US" sz="700" dirty="0">
              <a:solidFill>
                <a:schemeClr val="bg1"/>
              </a:solidFill>
              <a:effectLst>
                <a:outerShdw blurRad="38100" dist="38100" dir="2700000" algn="tl">
                  <a:srgbClr val="000000">
                    <a:alpha val="43137"/>
                  </a:srgbClr>
                </a:outerShdw>
              </a:effectLst>
            </a:endParaRPr>
          </a:p>
          <a:p>
            <a:pPr marL="180000" indent="-180000">
              <a:buFont typeface="Wingdings" panose="05000000000000000000" pitchFamily="2" charset="2"/>
              <a:buChar char="ü"/>
            </a:pPr>
            <a:r>
              <a:rPr lang="en-GB" altLang="en-US" sz="1350" dirty="0">
                <a:solidFill>
                  <a:schemeClr val="bg1"/>
                </a:solidFill>
                <a:effectLst>
                  <a:outerShdw blurRad="38100" dist="38100" dir="2700000" algn="tl">
                    <a:srgbClr val="000000">
                      <a:alpha val="43137"/>
                    </a:srgbClr>
                  </a:outerShdw>
                </a:effectLst>
              </a:rPr>
              <a:t>Ensuring all staff understand the importance of recognising and responding to contextual risks </a:t>
            </a:r>
          </a:p>
        </p:txBody>
      </p:sp>
      <p:pic>
        <p:nvPicPr>
          <p:cNvPr id="6" name="Picture 5">
            <a:hlinkClick r:id="rId6" tooltip="Reviewing Safeguarding &amp; Behaviour Logs in Schools (Contextual Safeguarding Network)"/>
            <a:extLst>
              <a:ext uri="{FF2B5EF4-FFF2-40B4-BE49-F238E27FC236}">
                <a16:creationId xmlns:a16="http://schemas.microsoft.com/office/drawing/2014/main" id="{126D70A1-C4C5-49F9-9761-63EC02F99744}"/>
              </a:ext>
            </a:extLst>
          </p:cNvPr>
          <p:cNvPicPr>
            <a:picLocks noChangeAspect="1"/>
          </p:cNvPicPr>
          <p:nvPr/>
        </p:nvPicPr>
        <p:blipFill>
          <a:blip r:embed="rId7"/>
          <a:stretch>
            <a:fillRect/>
          </a:stretch>
        </p:blipFill>
        <p:spPr>
          <a:xfrm>
            <a:off x="5044992" y="2983183"/>
            <a:ext cx="1261083" cy="846404"/>
          </a:xfrm>
          <a:prstGeom prst="rect">
            <a:avLst/>
          </a:prstGeom>
        </p:spPr>
      </p:pic>
      <p:sp>
        <p:nvSpPr>
          <p:cNvPr id="29" name="Rectangle 28">
            <a:extLst>
              <a:ext uri="{FF2B5EF4-FFF2-40B4-BE49-F238E27FC236}">
                <a16:creationId xmlns:a16="http://schemas.microsoft.com/office/drawing/2014/main" id="{04483D30-4E50-4FBE-883E-8CCC94F4790F}"/>
              </a:ext>
            </a:extLst>
          </p:cNvPr>
          <p:cNvSpPr/>
          <p:nvPr/>
        </p:nvSpPr>
        <p:spPr>
          <a:xfrm>
            <a:off x="101190" y="666277"/>
            <a:ext cx="2734289" cy="4219022"/>
          </a:xfrm>
          <a:prstGeom prst="rect">
            <a:avLst/>
          </a:prstGeom>
          <a:solidFill>
            <a:srgbClr val="5D8A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altLang="en-US" sz="1350" dirty="0">
                <a:solidFill>
                  <a:schemeClr val="bg1"/>
                </a:solidFill>
                <a:effectLst>
                  <a:outerShdw blurRad="38100" dist="38100" dir="2700000" algn="tl">
                    <a:srgbClr val="000000">
                      <a:alpha val="43137"/>
                    </a:srgbClr>
                  </a:outerShdw>
                </a:effectLst>
              </a:rPr>
              <a:t>Schools are a significant partner in tackling extra familial risk and harm.</a:t>
            </a:r>
          </a:p>
          <a:p>
            <a:pPr algn="ctr"/>
            <a:endParaRPr lang="en-GB" altLang="en-US" sz="1400" dirty="0">
              <a:solidFill>
                <a:schemeClr val="bg1"/>
              </a:solidFill>
              <a:effectLst>
                <a:outerShdw blurRad="38100" dist="38100" dir="2700000" algn="tl">
                  <a:srgbClr val="000000">
                    <a:alpha val="43137"/>
                  </a:srgbClr>
                </a:outerShdw>
              </a:effectLst>
            </a:endParaRPr>
          </a:p>
          <a:p>
            <a:pPr algn="ctr"/>
            <a:r>
              <a:rPr lang="en-GB" altLang="en-US" sz="1350" dirty="0">
                <a:solidFill>
                  <a:schemeClr val="bg1"/>
                </a:solidFill>
                <a:effectLst>
                  <a:outerShdw blurRad="38100" dist="38100" dir="2700000" algn="tl">
                    <a:srgbClr val="000000">
                      <a:alpha val="43137"/>
                    </a:srgbClr>
                  </a:outerShdw>
                </a:effectLst>
              </a:rPr>
              <a:t>Contextual Safeguarding is referenced within Keeping Children Safe In Education 2018 guidance: </a:t>
            </a:r>
          </a:p>
          <a:p>
            <a:pPr algn="ctr"/>
            <a:endParaRPr lang="en-GB" altLang="en-US" sz="800" dirty="0">
              <a:solidFill>
                <a:schemeClr val="bg1"/>
              </a:solidFill>
              <a:effectLst>
                <a:outerShdw blurRad="38100" dist="38100" dir="2700000" algn="tl">
                  <a:srgbClr val="000000">
                    <a:alpha val="43137"/>
                  </a:srgbClr>
                </a:outerShdw>
              </a:effectLst>
            </a:endParaRPr>
          </a:p>
          <a:p>
            <a:pPr algn="ctr"/>
            <a:r>
              <a:rPr lang="en-GB" altLang="en-US" sz="1400" b="1" dirty="0">
                <a:solidFill>
                  <a:schemeClr val="bg1"/>
                </a:solidFill>
                <a:effectLst>
                  <a:outerShdw blurRad="38100" dist="38100" dir="2700000" algn="tl">
                    <a:srgbClr val="000000">
                      <a:alpha val="43137"/>
                    </a:srgbClr>
                  </a:outerShdw>
                </a:effectLst>
              </a:rPr>
              <a:t>“[Risk] a</a:t>
            </a:r>
            <a:r>
              <a:rPr lang="en-GB" altLang="en-US" sz="1400" b="1" i="1" dirty="0">
                <a:solidFill>
                  <a:schemeClr val="bg1"/>
                </a:solidFill>
                <a:effectLst>
                  <a:outerShdw blurRad="38100" dist="38100" dir="2700000" algn="tl">
                    <a:srgbClr val="000000">
                      <a:alpha val="43137"/>
                    </a:srgbClr>
                  </a:outerShdw>
                </a:effectLst>
              </a:rPr>
              <a:t>ssessments of children should consider whether wider environmental factors are present </a:t>
            </a:r>
            <a:br>
              <a:rPr lang="en-GB" altLang="en-US" sz="1400" b="1" i="1" dirty="0">
                <a:solidFill>
                  <a:schemeClr val="bg1"/>
                </a:solidFill>
                <a:effectLst>
                  <a:outerShdw blurRad="38100" dist="38100" dir="2700000" algn="tl">
                    <a:srgbClr val="000000">
                      <a:alpha val="43137"/>
                    </a:srgbClr>
                  </a:outerShdw>
                </a:effectLst>
              </a:rPr>
            </a:br>
            <a:r>
              <a:rPr lang="en-GB" altLang="en-US" sz="1400" b="1" i="1" dirty="0">
                <a:solidFill>
                  <a:schemeClr val="bg1"/>
                </a:solidFill>
                <a:effectLst>
                  <a:outerShdw blurRad="38100" dist="38100" dir="2700000" algn="tl">
                    <a:srgbClr val="000000">
                      <a:alpha val="43137"/>
                    </a:srgbClr>
                  </a:outerShdw>
                </a:effectLst>
              </a:rPr>
              <a:t>in a child’s life, that are a threat </a:t>
            </a:r>
            <a:br>
              <a:rPr lang="en-GB" altLang="en-US" sz="1400" b="1" i="1" dirty="0">
                <a:solidFill>
                  <a:schemeClr val="bg1"/>
                </a:solidFill>
                <a:effectLst>
                  <a:outerShdw blurRad="38100" dist="38100" dir="2700000" algn="tl">
                    <a:srgbClr val="000000">
                      <a:alpha val="43137"/>
                    </a:srgbClr>
                  </a:outerShdw>
                </a:effectLst>
              </a:rPr>
            </a:br>
            <a:r>
              <a:rPr lang="en-GB" altLang="en-US" sz="1400" b="1" i="1" dirty="0">
                <a:solidFill>
                  <a:schemeClr val="bg1"/>
                </a:solidFill>
                <a:effectLst>
                  <a:outerShdw blurRad="38100" dist="38100" dir="2700000" algn="tl">
                    <a:srgbClr val="000000">
                      <a:alpha val="43137"/>
                    </a:srgbClr>
                  </a:outerShdw>
                </a:effectLst>
              </a:rPr>
              <a:t>to their safety”</a:t>
            </a:r>
          </a:p>
          <a:p>
            <a:pPr algn="ctr"/>
            <a:endParaRPr lang="en-GB" altLang="en-US" sz="1400" b="1" i="1" dirty="0">
              <a:solidFill>
                <a:schemeClr val="bg1"/>
              </a:solidFill>
              <a:effectLst>
                <a:outerShdw blurRad="38100" dist="38100" dir="2700000" algn="tl">
                  <a:srgbClr val="000000">
                    <a:alpha val="43137"/>
                  </a:srgbClr>
                </a:outerShdw>
              </a:effectLst>
            </a:endParaRPr>
          </a:p>
          <a:p>
            <a:pPr algn="ctr"/>
            <a:r>
              <a:rPr lang="en-GB" altLang="en-US" sz="1350" dirty="0">
                <a:solidFill>
                  <a:schemeClr val="bg1"/>
                </a:solidFill>
                <a:effectLst>
                  <a:outerShdw blurRad="38100" dist="38100" dir="2700000" algn="tl">
                    <a:srgbClr val="000000">
                      <a:alpha val="43137"/>
                    </a:srgbClr>
                  </a:outerShdw>
                </a:effectLst>
              </a:rPr>
              <a:t>Recognising the impact of the spaces and places young people spend their time, who they are with and what they are doing is a vital part of the school’s contribution to Contextual Safeguarding.  </a:t>
            </a:r>
          </a:p>
        </p:txBody>
      </p:sp>
      <p:sp>
        <p:nvSpPr>
          <p:cNvPr id="35" name="Rectangle: Rounded Corners 34">
            <a:hlinkClick r:id="rId8" action="ppaction://hlinksldjump" tooltip="Back to Contextual Safeguarding in West Sussex (tactical) page"/>
            <a:extLst>
              <a:ext uri="{FF2B5EF4-FFF2-40B4-BE49-F238E27FC236}">
                <a16:creationId xmlns:a16="http://schemas.microsoft.com/office/drawing/2014/main" id="{3C1219D4-E217-4671-B789-10EFB113F6EE}"/>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54" name="Rectangle 53">
            <a:extLst>
              <a:ext uri="{FF2B5EF4-FFF2-40B4-BE49-F238E27FC236}">
                <a16:creationId xmlns:a16="http://schemas.microsoft.com/office/drawing/2014/main" id="{011F0F49-2AB2-4C0D-ABB5-AD30D5BE6D70}"/>
              </a:ext>
            </a:extLst>
          </p:cNvPr>
          <p:cNvSpPr/>
          <p:nvPr/>
        </p:nvSpPr>
        <p:spPr>
          <a:xfrm>
            <a:off x="2902591" y="3945982"/>
            <a:ext cx="3456000" cy="939316"/>
          </a:xfrm>
          <a:prstGeom prst="rect">
            <a:avLst/>
          </a:prstGeom>
          <a:solidFill>
            <a:srgbClr val="5D8A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altLang="en-US" sz="1300" dirty="0">
                <a:solidFill>
                  <a:schemeClr val="bg1"/>
                </a:solidFill>
                <a:effectLst>
                  <a:outerShdw blurRad="38100" dist="38100" dir="2700000" algn="tl">
                    <a:srgbClr val="000000">
                      <a:alpha val="43137"/>
                    </a:srgbClr>
                  </a:outerShdw>
                </a:effectLst>
              </a:rPr>
              <a:t>Andrew Hall provides a </a:t>
            </a:r>
            <a:br>
              <a:rPr lang="en-GB" altLang="en-US" sz="1300" dirty="0">
                <a:solidFill>
                  <a:schemeClr val="bg1"/>
                </a:solidFill>
                <a:effectLst>
                  <a:outerShdw blurRad="38100" dist="38100" dir="2700000" algn="tl">
                    <a:srgbClr val="000000">
                      <a:alpha val="43137"/>
                    </a:srgbClr>
                  </a:outerShdw>
                </a:effectLst>
              </a:rPr>
            </a:br>
            <a:r>
              <a:rPr lang="en-GB" altLang="en-US" sz="1300" dirty="0">
                <a:solidFill>
                  <a:schemeClr val="bg1"/>
                </a:solidFill>
                <a:effectLst>
                  <a:outerShdw blurRad="38100" dist="38100" dir="2700000" algn="tl">
                    <a:srgbClr val="000000">
                      <a:alpha val="43137"/>
                    </a:srgbClr>
                  </a:outerShdw>
                </a:effectLst>
              </a:rPr>
              <a:t>short summary of </a:t>
            </a:r>
            <a:br>
              <a:rPr lang="en-GB" altLang="en-US" sz="1300" dirty="0">
                <a:solidFill>
                  <a:schemeClr val="bg1"/>
                </a:solidFill>
                <a:effectLst>
                  <a:outerShdw blurRad="38100" dist="38100" dir="2700000" algn="tl">
                    <a:srgbClr val="000000">
                      <a:alpha val="43137"/>
                    </a:srgbClr>
                  </a:outerShdw>
                </a:effectLst>
              </a:rPr>
            </a:br>
            <a:r>
              <a:rPr lang="en-GB" altLang="en-US" sz="1300" dirty="0">
                <a:solidFill>
                  <a:schemeClr val="bg1"/>
                </a:solidFill>
                <a:effectLst>
                  <a:outerShdw blurRad="38100" dist="38100" dir="2700000" algn="tl">
                    <a:srgbClr val="000000">
                      <a:alpha val="43137"/>
                    </a:srgbClr>
                  </a:outerShdw>
                </a:effectLst>
              </a:rPr>
              <a:t>Contextual Safeguarding </a:t>
            </a:r>
            <a:br>
              <a:rPr lang="en-GB" altLang="en-US" sz="1300" dirty="0">
                <a:solidFill>
                  <a:schemeClr val="bg1"/>
                </a:solidFill>
                <a:effectLst>
                  <a:outerShdw blurRad="38100" dist="38100" dir="2700000" algn="tl">
                    <a:srgbClr val="000000">
                      <a:alpha val="43137"/>
                    </a:srgbClr>
                  </a:outerShdw>
                </a:effectLst>
              </a:rPr>
            </a:br>
            <a:r>
              <a:rPr lang="en-GB" altLang="en-US" sz="1300" dirty="0">
                <a:solidFill>
                  <a:schemeClr val="bg1"/>
                </a:solidFill>
                <a:effectLst>
                  <a:outerShdw blurRad="38100" dist="38100" dir="2700000" algn="tl">
                    <a:srgbClr val="000000">
                      <a:alpha val="43137"/>
                    </a:srgbClr>
                  </a:outerShdw>
                </a:effectLst>
              </a:rPr>
              <a:t>for schools:</a:t>
            </a:r>
          </a:p>
        </p:txBody>
      </p:sp>
      <p:pic>
        <p:nvPicPr>
          <p:cNvPr id="45" name="Picture 44">
            <a:hlinkClick r:id="rId9" tooltip="Contextual Safeguarding overview by Andrew Hall"/>
            <a:extLst>
              <a:ext uri="{FF2B5EF4-FFF2-40B4-BE49-F238E27FC236}">
                <a16:creationId xmlns:a16="http://schemas.microsoft.com/office/drawing/2014/main" id="{55ED96BB-E1F5-46D7-9BDF-04D2B693F8D5}"/>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20000"/>
                    </a14:imgEffect>
                  </a14:imgLayer>
                </a14:imgProps>
              </a:ext>
            </a:extLst>
          </a:blip>
          <a:stretch>
            <a:fillRect/>
          </a:stretch>
        </p:blipFill>
        <p:spPr>
          <a:xfrm>
            <a:off x="4739712" y="3993690"/>
            <a:ext cx="1476680" cy="837589"/>
          </a:xfrm>
          <a:prstGeom prst="rect">
            <a:avLst/>
          </a:prstGeom>
        </p:spPr>
      </p:pic>
      <p:sp>
        <p:nvSpPr>
          <p:cNvPr id="4" name="Action Button: Go Forward or Next 3">
            <a:hlinkClick r:id="rId9" highlightClick="1"/>
            <a:extLst>
              <a:ext uri="{FF2B5EF4-FFF2-40B4-BE49-F238E27FC236}">
                <a16:creationId xmlns:a16="http://schemas.microsoft.com/office/drawing/2014/main" id="{6A64A913-41F3-411F-A6AB-62434DB37E33}"/>
              </a:ext>
            </a:extLst>
          </p:cNvPr>
          <p:cNvSpPr/>
          <p:nvPr/>
        </p:nvSpPr>
        <p:spPr>
          <a:xfrm>
            <a:off x="5463078" y="4403216"/>
            <a:ext cx="226503" cy="251669"/>
          </a:xfrm>
          <a:prstGeom prst="actionButtonForwardNex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hlinkClick r:id="rId12" tooltip="Introduction to Contextual Safeguarding for Schools (Contextual Safeguarding Network)"/>
            <a:extLst>
              <a:ext uri="{FF2B5EF4-FFF2-40B4-BE49-F238E27FC236}">
                <a16:creationId xmlns:a16="http://schemas.microsoft.com/office/drawing/2014/main" id="{C5848297-16C1-40E9-A217-D9F46ADE5620}"/>
              </a:ext>
            </a:extLst>
          </p:cNvPr>
          <p:cNvPicPr>
            <a:picLocks noChangeAspect="1"/>
          </p:cNvPicPr>
          <p:nvPr/>
        </p:nvPicPr>
        <p:blipFill rotWithShape="1">
          <a:blip r:embed="rId13"/>
          <a:srcRect/>
          <a:stretch/>
        </p:blipFill>
        <p:spPr>
          <a:xfrm>
            <a:off x="2936668" y="2557983"/>
            <a:ext cx="1261083" cy="840561"/>
          </a:xfrm>
          <a:prstGeom prst="rect">
            <a:avLst/>
          </a:prstGeom>
        </p:spPr>
      </p:pic>
      <p:sp>
        <p:nvSpPr>
          <p:cNvPr id="56" name="Action Button: Go Forward or Next 55">
            <a:hlinkClick r:id="rId12" highlightClick="1"/>
            <a:extLst>
              <a:ext uri="{FF2B5EF4-FFF2-40B4-BE49-F238E27FC236}">
                <a16:creationId xmlns:a16="http://schemas.microsoft.com/office/drawing/2014/main" id="{3A42F978-E3E4-4E57-BBAB-97C047C97B21}"/>
              </a:ext>
            </a:extLst>
          </p:cNvPr>
          <p:cNvSpPr/>
          <p:nvPr/>
        </p:nvSpPr>
        <p:spPr>
          <a:xfrm>
            <a:off x="3456217" y="3083183"/>
            <a:ext cx="226503" cy="251669"/>
          </a:xfrm>
          <a:prstGeom prst="actionButtonForwardNex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Action Button: Go Forward or Next 56">
            <a:hlinkClick r:id="rId4" highlightClick="1"/>
            <a:extLst>
              <a:ext uri="{FF2B5EF4-FFF2-40B4-BE49-F238E27FC236}">
                <a16:creationId xmlns:a16="http://schemas.microsoft.com/office/drawing/2014/main" id="{66A81B47-8011-4F0E-9AAB-AA86C94B807B}"/>
              </a:ext>
            </a:extLst>
          </p:cNvPr>
          <p:cNvSpPr/>
          <p:nvPr/>
        </p:nvSpPr>
        <p:spPr>
          <a:xfrm>
            <a:off x="4450090" y="3328614"/>
            <a:ext cx="226503" cy="251669"/>
          </a:xfrm>
          <a:prstGeom prst="actionButtonForwardNex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Action Button: Go Forward or Next 57">
            <a:hlinkClick r:id="rId6" highlightClick="1"/>
            <a:extLst>
              <a:ext uri="{FF2B5EF4-FFF2-40B4-BE49-F238E27FC236}">
                <a16:creationId xmlns:a16="http://schemas.microsoft.com/office/drawing/2014/main" id="{AFFA6682-FDED-4CC7-9ACB-67682CAB802F}"/>
              </a:ext>
            </a:extLst>
          </p:cNvPr>
          <p:cNvSpPr/>
          <p:nvPr/>
        </p:nvSpPr>
        <p:spPr>
          <a:xfrm>
            <a:off x="5641056" y="3544635"/>
            <a:ext cx="226503" cy="251669"/>
          </a:xfrm>
          <a:prstGeom prst="actionButtonForwardNex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027932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2F48CC1-4357-4986-A954-740786002E8E}"/>
              </a:ext>
            </a:extLst>
          </p:cNvPr>
          <p:cNvSpPr>
            <a:spLocks noGrp="1"/>
          </p:cNvSpPr>
          <p:nvPr>
            <p:ph type="title"/>
          </p:nvPr>
        </p:nvSpPr>
        <p:spPr>
          <a:xfrm>
            <a:off x="0" y="29263"/>
            <a:ext cx="9143999" cy="662273"/>
          </a:xfrm>
          <a:noFill/>
          <a:ln>
            <a:noFill/>
          </a:ln>
        </p:spPr>
        <p:txBody>
          <a:bodyPr anchor="t">
            <a:normAutofit fontScale="90000"/>
          </a:bodyPr>
          <a:lstStyle/>
          <a:p>
            <a:pPr marL="108000"/>
            <a:r>
              <a:rPr lang="en-GB" sz="3600" b="1" dirty="0"/>
              <a:t>Contextual Safeguarding for Policing &amp; Criminal Justice</a:t>
            </a:r>
          </a:p>
        </p:txBody>
      </p:sp>
      <p:sp>
        <p:nvSpPr>
          <p:cNvPr id="31" name="Rectangle 30">
            <a:extLst>
              <a:ext uri="{FF2B5EF4-FFF2-40B4-BE49-F238E27FC236}">
                <a16:creationId xmlns:a16="http://schemas.microsoft.com/office/drawing/2014/main" id="{2434C916-2096-45DB-BD4F-12C9C5C17697}"/>
              </a:ext>
            </a:extLst>
          </p:cNvPr>
          <p:cNvSpPr/>
          <p:nvPr/>
        </p:nvSpPr>
        <p:spPr>
          <a:xfrm>
            <a:off x="83134" y="706401"/>
            <a:ext cx="3045935" cy="4193417"/>
          </a:xfrm>
          <a:prstGeom prst="rect">
            <a:avLst/>
          </a:prstGeom>
          <a:solidFill>
            <a:srgbClr val="228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GB" sz="300" dirty="0">
              <a:effectLst>
                <a:outerShdw blurRad="38100" dist="38100" dir="2700000" algn="tl">
                  <a:srgbClr val="000000">
                    <a:alpha val="43137"/>
                  </a:srgbClr>
                </a:outerShdw>
              </a:effectLst>
            </a:endParaRPr>
          </a:p>
          <a:p>
            <a:pPr algn="ctr"/>
            <a:endParaRPr lang="en-GB" sz="300" dirty="0">
              <a:effectLst>
                <a:outerShdw blurRad="38100" dist="38100" dir="2700000" algn="tl">
                  <a:srgbClr val="000000">
                    <a:alpha val="43137"/>
                  </a:srgbClr>
                </a:outerShdw>
              </a:effectLst>
            </a:endParaRPr>
          </a:p>
          <a:p>
            <a:pPr algn="ctr"/>
            <a:r>
              <a:rPr lang="en-GB" sz="1350" dirty="0">
                <a:effectLst>
                  <a:outerShdw blurRad="38100" dist="38100" dir="2700000" algn="tl">
                    <a:srgbClr val="000000">
                      <a:alpha val="43137"/>
                    </a:srgbClr>
                  </a:outerShdw>
                </a:effectLst>
              </a:rPr>
              <a:t>Police services are well equipped and have expertise in engaging with most of the contexts associated with extra familial harm.  Consequently they are in a prime position to develop contextual practice in both strategic &amp; operational responses to extra familial risk and harm.</a:t>
            </a:r>
          </a:p>
          <a:p>
            <a:pPr algn="ctr"/>
            <a:endParaRPr lang="en-GB" sz="1100" dirty="0">
              <a:effectLst>
                <a:outerShdw blurRad="38100" dist="38100" dir="2700000" algn="tl">
                  <a:srgbClr val="000000">
                    <a:alpha val="43137"/>
                  </a:srgbClr>
                </a:outerShdw>
              </a:effectLst>
            </a:endParaRPr>
          </a:p>
          <a:p>
            <a:pPr algn="ctr"/>
            <a:endParaRPr lang="en-GB" sz="1400" dirty="0">
              <a:effectLst>
                <a:outerShdw blurRad="38100" dist="38100" dir="2700000" algn="tl">
                  <a:srgbClr val="000000">
                    <a:alpha val="43137"/>
                  </a:srgbClr>
                </a:outerShdw>
              </a:effectLst>
            </a:endParaRPr>
          </a:p>
          <a:p>
            <a:pPr algn="ctr"/>
            <a:endParaRPr lang="en-GB" sz="1400" dirty="0">
              <a:effectLst>
                <a:outerShdw blurRad="38100" dist="38100" dir="2700000" algn="tl">
                  <a:srgbClr val="000000">
                    <a:alpha val="43137"/>
                  </a:srgbClr>
                </a:outerShdw>
              </a:effectLst>
            </a:endParaRPr>
          </a:p>
          <a:p>
            <a:pPr algn="ctr"/>
            <a:endParaRPr lang="en-GB" sz="1400" dirty="0">
              <a:effectLst>
                <a:outerShdw blurRad="38100" dist="38100" dir="2700000" algn="tl">
                  <a:srgbClr val="000000">
                    <a:alpha val="43137"/>
                  </a:srgbClr>
                </a:outerShdw>
              </a:effectLst>
            </a:endParaRPr>
          </a:p>
          <a:p>
            <a:pPr algn="ctr"/>
            <a:endParaRPr lang="en-GB" sz="1400" dirty="0">
              <a:effectLst>
                <a:outerShdw blurRad="38100" dist="38100" dir="2700000" algn="tl">
                  <a:srgbClr val="000000">
                    <a:alpha val="43137"/>
                  </a:srgbClr>
                </a:outerShdw>
              </a:effectLst>
            </a:endParaRPr>
          </a:p>
          <a:p>
            <a:pPr algn="ctr"/>
            <a:endParaRPr lang="en-GB" sz="1400" dirty="0">
              <a:effectLst>
                <a:outerShdw blurRad="38100" dist="38100" dir="2700000" algn="tl">
                  <a:srgbClr val="000000">
                    <a:alpha val="43137"/>
                  </a:srgbClr>
                </a:outerShdw>
              </a:effectLst>
            </a:endParaRPr>
          </a:p>
          <a:p>
            <a:pPr algn="ctr"/>
            <a:endParaRPr lang="en-GB" sz="1400" dirty="0">
              <a:effectLst>
                <a:outerShdw blurRad="38100" dist="38100" dir="2700000" algn="tl">
                  <a:srgbClr val="000000">
                    <a:alpha val="43137"/>
                  </a:srgbClr>
                </a:outerShdw>
              </a:effectLst>
            </a:endParaRPr>
          </a:p>
          <a:p>
            <a:pPr algn="ctr"/>
            <a:endParaRPr lang="en-GB" sz="1400" dirty="0">
              <a:effectLst>
                <a:outerShdw blurRad="38100" dist="38100" dir="2700000" algn="tl">
                  <a:srgbClr val="000000">
                    <a:alpha val="43137"/>
                  </a:srgbClr>
                </a:outerShdw>
              </a:effectLst>
            </a:endParaRPr>
          </a:p>
          <a:p>
            <a:pPr algn="ctr"/>
            <a:r>
              <a:rPr lang="en-GB" sz="1350" dirty="0">
                <a:effectLst>
                  <a:outerShdw blurRad="38100" dist="38100" dir="2700000" algn="tl">
                    <a:srgbClr val="000000">
                      <a:alpha val="43137"/>
                    </a:srgbClr>
                  </a:outerShdw>
                </a:effectLst>
              </a:rPr>
              <a:t>The interpretation of policing roles and units is depicted (above) against Firmin’s contextual circles which are often used to symbolise Contextual Safeguarding. </a:t>
            </a:r>
          </a:p>
        </p:txBody>
      </p:sp>
      <p:sp>
        <p:nvSpPr>
          <p:cNvPr id="29" name="Rectangle 28">
            <a:extLst>
              <a:ext uri="{FF2B5EF4-FFF2-40B4-BE49-F238E27FC236}">
                <a16:creationId xmlns:a16="http://schemas.microsoft.com/office/drawing/2014/main" id="{04483D30-4E50-4FBE-883E-8CCC94F4790F}"/>
              </a:ext>
            </a:extLst>
          </p:cNvPr>
          <p:cNvSpPr/>
          <p:nvPr/>
        </p:nvSpPr>
        <p:spPr>
          <a:xfrm>
            <a:off x="3195858" y="706401"/>
            <a:ext cx="4382785" cy="2489806"/>
          </a:xfrm>
          <a:prstGeom prst="rect">
            <a:avLst/>
          </a:prstGeom>
          <a:solidFill>
            <a:srgbClr val="228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effectLst>
                  <a:outerShdw blurRad="38100" dist="38100" dir="2700000" algn="tl">
                    <a:srgbClr val="000000">
                      <a:alpha val="43137"/>
                    </a:srgbClr>
                  </a:outerShdw>
                </a:effectLst>
              </a:rPr>
              <a:t>When harm occurs beyond family homes and relationships; children are more readily identified as both being victimised </a:t>
            </a:r>
            <a:r>
              <a:rPr lang="en-GB" sz="1400" b="1" u="sng" dirty="0">
                <a:effectLst>
                  <a:outerShdw blurRad="38100" dist="38100" dir="2700000" algn="tl">
                    <a:srgbClr val="000000">
                      <a:alpha val="43137"/>
                    </a:srgbClr>
                  </a:outerShdw>
                </a:effectLst>
              </a:rPr>
              <a:t>and</a:t>
            </a:r>
            <a:r>
              <a:rPr lang="en-GB" sz="1400" b="1" dirty="0">
                <a:effectLst>
                  <a:outerShdw blurRad="38100" dist="38100" dir="2700000" algn="tl">
                    <a:srgbClr val="000000">
                      <a:alpha val="43137"/>
                    </a:srgbClr>
                  </a:outerShdw>
                </a:effectLst>
              </a:rPr>
              <a:t> victimising others. </a:t>
            </a:r>
          </a:p>
          <a:p>
            <a:pPr algn="ctr"/>
            <a:endParaRPr lang="en-GB" sz="800" dirty="0">
              <a:effectLst>
                <a:outerShdw blurRad="38100" dist="38100" dir="2700000" algn="tl">
                  <a:srgbClr val="000000">
                    <a:alpha val="43137"/>
                  </a:srgbClr>
                </a:outerShdw>
              </a:effectLst>
            </a:endParaRPr>
          </a:p>
          <a:p>
            <a:pPr algn="ctr"/>
            <a:r>
              <a:rPr lang="en-GB" sz="1350" dirty="0">
                <a:effectLst>
                  <a:outerShdw blurRad="38100" dist="38100" dir="2700000" algn="tl">
                    <a:srgbClr val="000000">
                      <a:alpha val="43137"/>
                    </a:srgbClr>
                  </a:outerShdw>
                </a:effectLst>
              </a:rPr>
              <a:t>Children may find themselves perpetrating harmful, violent and sometimes criminal acts to survive or navigate extra-familial contexts in which they have also been abused.   </a:t>
            </a:r>
          </a:p>
          <a:p>
            <a:endParaRPr lang="en-GB" sz="900" dirty="0">
              <a:solidFill>
                <a:srgbClr val="000000"/>
              </a:solidFill>
              <a:effectLst>
                <a:outerShdw blurRad="38100" dist="38100" dir="2700000" algn="tl">
                  <a:srgbClr val="000000">
                    <a:alpha val="43137"/>
                  </a:srgbClr>
                </a:outerShdw>
              </a:effectLst>
              <a:latin typeface="Arial" panose="020B0604020202020204" pitchFamily="34" charset="0"/>
            </a:endParaRPr>
          </a:p>
          <a:p>
            <a:pPr algn="ctr"/>
            <a:r>
              <a:rPr lang="en-GB" sz="1350" dirty="0">
                <a:solidFill>
                  <a:schemeClr val="bg1"/>
                </a:solidFill>
                <a:effectLst>
                  <a:outerShdw blurRad="38100" dist="38100" dir="2700000" algn="tl">
                    <a:srgbClr val="000000">
                      <a:alpha val="43137"/>
                    </a:srgbClr>
                  </a:outerShdw>
                </a:effectLst>
              </a:rPr>
              <a:t>Contextual Safeguarding practice within criminal justice organisations is acknowledged within </a:t>
            </a:r>
            <a:r>
              <a:rPr lang="en-GB" sz="1350" b="1" dirty="0">
                <a:solidFill>
                  <a:schemeClr val="bg1"/>
                </a:solidFill>
                <a:effectLst>
                  <a:outerShdw blurRad="38100" dist="38100" dir="2700000" algn="tl">
                    <a:srgbClr val="000000">
                      <a:alpha val="43137"/>
                    </a:srgbClr>
                  </a:outerShdw>
                </a:effectLst>
              </a:rPr>
              <a:t>Working Together to Safeguard Children </a:t>
            </a:r>
            <a:r>
              <a:rPr lang="en-GB" sz="1350" dirty="0">
                <a:solidFill>
                  <a:schemeClr val="bg1"/>
                </a:solidFill>
                <a:effectLst>
                  <a:outerShdw blurRad="38100" dist="38100" dir="2700000" algn="tl">
                    <a:srgbClr val="000000">
                      <a:alpha val="43137"/>
                    </a:srgbClr>
                  </a:outerShdw>
                </a:effectLst>
              </a:rPr>
              <a:t>(2018) </a:t>
            </a:r>
            <a:r>
              <a:rPr lang="en-GB" sz="1350" i="1" dirty="0">
                <a:solidFill>
                  <a:schemeClr val="bg1"/>
                </a:solidFill>
                <a:effectLst>
                  <a:outerShdw blurRad="38100" dist="38100" dir="2700000" algn="tl">
                    <a:srgbClr val="000000">
                      <a:alpha val="43137"/>
                    </a:srgbClr>
                  </a:outerShdw>
                </a:effectLst>
              </a:rPr>
              <a:t>“YOTs are well placed to identify children and the contexts in which they may be vulnerable to abuse” </a:t>
            </a:r>
            <a:r>
              <a:rPr lang="en-GB" sz="1350" dirty="0">
                <a:solidFill>
                  <a:schemeClr val="bg1"/>
                </a:solidFill>
                <a:effectLst>
                  <a:outerShdw blurRad="38100" dist="38100" dir="2700000" algn="tl">
                    <a:srgbClr val="000000">
                      <a:alpha val="43137"/>
                    </a:srgbClr>
                  </a:outerShdw>
                </a:effectLst>
              </a:rPr>
              <a:t> </a:t>
            </a:r>
            <a:r>
              <a:rPr lang="en-GB" sz="1000" dirty="0">
                <a:solidFill>
                  <a:schemeClr val="bg1"/>
                </a:solidFill>
                <a:effectLst>
                  <a:outerShdw blurRad="38100" dist="38100" dir="2700000" algn="tl">
                    <a:srgbClr val="000000">
                      <a:alpha val="43137"/>
                    </a:srgbClr>
                  </a:outerShdw>
                </a:effectLst>
              </a:rPr>
              <a:t>(</a:t>
            </a:r>
            <a:r>
              <a:rPr lang="en-GB" sz="1000" dirty="0" err="1">
                <a:solidFill>
                  <a:schemeClr val="bg1"/>
                </a:solidFill>
                <a:effectLst>
                  <a:outerShdw blurRad="38100" dist="38100" dir="2700000" algn="tl">
                    <a:srgbClr val="000000">
                      <a:alpha val="43137"/>
                    </a:srgbClr>
                  </a:outerShdw>
                </a:effectLst>
              </a:rPr>
              <a:t>Chp</a:t>
            </a:r>
            <a:r>
              <a:rPr lang="en-GB" sz="1000" dirty="0">
                <a:solidFill>
                  <a:schemeClr val="bg1"/>
                </a:solidFill>
                <a:effectLst>
                  <a:outerShdw blurRad="38100" dist="38100" dir="2700000" algn="tl">
                    <a:srgbClr val="000000">
                      <a:alpha val="43137"/>
                    </a:srgbClr>
                  </a:outerShdw>
                </a:effectLst>
              </a:rPr>
              <a:t> 2, </a:t>
            </a:r>
            <a:r>
              <a:rPr lang="en-GB" sz="1000" dirty="0" err="1">
                <a:solidFill>
                  <a:schemeClr val="bg1"/>
                </a:solidFill>
                <a:effectLst>
                  <a:outerShdw blurRad="38100" dist="38100" dir="2700000" algn="tl">
                    <a:srgbClr val="000000">
                      <a:alpha val="43137"/>
                    </a:srgbClr>
                  </a:outerShdw>
                </a:effectLst>
              </a:rPr>
              <a:t>parah</a:t>
            </a:r>
            <a:r>
              <a:rPr lang="en-GB" sz="1000" dirty="0">
                <a:solidFill>
                  <a:schemeClr val="bg1"/>
                </a:solidFill>
                <a:effectLst>
                  <a:outerShdw blurRad="38100" dist="38100" dir="2700000" algn="tl">
                    <a:srgbClr val="000000">
                      <a:alpha val="43137"/>
                    </a:srgbClr>
                  </a:outerShdw>
                </a:effectLst>
              </a:rPr>
              <a:t> 41-9)</a:t>
            </a:r>
            <a:endParaRPr lang="en-GB" sz="1350" dirty="0">
              <a:solidFill>
                <a:schemeClr val="bg1"/>
              </a:solidFill>
              <a:effectLst>
                <a:outerShdw blurRad="38100" dist="38100" dir="2700000" algn="tl">
                  <a:srgbClr val="000000">
                    <a:alpha val="43137"/>
                  </a:srgbClr>
                </a:outerShdw>
              </a:effectLst>
            </a:endParaRPr>
          </a:p>
        </p:txBody>
      </p:sp>
      <p:sp>
        <p:nvSpPr>
          <p:cNvPr id="41" name="Rectangle 40">
            <a:hlinkClick r:id="rId2" tooltip="Contextual Safeguarding &amp; Policing Webinar"/>
            <a:extLst>
              <a:ext uri="{FF2B5EF4-FFF2-40B4-BE49-F238E27FC236}">
                <a16:creationId xmlns:a16="http://schemas.microsoft.com/office/drawing/2014/main" id="{56166E1D-BA53-4103-93DA-5DDE7F4A1D0B}"/>
              </a:ext>
            </a:extLst>
          </p:cNvPr>
          <p:cNvSpPr/>
          <p:nvPr/>
        </p:nvSpPr>
        <p:spPr>
          <a:xfrm>
            <a:off x="7660613" y="2857500"/>
            <a:ext cx="1400253" cy="958880"/>
          </a:xfrm>
          <a:prstGeom prst="rect">
            <a:avLst/>
          </a:prstGeom>
          <a:solidFill>
            <a:srgbClr val="228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b="1" dirty="0">
                <a:solidFill>
                  <a:schemeClr val="bg1"/>
                </a:solidFill>
                <a:effectLst>
                  <a:outerShdw blurRad="38100" dist="38100" dir="2700000" algn="tl">
                    <a:srgbClr val="000000">
                      <a:alpha val="43137"/>
                    </a:srgbClr>
                  </a:outerShdw>
                </a:effectLst>
              </a:rPr>
              <a:t>Emerging Implications </a:t>
            </a:r>
            <a:br>
              <a:rPr lang="en-GB" altLang="en-US" sz="1400" b="1" dirty="0">
                <a:solidFill>
                  <a:schemeClr val="bg1"/>
                </a:solidFill>
                <a:effectLst>
                  <a:outerShdw blurRad="38100" dist="38100" dir="2700000" algn="tl">
                    <a:srgbClr val="000000">
                      <a:alpha val="43137"/>
                    </a:srgbClr>
                  </a:outerShdw>
                </a:effectLst>
              </a:rPr>
            </a:br>
            <a:r>
              <a:rPr lang="en-GB" altLang="en-US" sz="1400" b="1" dirty="0">
                <a:solidFill>
                  <a:schemeClr val="bg1"/>
                </a:solidFill>
                <a:effectLst>
                  <a:outerShdw blurRad="38100" dist="38100" dir="2700000" algn="tl">
                    <a:srgbClr val="000000">
                      <a:alpha val="43137"/>
                    </a:srgbClr>
                  </a:outerShdw>
                </a:effectLst>
              </a:rPr>
              <a:t>for Policing Webinar</a:t>
            </a:r>
            <a:endParaRPr lang="en-GB" sz="1400" b="1" dirty="0">
              <a:solidFill>
                <a:schemeClr val="bg1"/>
              </a:solidFill>
              <a:effectLst>
                <a:outerShdw blurRad="38100" dist="38100" dir="2700000" algn="tl">
                  <a:srgbClr val="000000">
                    <a:alpha val="43137"/>
                  </a:srgbClr>
                </a:outerShdw>
              </a:effectLst>
            </a:endParaRPr>
          </a:p>
        </p:txBody>
      </p:sp>
      <p:sp>
        <p:nvSpPr>
          <p:cNvPr id="35" name="Rectangle: Rounded Corners 34">
            <a:hlinkClick r:id="rId3" action="ppaction://hlinksldjump" tooltip="Back to Contextual Safeguarding in West Sussex (tactical) page"/>
            <a:extLst>
              <a:ext uri="{FF2B5EF4-FFF2-40B4-BE49-F238E27FC236}">
                <a16:creationId xmlns:a16="http://schemas.microsoft.com/office/drawing/2014/main" id="{3C1219D4-E217-4671-B789-10EFB113F6EE}"/>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pic>
        <p:nvPicPr>
          <p:cNvPr id="4" name="Picture 3">
            <a:hlinkClick r:id="rId4" action="ppaction://hlinksldjump" tooltip="Contextual Interpretation of Policing Roles &amp; Units"/>
            <a:extLst>
              <a:ext uri="{FF2B5EF4-FFF2-40B4-BE49-F238E27FC236}">
                <a16:creationId xmlns:a16="http://schemas.microsoft.com/office/drawing/2014/main" id="{B71FBD35-5A0D-4B97-96F2-EB24D1263691}"/>
              </a:ext>
            </a:extLst>
          </p:cNvPr>
          <p:cNvPicPr>
            <a:picLocks noChangeAspect="1"/>
          </p:cNvPicPr>
          <p:nvPr/>
        </p:nvPicPr>
        <p:blipFill rotWithShape="1">
          <a:blip r:embed="rId5"/>
          <a:srcRect b="9409"/>
          <a:stretch/>
        </p:blipFill>
        <p:spPr>
          <a:xfrm>
            <a:off x="165102" y="2430571"/>
            <a:ext cx="2881997" cy="1358307"/>
          </a:xfrm>
          <a:prstGeom prst="rect">
            <a:avLst/>
          </a:prstGeom>
        </p:spPr>
      </p:pic>
      <p:sp>
        <p:nvSpPr>
          <p:cNvPr id="21" name="Rectangle 20">
            <a:hlinkClick r:id="rId6" tooltip="College of Policing Contextual Safeguarding Briefing"/>
            <a:extLst>
              <a:ext uri="{FF2B5EF4-FFF2-40B4-BE49-F238E27FC236}">
                <a16:creationId xmlns:a16="http://schemas.microsoft.com/office/drawing/2014/main" id="{DF6D00CF-C96F-4EF8-BB97-AC59B8EA4FA2}"/>
              </a:ext>
            </a:extLst>
          </p:cNvPr>
          <p:cNvSpPr/>
          <p:nvPr/>
        </p:nvSpPr>
        <p:spPr>
          <a:xfrm>
            <a:off x="7649830" y="3942217"/>
            <a:ext cx="1400253" cy="957600"/>
          </a:xfrm>
          <a:prstGeom prst="rect">
            <a:avLst/>
          </a:prstGeom>
          <a:solidFill>
            <a:srgbClr val="228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effectLst>
                  <a:outerShdw blurRad="38100" dist="38100" dir="2700000" algn="tl">
                    <a:srgbClr val="000000">
                      <a:alpha val="43137"/>
                    </a:srgbClr>
                  </a:outerShdw>
                </a:effectLst>
              </a:rPr>
              <a:t> College of Policing </a:t>
            </a:r>
            <a:br>
              <a:rPr lang="en-GB" sz="1400" b="1" dirty="0">
                <a:solidFill>
                  <a:schemeClr val="bg1"/>
                </a:solidFill>
                <a:effectLst>
                  <a:outerShdw blurRad="38100" dist="38100" dir="2700000" algn="tl">
                    <a:srgbClr val="000000">
                      <a:alpha val="43137"/>
                    </a:srgbClr>
                  </a:outerShdw>
                </a:effectLst>
              </a:rPr>
            </a:br>
            <a:r>
              <a:rPr lang="en-GB" sz="1400" b="1" dirty="0">
                <a:solidFill>
                  <a:schemeClr val="bg1"/>
                </a:solidFill>
                <a:effectLst>
                  <a:outerShdw blurRad="38100" dist="38100" dir="2700000" algn="tl">
                    <a:srgbClr val="000000">
                      <a:alpha val="43137"/>
                    </a:srgbClr>
                  </a:outerShdw>
                </a:effectLst>
              </a:rPr>
              <a:t>Briefing</a:t>
            </a:r>
          </a:p>
        </p:txBody>
      </p:sp>
      <p:sp>
        <p:nvSpPr>
          <p:cNvPr id="22" name="Rectangle 21">
            <a:hlinkClick r:id="rId7" tooltip="Contextual Safeguarding &amp; Probation/Youth Justice Services (HMIP Report)"/>
            <a:extLst>
              <a:ext uri="{FF2B5EF4-FFF2-40B4-BE49-F238E27FC236}">
                <a16:creationId xmlns:a16="http://schemas.microsoft.com/office/drawing/2014/main" id="{19D0C132-1150-420B-9318-4C6B7BBA93E5}"/>
              </a:ext>
            </a:extLst>
          </p:cNvPr>
          <p:cNvSpPr/>
          <p:nvPr/>
        </p:nvSpPr>
        <p:spPr>
          <a:xfrm>
            <a:off x="7645432" y="1770359"/>
            <a:ext cx="1400253" cy="957600"/>
          </a:xfrm>
          <a:prstGeom prst="rect">
            <a:avLst/>
          </a:prstGeom>
          <a:solidFill>
            <a:srgbClr val="228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b="1" dirty="0">
                <a:solidFill>
                  <a:schemeClr val="bg1"/>
                </a:solidFill>
                <a:effectLst>
                  <a:outerShdw blurRad="38100" dist="38100" dir="2700000" algn="tl">
                    <a:srgbClr val="000000">
                      <a:alpha val="43137"/>
                    </a:srgbClr>
                  </a:outerShdw>
                </a:effectLst>
              </a:rPr>
              <a:t> Youth Justice Report</a:t>
            </a:r>
            <a:endParaRPr lang="en-GB" sz="1400" b="1" dirty="0">
              <a:solidFill>
                <a:schemeClr val="bg1"/>
              </a:solidFill>
              <a:effectLst>
                <a:outerShdw blurRad="38100" dist="38100" dir="2700000" algn="tl">
                  <a:srgbClr val="000000">
                    <a:alpha val="43137"/>
                  </a:srgbClr>
                </a:outerShdw>
              </a:effectLst>
            </a:endParaRPr>
          </a:p>
        </p:txBody>
      </p:sp>
      <p:sp>
        <p:nvSpPr>
          <p:cNvPr id="23" name="Rectangle 22">
            <a:extLst>
              <a:ext uri="{FF2B5EF4-FFF2-40B4-BE49-F238E27FC236}">
                <a16:creationId xmlns:a16="http://schemas.microsoft.com/office/drawing/2014/main" id="{C21049DD-AED5-4DCB-B357-B0D14E56CA22}"/>
              </a:ext>
            </a:extLst>
          </p:cNvPr>
          <p:cNvSpPr/>
          <p:nvPr/>
        </p:nvSpPr>
        <p:spPr>
          <a:xfrm>
            <a:off x="7645431" y="706400"/>
            <a:ext cx="1400253" cy="957600"/>
          </a:xfrm>
          <a:prstGeom prst="rect">
            <a:avLst/>
          </a:prstGeom>
          <a:solidFill>
            <a:srgbClr val="228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solidFill>
                  <a:schemeClr val="bg1"/>
                </a:solidFill>
                <a:effectLst>
                  <a:outerShdw blurRad="38100" dist="38100" dir="2700000" algn="tl">
                    <a:srgbClr val="000000">
                      <a:alpha val="43137"/>
                    </a:srgbClr>
                  </a:outerShdw>
                </a:effectLst>
              </a:rPr>
              <a:t>For more information; click on the boxes below</a:t>
            </a:r>
          </a:p>
        </p:txBody>
      </p:sp>
      <p:sp>
        <p:nvSpPr>
          <p:cNvPr id="25" name="Rectangle 24">
            <a:extLst>
              <a:ext uri="{FF2B5EF4-FFF2-40B4-BE49-F238E27FC236}">
                <a16:creationId xmlns:a16="http://schemas.microsoft.com/office/drawing/2014/main" id="{0729C368-D6A3-4793-A39A-6E92B753AE5F}"/>
              </a:ext>
            </a:extLst>
          </p:cNvPr>
          <p:cNvSpPr/>
          <p:nvPr/>
        </p:nvSpPr>
        <p:spPr>
          <a:xfrm>
            <a:off x="3185075" y="3271706"/>
            <a:ext cx="4382785" cy="1618564"/>
          </a:xfrm>
          <a:prstGeom prst="rect">
            <a:avLst/>
          </a:prstGeom>
          <a:solidFill>
            <a:srgbClr val="228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50" dirty="0">
                <a:effectLst>
                  <a:outerShdw blurRad="38100" dist="38100" dir="2700000" algn="tl">
                    <a:srgbClr val="000000">
                      <a:alpha val="43137"/>
                    </a:srgbClr>
                  </a:outerShdw>
                </a:effectLst>
              </a:rPr>
              <a:t>In practice; where children have committed offences in the context of extra-familial harm, plans have historically focused on intervening with the </a:t>
            </a:r>
            <a:r>
              <a:rPr lang="en-GB" sz="1350" b="1" dirty="0">
                <a:effectLst>
                  <a:outerShdw blurRad="38100" dist="38100" dir="2700000" algn="tl">
                    <a:srgbClr val="000000">
                      <a:alpha val="43137"/>
                    </a:srgbClr>
                  </a:outerShdw>
                </a:effectLst>
              </a:rPr>
              <a:t>child </a:t>
            </a:r>
            <a:r>
              <a:rPr lang="en-GB" sz="1350" dirty="0">
                <a:effectLst>
                  <a:outerShdw blurRad="38100" dist="38100" dir="2700000" algn="tl">
                    <a:srgbClr val="000000">
                      <a:alpha val="43137"/>
                    </a:srgbClr>
                  </a:outerShdw>
                </a:effectLst>
              </a:rPr>
              <a:t>to bring about change.  In a contextual system, practitioners would intervene to change the extra-familial </a:t>
            </a:r>
            <a:r>
              <a:rPr lang="en-GB" sz="1350" b="1" dirty="0">
                <a:effectLst>
                  <a:outerShdw blurRad="38100" dist="38100" dir="2700000" algn="tl">
                    <a:srgbClr val="000000">
                      <a:alpha val="43137"/>
                    </a:srgbClr>
                  </a:outerShdw>
                </a:effectLst>
              </a:rPr>
              <a:t>context(s) </a:t>
            </a:r>
            <a:r>
              <a:rPr lang="en-GB" sz="1350" dirty="0">
                <a:effectLst>
                  <a:outerShdw blurRad="38100" dist="38100" dir="2700000" algn="tl">
                    <a:srgbClr val="000000">
                      <a:alpha val="43137"/>
                    </a:srgbClr>
                  </a:outerShdw>
                </a:effectLst>
              </a:rPr>
              <a:t>in which the young person committed offences and/or were harmed. Doing so creates </a:t>
            </a:r>
            <a:r>
              <a:rPr lang="en-GB" sz="1350" b="1" dirty="0">
                <a:effectLst>
                  <a:outerShdw blurRad="38100" dist="38100" dir="2700000" algn="tl">
                    <a:srgbClr val="000000">
                      <a:alpha val="43137"/>
                    </a:srgbClr>
                  </a:outerShdw>
                </a:effectLst>
              </a:rPr>
              <a:t>safer spaces for </a:t>
            </a:r>
            <a:r>
              <a:rPr lang="en-GB" sz="1350" b="1" i="1" dirty="0">
                <a:effectLst>
                  <a:outerShdw blurRad="38100" dist="38100" dir="2700000" algn="tl">
                    <a:srgbClr val="000000">
                      <a:alpha val="43137"/>
                    </a:srgbClr>
                  </a:outerShdw>
                </a:effectLst>
              </a:rPr>
              <a:t>all </a:t>
            </a:r>
            <a:r>
              <a:rPr lang="en-GB" sz="1350" b="1" dirty="0">
                <a:effectLst>
                  <a:outerShdw blurRad="38100" dist="38100" dir="2700000" algn="tl">
                    <a:srgbClr val="000000">
                      <a:alpha val="43137"/>
                    </a:srgbClr>
                  </a:outerShdw>
                </a:effectLst>
              </a:rPr>
              <a:t>young people</a:t>
            </a:r>
            <a:r>
              <a:rPr lang="en-GB" sz="1350" dirty="0">
                <a:effectLst>
                  <a:outerShdw blurRad="38100" dist="38100" dir="2700000" algn="tl">
                    <a:srgbClr val="000000">
                      <a:alpha val="43137"/>
                    </a:srgbClr>
                  </a:outerShdw>
                </a:effectLst>
              </a:rPr>
              <a:t>.</a:t>
            </a:r>
            <a:r>
              <a:rPr lang="en-GB" altLang="en-US" sz="1350" dirty="0">
                <a:solidFill>
                  <a:schemeClr val="bg1"/>
                </a:solidFill>
                <a:effectLst>
                  <a:outerShdw blurRad="38100" dist="38100" dir="2700000" algn="tl">
                    <a:srgbClr val="000000">
                      <a:alpha val="43137"/>
                    </a:srgbClr>
                  </a:outerShdw>
                </a:effectLst>
              </a:rPr>
              <a:t> </a:t>
            </a:r>
          </a:p>
        </p:txBody>
      </p:sp>
      <p:sp>
        <p:nvSpPr>
          <p:cNvPr id="12" name="Rectangle 11">
            <a:hlinkClick r:id="rId8" action="ppaction://hlinksldjump" tooltip="Warning Signs of Extra Familial Harm (ABC)"/>
            <a:extLst>
              <a:ext uri="{FF2B5EF4-FFF2-40B4-BE49-F238E27FC236}">
                <a16:creationId xmlns:a16="http://schemas.microsoft.com/office/drawing/2014/main" id="{39842F40-15B4-4A4A-B3F9-4B7434A9C14C}"/>
              </a:ext>
            </a:extLst>
          </p:cNvPr>
          <p:cNvSpPr/>
          <p:nvPr/>
        </p:nvSpPr>
        <p:spPr>
          <a:xfrm>
            <a:off x="3474541" y="4938205"/>
            <a:ext cx="4100718" cy="657252"/>
          </a:xfrm>
          <a:prstGeom prst="rect">
            <a:avLst/>
          </a:prstGeom>
          <a:solidFill>
            <a:srgbClr val="2284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dirty="0">
                <a:solidFill>
                  <a:schemeClr val="bg1"/>
                </a:solidFill>
                <a:effectLst>
                  <a:outerShdw blurRad="38100" dist="38100" dir="2700000" algn="tl">
                    <a:srgbClr val="000000">
                      <a:alpha val="43137"/>
                    </a:srgbClr>
                  </a:outerShdw>
                </a:effectLst>
              </a:rPr>
              <a:t>Warning Signs of Extra Familial Risk &amp; Harm</a:t>
            </a:r>
          </a:p>
        </p:txBody>
      </p:sp>
    </p:spTree>
    <p:extLst>
      <p:ext uri="{BB962C8B-B14F-4D97-AF65-F5344CB8AC3E}">
        <p14:creationId xmlns:p14="http://schemas.microsoft.com/office/powerpoint/2010/main" val="755834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696E1-1D1B-44C2-B33D-ABBFCD4AD069}"/>
              </a:ext>
            </a:extLst>
          </p:cNvPr>
          <p:cNvSpPr>
            <a:spLocks noGrp="1"/>
          </p:cNvSpPr>
          <p:nvPr>
            <p:ph type="title"/>
          </p:nvPr>
        </p:nvSpPr>
        <p:spPr>
          <a:xfrm>
            <a:off x="203661" y="0"/>
            <a:ext cx="8736677" cy="662273"/>
          </a:xfrm>
        </p:spPr>
        <p:txBody>
          <a:bodyPr/>
          <a:lstStyle/>
          <a:p>
            <a:r>
              <a:rPr lang="en-GB" sz="3600" dirty="0"/>
              <a:t>Warning Signs of Extra Familial Harm (ABC)</a:t>
            </a:r>
          </a:p>
        </p:txBody>
      </p:sp>
      <p:sp>
        <p:nvSpPr>
          <p:cNvPr id="3" name="Content Placeholder 2">
            <a:extLst>
              <a:ext uri="{FF2B5EF4-FFF2-40B4-BE49-F238E27FC236}">
                <a16:creationId xmlns:a16="http://schemas.microsoft.com/office/drawing/2014/main" id="{C79F8523-05ED-41C1-A9E0-AF7A04334640}"/>
              </a:ext>
            </a:extLst>
          </p:cNvPr>
          <p:cNvSpPr>
            <a:spLocks noGrp="1"/>
          </p:cNvSpPr>
          <p:nvPr>
            <p:ph idx="1"/>
          </p:nvPr>
        </p:nvSpPr>
        <p:spPr>
          <a:xfrm>
            <a:off x="207817" y="662273"/>
            <a:ext cx="8736677" cy="662273"/>
          </a:xfrm>
          <a:solidFill>
            <a:srgbClr val="2284C5"/>
          </a:solidFill>
        </p:spPr>
        <p:txBody>
          <a:bodyPr anchor="ctr">
            <a:normAutofit lnSpcReduction="10000"/>
          </a:bodyPr>
          <a:lstStyle/>
          <a:p>
            <a:pPr marL="0" indent="0">
              <a:buNone/>
            </a:pPr>
            <a:r>
              <a:rPr lang="en-GB" sz="1400" dirty="0">
                <a:solidFill>
                  <a:schemeClr val="bg1"/>
                </a:solidFill>
                <a:effectLst>
                  <a:outerShdw blurRad="38100" dist="38100" dir="2700000" algn="tl">
                    <a:srgbClr val="000000">
                      <a:alpha val="43137"/>
                    </a:srgbClr>
                  </a:outerShdw>
                </a:effectLst>
              </a:rPr>
              <a:t>Children and young people affected by extra familial harm are unlikely to disclose their abuse. However they may display visual cues and non-verbal warning signs.  These can be categorised as worrying changes to Appearance, Behaviour &amp; Communication (ABC).; some of which you might observe: </a:t>
            </a:r>
          </a:p>
        </p:txBody>
      </p:sp>
      <p:sp>
        <p:nvSpPr>
          <p:cNvPr id="4" name="Rectangle: Rounded Corners 3">
            <a:hlinkClick r:id="rId2" action="ppaction://hlinksldjump" tooltip="Back to Contextual Safeguarding for Police &amp; Criminal Justice page"/>
            <a:extLst>
              <a:ext uri="{FF2B5EF4-FFF2-40B4-BE49-F238E27FC236}">
                <a16:creationId xmlns:a16="http://schemas.microsoft.com/office/drawing/2014/main" id="{AB4AA370-DF73-48DF-800B-82D23058E62A}"/>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5" name="Content Placeholder 2">
            <a:extLst>
              <a:ext uri="{FF2B5EF4-FFF2-40B4-BE49-F238E27FC236}">
                <a16:creationId xmlns:a16="http://schemas.microsoft.com/office/drawing/2014/main" id="{E4FD1155-90FC-4C79-8790-3CE4E767A07B}"/>
              </a:ext>
            </a:extLst>
          </p:cNvPr>
          <p:cNvSpPr txBox="1">
            <a:spLocks/>
          </p:cNvSpPr>
          <p:nvPr/>
        </p:nvSpPr>
        <p:spPr>
          <a:xfrm>
            <a:off x="207817" y="1385125"/>
            <a:ext cx="2803831" cy="3530824"/>
          </a:xfrm>
          <a:prstGeom prst="rect">
            <a:avLst/>
          </a:prstGeom>
          <a:solidFill>
            <a:srgbClr val="2284C5"/>
          </a:solidFill>
        </p:spPr>
        <p:txBody>
          <a:bodyPr vert="horz" lIns="91440" tIns="45720" rIns="91440" bIns="45720" rtlCol="0" anchor="t">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chemeClr val="bg1"/>
              </a:buClr>
              <a:buSzPct val="70000"/>
              <a:buNone/>
            </a:pPr>
            <a:r>
              <a:rPr lang="en-GB" sz="1400" b="1" dirty="0">
                <a:solidFill>
                  <a:schemeClr val="bg1"/>
                </a:solidFill>
                <a:effectLst>
                  <a:outerShdw blurRad="38100" dist="38100" dir="2700000" algn="tl">
                    <a:srgbClr val="000000">
                      <a:alpha val="43137"/>
                    </a:srgbClr>
                  </a:outerShdw>
                </a:effectLst>
              </a:rPr>
              <a:t>APPEARANCE</a:t>
            </a:r>
          </a:p>
          <a:p>
            <a:pPr lvl="0">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Suddenly changes their dress or music, including restricting their clothes to a certain colour or style associated with gang culture/religious group.</a:t>
            </a:r>
          </a:p>
          <a:p>
            <a:pPr lvl="0">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Looks tired or unwell, unable to pay attention</a:t>
            </a:r>
          </a:p>
          <a:p>
            <a:pPr lvl="0">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Marks or scars on their body, which they try to hide.</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Injury to hands, necks, legs, buttocks or genitals</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Wearing a lot more make-up, appearing ‘overly’ made up or hiding their face with make-up and hair</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Unable to make or hold eye contact</a:t>
            </a:r>
          </a:p>
        </p:txBody>
      </p:sp>
      <p:sp>
        <p:nvSpPr>
          <p:cNvPr id="6" name="Content Placeholder 2">
            <a:extLst>
              <a:ext uri="{FF2B5EF4-FFF2-40B4-BE49-F238E27FC236}">
                <a16:creationId xmlns:a16="http://schemas.microsoft.com/office/drawing/2014/main" id="{A10F68E8-B2E1-49D4-84DE-171C29331DBF}"/>
              </a:ext>
            </a:extLst>
          </p:cNvPr>
          <p:cNvSpPr txBox="1">
            <a:spLocks/>
          </p:cNvSpPr>
          <p:nvPr/>
        </p:nvSpPr>
        <p:spPr>
          <a:xfrm>
            <a:off x="3170083" y="1412174"/>
            <a:ext cx="2803831" cy="3530824"/>
          </a:xfrm>
          <a:prstGeom prst="rect">
            <a:avLst/>
          </a:prstGeom>
          <a:solidFill>
            <a:srgbClr val="2284C5"/>
          </a:solidFill>
        </p:spPr>
        <p:txBody>
          <a:bodyPr vert="horz" lIns="91440" tIns="45720" rIns="91440" bIns="45720" rtlCol="0" anchor="t">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chemeClr val="bg1"/>
              </a:buClr>
              <a:buSzPct val="70000"/>
              <a:buNone/>
            </a:pPr>
            <a:r>
              <a:rPr lang="en-GB" sz="1400" b="1" dirty="0">
                <a:solidFill>
                  <a:schemeClr val="bg1"/>
                </a:solidFill>
                <a:effectLst>
                  <a:outerShdw blurRad="38100" dist="38100" dir="2700000" algn="tl">
                    <a:srgbClr val="000000">
                      <a:alpha val="43137"/>
                    </a:srgbClr>
                  </a:outerShdw>
                </a:effectLst>
              </a:rPr>
              <a:t>BEHAVIOUR</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Particularly secretive or has really sharp, severe mood swings.</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Develops relationships with older men and/or women or change in peer group </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Missing from home / reluctant to say where they have been or what they have been doing. </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Appears overly stressed or anxious; especially after phone calls</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New/expensive items that they couldn’t legitimately afford</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Aggressive or disruptive conduct out of the ordinary.</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Self-harm – e.g. cutting or eating disorder</a:t>
            </a:r>
          </a:p>
          <a:p>
            <a:pPr>
              <a:buClr>
                <a:schemeClr val="bg1"/>
              </a:buClr>
              <a:buSzPct val="70000"/>
              <a:buFont typeface="Calibri" panose="020F0502020204030204" pitchFamily="34" charset="0"/>
              <a:buChar char="֍"/>
            </a:pPr>
            <a:endParaRPr lang="en-GB" sz="1400" dirty="0">
              <a:solidFill>
                <a:schemeClr val="bg1"/>
              </a:solidFill>
              <a:effectLst>
                <a:outerShdw blurRad="38100" dist="38100" dir="2700000" algn="tl">
                  <a:srgbClr val="000000">
                    <a:alpha val="43137"/>
                  </a:srgbClr>
                </a:outerShdw>
              </a:effectLst>
            </a:endParaRPr>
          </a:p>
        </p:txBody>
      </p:sp>
      <p:sp>
        <p:nvSpPr>
          <p:cNvPr id="7" name="Content Placeholder 2">
            <a:extLst>
              <a:ext uri="{FF2B5EF4-FFF2-40B4-BE49-F238E27FC236}">
                <a16:creationId xmlns:a16="http://schemas.microsoft.com/office/drawing/2014/main" id="{D8C803A6-1DB9-44D4-A942-FE842DA70880}"/>
              </a:ext>
            </a:extLst>
          </p:cNvPr>
          <p:cNvSpPr txBox="1">
            <a:spLocks/>
          </p:cNvSpPr>
          <p:nvPr/>
        </p:nvSpPr>
        <p:spPr>
          <a:xfrm>
            <a:off x="6140663" y="1412174"/>
            <a:ext cx="2803831" cy="3530824"/>
          </a:xfrm>
          <a:prstGeom prst="rect">
            <a:avLst/>
          </a:prstGeom>
          <a:solidFill>
            <a:srgbClr val="2284C5"/>
          </a:solidFill>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chemeClr val="bg1"/>
              </a:buClr>
              <a:buSzPct val="70000"/>
              <a:buNone/>
            </a:pPr>
            <a:r>
              <a:rPr lang="en-GB" sz="1400" b="1" dirty="0">
                <a:solidFill>
                  <a:schemeClr val="bg1"/>
                </a:solidFill>
                <a:effectLst>
                  <a:outerShdw blurRad="38100" dist="38100" dir="2700000" algn="tl">
                    <a:srgbClr val="000000">
                      <a:alpha val="43137"/>
                    </a:srgbClr>
                  </a:outerShdw>
                </a:effectLst>
              </a:rPr>
              <a:t>COMMUNICATION</a:t>
            </a:r>
          </a:p>
          <a:p>
            <a:pPr lvl="0">
              <a:buClr>
                <a:schemeClr val="bg1"/>
              </a:buClr>
              <a:buSzPct val="70000"/>
              <a:buFont typeface="Calibri" panose="020F0502020204030204" pitchFamily="34" charset="0"/>
              <a:buChar char="֍"/>
            </a:pPr>
            <a:r>
              <a:rPr lang="en-GB" sz="1300" dirty="0">
                <a:solidFill>
                  <a:schemeClr val="bg1"/>
                </a:solidFill>
                <a:effectLst>
                  <a:outerShdw blurRad="38100" dist="38100" dir="2700000" algn="tl">
                    <a:srgbClr val="000000">
                      <a:alpha val="43137"/>
                    </a:srgbClr>
                  </a:outerShdw>
                </a:effectLst>
              </a:rPr>
              <a:t>Starts using a different 'street language' or name.</a:t>
            </a:r>
          </a:p>
          <a:p>
            <a:pPr lvl="0">
              <a:buClr>
                <a:schemeClr val="bg1"/>
              </a:buClr>
              <a:buSzPct val="70000"/>
              <a:buFont typeface="Calibri" panose="020F0502020204030204" pitchFamily="34" charset="0"/>
              <a:buChar char="֍"/>
            </a:pPr>
            <a:r>
              <a:rPr lang="en-GB" sz="1300" dirty="0">
                <a:solidFill>
                  <a:schemeClr val="bg1"/>
                </a:solidFill>
                <a:effectLst>
                  <a:outerShdw blurRad="38100" dist="38100" dir="2700000" algn="tl">
                    <a:srgbClr val="000000">
                      <a:alpha val="43137"/>
                    </a:srgbClr>
                  </a:outerShdw>
                </a:effectLst>
              </a:rPr>
              <a:t>Sudden change in the way they communicate with you e.g. </a:t>
            </a:r>
            <a:r>
              <a:rPr lang="en-GB" sz="1300" i="1" dirty="0">
                <a:solidFill>
                  <a:schemeClr val="bg1"/>
                </a:solidFill>
                <a:effectLst>
                  <a:outerShdw blurRad="38100" dist="38100" dir="2700000" algn="tl">
                    <a:srgbClr val="000000">
                      <a:alpha val="43137"/>
                    </a:srgbClr>
                  </a:outerShdw>
                </a:effectLst>
              </a:rPr>
              <a:t>becoming very withdrawn, no longer talking to you about themselves or being very angry / aggressive</a:t>
            </a:r>
          </a:p>
          <a:p>
            <a:pPr lvl="0">
              <a:buClr>
                <a:schemeClr val="bg1"/>
              </a:buClr>
              <a:buSzPct val="70000"/>
              <a:buFont typeface="Calibri" panose="020F0502020204030204" pitchFamily="34" charset="0"/>
              <a:buChar char="֍"/>
            </a:pPr>
            <a:r>
              <a:rPr lang="en-GB" sz="1300" dirty="0">
                <a:solidFill>
                  <a:schemeClr val="bg1"/>
                </a:solidFill>
                <a:effectLst>
                  <a:outerShdw blurRad="38100" dist="38100" dir="2700000" algn="tl">
                    <a:srgbClr val="000000">
                      <a:alpha val="43137"/>
                    </a:srgbClr>
                  </a:outerShdw>
                </a:effectLst>
              </a:rPr>
              <a:t>Receiving excessive amount of text messages or phone calls- having to keep their phone with them at all times</a:t>
            </a:r>
          </a:p>
          <a:p>
            <a:pPr>
              <a:buClr>
                <a:schemeClr val="bg1"/>
              </a:buClr>
              <a:buSzPct val="70000"/>
              <a:buFont typeface="Calibri" panose="020F0502020204030204" pitchFamily="34" charset="0"/>
              <a:buChar char="֍"/>
            </a:pPr>
            <a:r>
              <a:rPr lang="en-GB" sz="1300" dirty="0">
                <a:solidFill>
                  <a:schemeClr val="bg1"/>
                </a:solidFill>
                <a:effectLst>
                  <a:outerShdw blurRad="38100" dist="38100" dir="2700000" algn="tl">
                    <a:srgbClr val="000000">
                      <a:alpha val="43137"/>
                    </a:srgbClr>
                  </a:outerShdw>
                </a:effectLst>
              </a:rPr>
              <a:t>Talking about new religions or socio-political issues more than usually would</a:t>
            </a:r>
          </a:p>
        </p:txBody>
      </p:sp>
    </p:spTree>
    <p:extLst>
      <p:ext uri="{BB962C8B-B14F-4D97-AF65-F5344CB8AC3E}">
        <p14:creationId xmlns:p14="http://schemas.microsoft.com/office/powerpoint/2010/main" val="2757735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80B147B-9EF3-4F52-B6F9-42B0154ED0ED}"/>
              </a:ext>
            </a:extLst>
          </p:cNvPr>
          <p:cNvPicPr>
            <a:picLocks noChangeAspect="1"/>
          </p:cNvPicPr>
          <p:nvPr/>
        </p:nvPicPr>
        <p:blipFill rotWithShape="1">
          <a:blip r:embed="rId2"/>
          <a:srcRect b="9409"/>
          <a:stretch/>
        </p:blipFill>
        <p:spPr>
          <a:xfrm>
            <a:off x="483884" y="864066"/>
            <a:ext cx="7776830" cy="3665279"/>
          </a:xfrm>
          <a:prstGeom prst="rect">
            <a:avLst/>
          </a:prstGeom>
        </p:spPr>
      </p:pic>
      <p:sp>
        <p:nvSpPr>
          <p:cNvPr id="5" name="Title 4">
            <a:extLst>
              <a:ext uri="{FF2B5EF4-FFF2-40B4-BE49-F238E27FC236}">
                <a16:creationId xmlns:a16="http://schemas.microsoft.com/office/drawing/2014/main" id="{D69EB2EE-2FB9-4D03-A9EE-E761F83C0E88}"/>
              </a:ext>
            </a:extLst>
          </p:cNvPr>
          <p:cNvSpPr>
            <a:spLocks noGrp="1"/>
          </p:cNvSpPr>
          <p:nvPr>
            <p:ph type="title"/>
          </p:nvPr>
        </p:nvSpPr>
        <p:spPr>
          <a:xfrm>
            <a:off x="207817" y="29263"/>
            <a:ext cx="8736677" cy="868086"/>
          </a:xfrm>
        </p:spPr>
        <p:txBody>
          <a:bodyPr>
            <a:normAutofit/>
          </a:bodyPr>
          <a:lstStyle/>
          <a:p>
            <a:r>
              <a:rPr lang="en-GB" dirty="0"/>
              <a:t>Contextual interpretation of policing roles &amp; units </a:t>
            </a:r>
          </a:p>
        </p:txBody>
      </p:sp>
      <p:sp>
        <p:nvSpPr>
          <p:cNvPr id="6" name="Rectangle: Rounded Corners 5">
            <a:hlinkClick r:id="rId3" action="ppaction://hlinksldjump" tooltip="Back to Contextual Safeguarding &amp; Policing page"/>
            <a:extLst>
              <a:ext uri="{FF2B5EF4-FFF2-40B4-BE49-F238E27FC236}">
                <a16:creationId xmlns:a16="http://schemas.microsoft.com/office/drawing/2014/main" id="{E875CAF8-9317-4583-A55D-359A79EFC503}"/>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Tree>
    <p:extLst>
      <p:ext uri="{BB962C8B-B14F-4D97-AF65-F5344CB8AC3E}">
        <p14:creationId xmlns:p14="http://schemas.microsoft.com/office/powerpoint/2010/main" val="40607985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2F48CC1-4357-4986-A954-740786002E8E}"/>
              </a:ext>
            </a:extLst>
          </p:cNvPr>
          <p:cNvSpPr>
            <a:spLocks noGrp="1"/>
          </p:cNvSpPr>
          <p:nvPr>
            <p:ph type="title"/>
          </p:nvPr>
        </p:nvSpPr>
        <p:spPr>
          <a:xfrm>
            <a:off x="1" y="29263"/>
            <a:ext cx="8944494" cy="662273"/>
          </a:xfrm>
          <a:noFill/>
          <a:ln>
            <a:noFill/>
          </a:ln>
        </p:spPr>
        <p:txBody>
          <a:bodyPr anchor="t">
            <a:normAutofit/>
          </a:bodyPr>
          <a:lstStyle/>
          <a:p>
            <a:pPr marL="108000"/>
            <a:r>
              <a:rPr lang="en-GB" sz="3600" b="1" dirty="0"/>
              <a:t>Contextual Safeguarding &amp; Health</a:t>
            </a:r>
          </a:p>
        </p:txBody>
      </p:sp>
      <p:sp>
        <p:nvSpPr>
          <p:cNvPr id="31" name="Rectangle 30">
            <a:extLst>
              <a:ext uri="{FF2B5EF4-FFF2-40B4-BE49-F238E27FC236}">
                <a16:creationId xmlns:a16="http://schemas.microsoft.com/office/drawing/2014/main" id="{2434C916-2096-45DB-BD4F-12C9C5C17697}"/>
              </a:ext>
            </a:extLst>
          </p:cNvPr>
          <p:cNvSpPr/>
          <p:nvPr/>
        </p:nvSpPr>
        <p:spPr>
          <a:xfrm>
            <a:off x="101190" y="2030013"/>
            <a:ext cx="3792701" cy="2902572"/>
          </a:xfrm>
          <a:prstGeom prst="rect">
            <a:avLst/>
          </a:prstGeom>
          <a:solidFill>
            <a:srgbClr val="1C5D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effectLst>
                  <a:outerShdw blurRad="38100" dist="38100" dir="2700000" algn="tl">
                    <a:srgbClr val="000000">
                      <a:alpha val="43137"/>
                    </a:srgbClr>
                  </a:outerShdw>
                </a:effectLst>
              </a:rPr>
              <a:t>Young people experiencing extra familial harm might exhibit a range of health indicators; including</a:t>
            </a:r>
          </a:p>
          <a:p>
            <a:pPr marL="285750" indent="-285750">
              <a:buClr>
                <a:schemeClr val="bg1"/>
              </a:buClr>
              <a:buSzPct val="75000"/>
              <a:buFont typeface="Calibri" panose="020F0502020204030204" pitchFamily="34" charset="0"/>
              <a:buChar char="֍"/>
            </a:pPr>
            <a:endParaRPr lang="en-GB" sz="500" dirty="0">
              <a:effectLst>
                <a:outerShdw blurRad="38100" dist="38100" dir="2700000" algn="tl">
                  <a:srgbClr val="000000">
                    <a:alpha val="43137"/>
                  </a:srgbClr>
                </a:outerShdw>
              </a:effectLst>
            </a:endParaRPr>
          </a:p>
          <a:p>
            <a:pPr marL="285750" indent="-285750">
              <a:buClr>
                <a:schemeClr val="bg1"/>
              </a:buClr>
              <a:buSzPct val="75000"/>
              <a:buFont typeface="Calibri" panose="020F0502020204030204" pitchFamily="34" charset="0"/>
              <a:buChar char="֍"/>
            </a:pPr>
            <a:r>
              <a:rPr lang="en-GB" sz="1400" dirty="0">
                <a:effectLst>
                  <a:outerShdw blurRad="38100" dist="38100" dir="2700000" algn="tl">
                    <a:srgbClr val="000000">
                      <a:alpha val="43137"/>
                    </a:srgbClr>
                  </a:outerShdw>
                </a:effectLst>
              </a:rPr>
              <a:t>Physical health needs </a:t>
            </a:r>
            <a:r>
              <a:rPr lang="en-GB" sz="1400" i="1" dirty="0" err="1">
                <a:effectLst>
                  <a:outerShdw blurRad="38100" dist="38100" dir="2700000" algn="tl">
                    <a:srgbClr val="000000">
                      <a:alpha val="43137"/>
                    </a:srgbClr>
                  </a:outerShdw>
                </a:effectLst>
              </a:rPr>
              <a:t>E.g</a:t>
            </a:r>
            <a:r>
              <a:rPr lang="en-GB" sz="1400" i="1" dirty="0">
                <a:effectLst>
                  <a:outerShdw blurRad="38100" dist="38100" dir="2700000" algn="tl">
                    <a:srgbClr val="000000">
                      <a:alpha val="43137"/>
                    </a:srgbClr>
                  </a:outerShdw>
                </a:effectLst>
              </a:rPr>
              <a:t> sexually transmitted infections, non -accidental injuries and/or self harm</a:t>
            </a:r>
          </a:p>
          <a:p>
            <a:pPr marL="285750" indent="-285750">
              <a:buClr>
                <a:schemeClr val="bg1"/>
              </a:buClr>
              <a:buSzPct val="75000"/>
              <a:buFont typeface="Calibri" panose="020F0502020204030204" pitchFamily="34" charset="0"/>
              <a:buChar char="֍"/>
            </a:pPr>
            <a:endParaRPr lang="en-GB" sz="650" dirty="0">
              <a:effectLst>
                <a:outerShdw blurRad="38100" dist="38100" dir="2700000" algn="tl">
                  <a:srgbClr val="000000">
                    <a:alpha val="43137"/>
                  </a:srgbClr>
                </a:outerShdw>
              </a:effectLst>
            </a:endParaRPr>
          </a:p>
          <a:p>
            <a:pPr marL="285750" indent="-285750">
              <a:buClr>
                <a:schemeClr val="bg1"/>
              </a:buClr>
              <a:buSzPct val="75000"/>
              <a:buFont typeface="Calibri" panose="020F0502020204030204" pitchFamily="34" charset="0"/>
              <a:buChar char="֍"/>
            </a:pPr>
            <a:r>
              <a:rPr lang="en-GB" sz="1400" dirty="0">
                <a:effectLst>
                  <a:outerShdw blurRad="38100" dist="38100" dir="2700000" algn="tl">
                    <a:srgbClr val="000000">
                      <a:alpha val="43137"/>
                    </a:srgbClr>
                  </a:outerShdw>
                </a:effectLst>
              </a:rPr>
              <a:t>Poor emotional &amp; mental well-being</a:t>
            </a:r>
          </a:p>
          <a:p>
            <a:pPr marL="285750" indent="-285750">
              <a:buClr>
                <a:schemeClr val="bg1"/>
              </a:buClr>
              <a:buSzPct val="75000"/>
              <a:buFont typeface="Calibri" panose="020F0502020204030204" pitchFamily="34" charset="0"/>
              <a:buChar char="֍"/>
            </a:pPr>
            <a:endParaRPr lang="en-GB" sz="650" dirty="0">
              <a:effectLst>
                <a:outerShdw blurRad="38100" dist="38100" dir="2700000" algn="tl">
                  <a:srgbClr val="000000">
                    <a:alpha val="43137"/>
                  </a:srgbClr>
                </a:outerShdw>
              </a:effectLst>
            </a:endParaRPr>
          </a:p>
          <a:p>
            <a:pPr marL="285750" indent="-285750">
              <a:buClr>
                <a:schemeClr val="bg1"/>
              </a:buClr>
              <a:buSzPct val="75000"/>
              <a:buFont typeface="Calibri" panose="020F0502020204030204" pitchFamily="34" charset="0"/>
              <a:buChar char="֍"/>
            </a:pPr>
            <a:r>
              <a:rPr lang="en-GB" sz="1400" dirty="0">
                <a:effectLst>
                  <a:outerShdw blurRad="38100" dist="38100" dir="2700000" algn="tl">
                    <a:srgbClr val="000000">
                      <a:alpha val="43137"/>
                    </a:srgbClr>
                  </a:outerShdw>
                </a:effectLst>
              </a:rPr>
              <a:t>Aggressive or threatening behaviour </a:t>
            </a:r>
            <a:endParaRPr lang="en-GB" sz="1400" i="1" dirty="0">
              <a:effectLst>
                <a:outerShdw blurRad="38100" dist="38100" dir="2700000" algn="tl">
                  <a:srgbClr val="000000">
                    <a:alpha val="43137"/>
                  </a:srgbClr>
                </a:outerShdw>
              </a:effectLst>
            </a:endParaRPr>
          </a:p>
          <a:p>
            <a:pPr marL="285750" indent="-285750">
              <a:buClr>
                <a:schemeClr val="bg1"/>
              </a:buClr>
              <a:buSzPct val="75000"/>
              <a:buFont typeface="Calibri" panose="020F0502020204030204" pitchFamily="34" charset="0"/>
              <a:buChar char="֍"/>
            </a:pPr>
            <a:endParaRPr lang="en-GB" sz="650" dirty="0">
              <a:effectLst>
                <a:outerShdw blurRad="38100" dist="38100" dir="2700000" algn="tl">
                  <a:srgbClr val="000000">
                    <a:alpha val="43137"/>
                  </a:srgbClr>
                </a:outerShdw>
              </a:effectLst>
            </a:endParaRPr>
          </a:p>
          <a:p>
            <a:pPr marL="285750" indent="-285750">
              <a:buClr>
                <a:schemeClr val="bg1"/>
              </a:buClr>
              <a:buSzPct val="75000"/>
              <a:buFont typeface="Calibri" panose="020F0502020204030204" pitchFamily="34" charset="0"/>
              <a:buChar char="֍"/>
            </a:pPr>
            <a:r>
              <a:rPr lang="en-GB" sz="1400" dirty="0">
                <a:effectLst>
                  <a:outerShdw blurRad="38100" dist="38100" dir="2700000" algn="tl">
                    <a:srgbClr val="000000">
                      <a:alpha val="43137"/>
                    </a:srgbClr>
                  </a:outerShdw>
                </a:effectLst>
              </a:rPr>
              <a:t>Unwillingness to trust and engage with adults </a:t>
            </a:r>
            <a:r>
              <a:rPr lang="en-GB" sz="1400" i="1" dirty="0">
                <a:effectLst>
                  <a:outerShdw blurRad="38100" dist="38100" dir="2700000" algn="tl">
                    <a:srgbClr val="000000">
                      <a:alpha val="43137"/>
                    </a:srgbClr>
                  </a:outerShdw>
                </a:effectLst>
              </a:rPr>
              <a:t>(especially those in positions of authority)</a:t>
            </a:r>
          </a:p>
        </p:txBody>
      </p:sp>
      <p:sp>
        <p:nvSpPr>
          <p:cNvPr id="37" name="Rectangle 36">
            <a:hlinkClick r:id="rId2" tooltip="NHS England Safeguaring Annual Update 2018/19"/>
            <a:extLst>
              <a:ext uri="{FF2B5EF4-FFF2-40B4-BE49-F238E27FC236}">
                <a16:creationId xmlns:a16="http://schemas.microsoft.com/office/drawing/2014/main" id="{624D60C4-16EC-4CF7-8421-21829CD9F859}"/>
              </a:ext>
            </a:extLst>
          </p:cNvPr>
          <p:cNvSpPr/>
          <p:nvPr/>
        </p:nvSpPr>
        <p:spPr>
          <a:xfrm>
            <a:off x="4001308" y="4540789"/>
            <a:ext cx="4887787" cy="411062"/>
          </a:xfrm>
          <a:prstGeom prst="rect">
            <a:avLst/>
          </a:prstGeom>
          <a:solidFill>
            <a:srgbClr val="1C5D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1"/>
                </a:solidFill>
                <a:effectLst>
                  <a:outerShdw blurRad="38100" dist="38100" dir="2700000" algn="tl">
                    <a:srgbClr val="000000">
                      <a:alpha val="43137"/>
                    </a:srgbClr>
                  </a:outerShdw>
                </a:effectLst>
              </a:rPr>
              <a:t> NHS England Safeguarding Annual Update Report</a:t>
            </a:r>
          </a:p>
        </p:txBody>
      </p:sp>
      <p:sp>
        <p:nvSpPr>
          <p:cNvPr id="35" name="Rectangle: Rounded Corners 34">
            <a:hlinkClick r:id="rId3" action="ppaction://hlinksldjump" tooltip="Back to Contextual Safeguarding in West Sussex (tactical) page"/>
            <a:extLst>
              <a:ext uri="{FF2B5EF4-FFF2-40B4-BE49-F238E27FC236}">
                <a16:creationId xmlns:a16="http://schemas.microsoft.com/office/drawing/2014/main" id="{3C1219D4-E217-4671-B789-10EFB113F6EE}"/>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18" name="Rectangle 17">
            <a:extLst>
              <a:ext uri="{FF2B5EF4-FFF2-40B4-BE49-F238E27FC236}">
                <a16:creationId xmlns:a16="http://schemas.microsoft.com/office/drawing/2014/main" id="{2771FEA4-D438-4DB0-8DF8-E556B43D8683}"/>
              </a:ext>
            </a:extLst>
          </p:cNvPr>
          <p:cNvSpPr/>
          <p:nvPr/>
        </p:nvSpPr>
        <p:spPr>
          <a:xfrm>
            <a:off x="101191" y="691536"/>
            <a:ext cx="3792700" cy="1254710"/>
          </a:xfrm>
          <a:prstGeom prst="rect">
            <a:avLst/>
          </a:prstGeom>
          <a:solidFill>
            <a:srgbClr val="1C5D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effectLst>
                  <a:outerShdw blurRad="38100" dist="38100" dir="2700000" algn="tl">
                    <a:srgbClr val="000000">
                      <a:alpha val="43137"/>
                    </a:srgbClr>
                  </a:outerShdw>
                </a:effectLst>
              </a:rPr>
              <a:t>Health</a:t>
            </a:r>
            <a:r>
              <a:rPr lang="en-GB" sz="1400" b="1" dirty="0">
                <a:effectLst>
                  <a:outerShdw blurRad="38100" dist="38100" dir="2700000" algn="tl">
                    <a:srgbClr val="000000">
                      <a:alpha val="43137"/>
                    </a:srgbClr>
                  </a:outerShdw>
                </a:effectLst>
              </a:rPr>
              <a:t> </a:t>
            </a:r>
            <a:r>
              <a:rPr lang="en-GB" sz="1400" dirty="0">
                <a:effectLst>
                  <a:outerShdw blurRad="38100" dist="38100" dir="2700000" algn="tl">
                    <a:srgbClr val="000000">
                      <a:alpha val="43137"/>
                    </a:srgbClr>
                  </a:outerShdw>
                </a:effectLst>
              </a:rPr>
              <a:t>professionals will often work with young people affected by extra familial harm, therefore are important partners for recognising risk and connecting adolescents &amp; incidents.</a:t>
            </a:r>
          </a:p>
        </p:txBody>
      </p:sp>
      <p:sp>
        <p:nvSpPr>
          <p:cNvPr id="16" name="Rectangle 15">
            <a:hlinkClick r:id="rId4" action="ppaction://hlinksldjump" tooltip="Key Questions for Health Practitioners"/>
            <a:extLst>
              <a:ext uri="{FF2B5EF4-FFF2-40B4-BE49-F238E27FC236}">
                <a16:creationId xmlns:a16="http://schemas.microsoft.com/office/drawing/2014/main" id="{56257276-E525-4FB2-ADC0-22638E73C44C}"/>
              </a:ext>
            </a:extLst>
          </p:cNvPr>
          <p:cNvSpPr/>
          <p:nvPr/>
        </p:nvSpPr>
        <p:spPr>
          <a:xfrm>
            <a:off x="3995081" y="3195961"/>
            <a:ext cx="1583598" cy="1260000"/>
          </a:xfrm>
          <a:prstGeom prst="rect">
            <a:avLst/>
          </a:prstGeom>
          <a:solidFill>
            <a:srgbClr val="1C5D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effectLst>
                  <a:outerShdw blurRad="38100" dist="38100" dir="2700000" algn="tl">
                    <a:srgbClr val="000000">
                      <a:alpha val="43137"/>
                    </a:srgbClr>
                  </a:outerShdw>
                </a:effectLst>
              </a:rPr>
              <a:t>Key Questions </a:t>
            </a:r>
            <a:br>
              <a:rPr lang="en-GB" sz="1400" dirty="0">
                <a:effectLst>
                  <a:outerShdw blurRad="38100" dist="38100" dir="2700000" algn="tl">
                    <a:srgbClr val="000000">
                      <a:alpha val="43137"/>
                    </a:srgbClr>
                  </a:outerShdw>
                </a:effectLst>
              </a:rPr>
            </a:br>
            <a:r>
              <a:rPr lang="en-GB" sz="1400" dirty="0">
                <a:effectLst>
                  <a:outerShdw blurRad="38100" dist="38100" dir="2700000" algn="tl">
                    <a:srgbClr val="000000">
                      <a:alpha val="43137"/>
                    </a:srgbClr>
                  </a:outerShdw>
                </a:effectLst>
              </a:rPr>
              <a:t>to Consider</a:t>
            </a:r>
          </a:p>
        </p:txBody>
      </p:sp>
      <p:sp>
        <p:nvSpPr>
          <p:cNvPr id="21" name="Rectangle 20">
            <a:hlinkClick r:id="rId5" action="ppaction://hlinksldjump" tooltip="Warning Signs of Extra Familial Harm"/>
            <a:extLst>
              <a:ext uri="{FF2B5EF4-FFF2-40B4-BE49-F238E27FC236}">
                <a16:creationId xmlns:a16="http://schemas.microsoft.com/office/drawing/2014/main" id="{2E96B0AD-1428-4D3B-8647-B90259385E81}"/>
              </a:ext>
            </a:extLst>
          </p:cNvPr>
          <p:cNvSpPr/>
          <p:nvPr/>
        </p:nvSpPr>
        <p:spPr>
          <a:xfrm>
            <a:off x="5679869" y="3204473"/>
            <a:ext cx="1583598" cy="1260000"/>
          </a:xfrm>
          <a:prstGeom prst="rect">
            <a:avLst/>
          </a:prstGeom>
          <a:solidFill>
            <a:srgbClr val="1C5D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effectLst>
                  <a:outerShdw blurRad="38100" dist="38100" dir="2700000" algn="tl">
                    <a:srgbClr val="000000">
                      <a:alpha val="43137"/>
                    </a:srgbClr>
                  </a:outerShdw>
                </a:effectLst>
              </a:rPr>
              <a:t>Extra Familial Harm Indicators</a:t>
            </a:r>
          </a:p>
        </p:txBody>
      </p:sp>
      <p:sp>
        <p:nvSpPr>
          <p:cNvPr id="22" name="Rectangle 21">
            <a:hlinkClick r:id="rId6" action="ppaction://hlinksldjump" tooltip="Contexual Practice for Health Professionals"/>
            <a:extLst>
              <a:ext uri="{FF2B5EF4-FFF2-40B4-BE49-F238E27FC236}">
                <a16:creationId xmlns:a16="http://schemas.microsoft.com/office/drawing/2014/main" id="{1C4B46ED-0EB7-408A-9266-F30AD68F5FAB}"/>
              </a:ext>
            </a:extLst>
          </p:cNvPr>
          <p:cNvSpPr/>
          <p:nvPr/>
        </p:nvSpPr>
        <p:spPr>
          <a:xfrm>
            <a:off x="7336893" y="3195961"/>
            <a:ext cx="1552202" cy="1260000"/>
          </a:xfrm>
          <a:prstGeom prst="rect">
            <a:avLst/>
          </a:prstGeom>
          <a:solidFill>
            <a:srgbClr val="1C5D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effectLst>
                  <a:outerShdw blurRad="38100" dist="38100" dir="2700000" algn="tl">
                    <a:srgbClr val="000000">
                      <a:alpha val="43137"/>
                    </a:srgbClr>
                  </a:outerShdw>
                </a:effectLst>
              </a:rPr>
              <a:t>Contextual Practices</a:t>
            </a:r>
          </a:p>
        </p:txBody>
      </p:sp>
      <p:sp>
        <p:nvSpPr>
          <p:cNvPr id="23" name="Rectangle 22">
            <a:extLst>
              <a:ext uri="{FF2B5EF4-FFF2-40B4-BE49-F238E27FC236}">
                <a16:creationId xmlns:a16="http://schemas.microsoft.com/office/drawing/2014/main" id="{D861AA7D-79CA-4636-8343-7B3B266AC34F}"/>
              </a:ext>
            </a:extLst>
          </p:cNvPr>
          <p:cNvSpPr/>
          <p:nvPr/>
        </p:nvSpPr>
        <p:spPr>
          <a:xfrm>
            <a:off x="3995080" y="1865996"/>
            <a:ext cx="4894015" cy="1254710"/>
          </a:xfrm>
          <a:prstGeom prst="rect">
            <a:avLst/>
          </a:prstGeom>
          <a:solidFill>
            <a:srgbClr val="1C5D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effectLst>
                  <a:outerShdw blurRad="38100" dist="38100" dir="2700000" algn="tl">
                    <a:srgbClr val="000000">
                      <a:alpha val="43137"/>
                    </a:srgbClr>
                  </a:outerShdw>
                </a:effectLst>
              </a:rPr>
              <a:t>Safeguarding is at the heart of the national health system, however contextual practice is still developing. Click on the boxes below to access key questions and indicators of harm together with more specific guidance for practitioners looking to adopt contextual safeguarding into their practice:</a:t>
            </a:r>
          </a:p>
        </p:txBody>
      </p:sp>
      <p:sp>
        <p:nvSpPr>
          <p:cNvPr id="24" name="Rectangle 23">
            <a:extLst>
              <a:ext uri="{FF2B5EF4-FFF2-40B4-BE49-F238E27FC236}">
                <a16:creationId xmlns:a16="http://schemas.microsoft.com/office/drawing/2014/main" id="{A08DA009-5D22-48B1-A931-7E6888B05F97}"/>
              </a:ext>
            </a:extLst>
          </p:cNvPr>
          <p:cNvSpPr/>
          <p:nvPr/>
        </p:nvSpPr>
        <p:spPr>
          <a:xfrm>
            <a:off x="3995079" y="691536"/>
            <a:ext cx="4894015" cy="1118280"/>
          </a:xfrm>
          <a:prstGeom prst="rect">
            <a:avLst/>
          </a:prstGeom>
          <a:solidFill>
            <a:srgbClr val="1C5D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effectLst>
                  <a:outerShdw blurRad="38100" dist="38100" dir="2700000" algn="tl">
                    <a:srgbClr val="000000">
                      <a:alpha val="43137"/>
                    </a:srgbClr>
                  </a:outerShdw>
                </a:effectLst>
              </a:rPr>
              <a:t>Health professionals are represented on the Sussex Contextual Safeguarding Development Group, West Sussex Contextual Safeguarding Steering Group and West Sussex Champions by </a:t>
            </a:r>
            <a:br>
              <a:rPr lang="en-GB" sz="1400" dirty="0">
                <a:effectLst>
                  <a:outerShdw blurRad="38100" dist="38100" dir="2700000" algn="tl">
                    <a:srgbClr val="000000">
                      <a:alpha val="43137"/>
                    </a:srgbClr>
                  </a:outerShdw>
                </a:effectLst>
              </a:rPr>
            </a:br>
            <a:r>
              <a:rPr lang="en-GB" sz="1400" dirty="0">
                <a:effectLst>
                  <a:outerShdw blurRad="38100" dist="38100" dir="2700000" algn="tl">
                    <a:srgbClr val="000000">
                      <a:alpha val="43137"/>
                    </a:srgbClr>
                  </a:outerShdw>
                </a:effectLst>
              </a:rPr>
              <a:t>Sussex clinical commissioning groups.  </a:t>
            </a:r>
          </a:p>
        </p:txBody>
      </p:sp>
    </p:spTree>
    <p:extLst>
      <p:ext uri="{BB962C8B-B14F-4D97-AF65-F5344CB8AC3E}">
        <p14:creationId xmlns:p14="http://schemas.microsoft.com/office/powerpoint/2010/main" val="30884795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696E1-1D1B-44C2-B33D-ABBFCD4AD069}"/>
              </a:ext>
            </a:extLst>
          </p:cNvPr>
          <p:cNvSpPr>
            <a:spLocks noGrp="1"/>
          </p:cNvSpPr>
          <p:nvPr>
            <p:ph type="title"/>
          </p:nvPr>
        </p:nvSpPr>
        <p:spPr>
          <a:xfrm>
            <a:off x="203661" y="0"/>
            <a:ext cx="8736677" cy="699458"/>
          </a:xfrm>
        </p:spPr>
        <p:txBody>
          <a:bodyPr>
            <a:noAutofit/>
          </a:bodyPr>
          <a:lstStyle/>
          <a:p>
            <a:r>
              <a:rPr lang="en-GB" sz="2400" b="1" dirty="0"/>
              <a:t>Would you/your staff feel confident &amp; competent to identify potential victims of extra familial harm?</a:t>
            </a:r>
          </a:p>
        </p:txBody>
      </p:sp>
      <p:sp>
        <p:nvSpPr>
          <p:cNvPr id="3" name="Content Placeholder 2">
            <a:extLst>
              <a:ext uri="{FF2B5EF4-FFF2-40B4-BE49-F238E27FC236}">
                <a16:creationId xmlns:a16="http://schemas.microsoft.com/office/drawing/2014/main" id="{C79F8523-05ED-41C1-A9E0-AF7A04334640}"/>
              </a:ext>
            </a:extLst>
          </p:cNvPr>
          <p:cNvSpPr>
            <a:spLocks noGrp="1"/>
          </p:cNvSpPr>
          <p:nvPr>
            <p:ph idx="1"/>
          </p:nvPr>
        </p:nvSpPr>
        <p:spPr>
          <a:xfrm>
            <a:off x="121679" y="699458"/>
            <a:ext cx="8818659" cy="4229499"/>
          </a:xfrm>
          <a:solidFill>
            <a:srgbClr val="1C5DAF"/>
          </a:solidFill>
        </p:spPr>
        <p:txBody>
          <a:bodyPr>
            <a:noAutofit/>
          </a:bodyPr>
          <a:lstStyle/>
          <a:p>
            <a:pPr marL="0" indent="0">
              <a:buNone/>
            </a:pPr>
            <a:r>
              <a:rPr lang="en-GB" sz="1000" b="1" dirty="0">
                <a:solidFill>
                  <a:schemeClr val="bg1"/>
                </a:solidFill>
                <a:effectLst>
                  <a:outerShdw blurRad="38100" dist="38100" dir="2700000" algn="tl">
                    <a:srgbClr val="000000">
                      <a:alpha val="43137"/>
                    </a:srgbClr>
                  </a:outerShdw>
                </a:effectLst>
              </a:rPr>
              <a:t>HEALTH VISITORS </a:t>
            </a:r>
            <a:r>
              <a:rPr lang="en-GB" sz="1000" dirty="0">
                <a:solidFill>
                  <a:schemeClr val="bg1"/>
                </a:solidFill>
                <a:effectLst>
                  <a:outerShdw blurRad="38100" dist="38100" dir="2700000" algn="tl">
                    <a:srgbClr val="000000">
                      <a:alpha val="43137"/>
                    </a:srgbClr>
                  </a:outerShdw>
                </a:effectLst>
              </a:rPr>
              <a:t>- Do you have any very young patients or patients who you are particularly worried about? Have your patients ever appeared nervous or intimidated? Could there be issues such as </a:t>
            </a:r>
            <a:r>
              <a:rPr lang="en-GB" sz="1000" u="sng" dirty="0">
                <a:solidFill>
                  <a:schemeClr val="bg1"/>
                </a:solidFill>
                <a:effectLst>
                  <a:outerShdw blurRad="38100" dist="38100" dir="2700000" algn="tl">
                    <a:srgbClr val="000000">
                      <a:alpha val="43137"/>
                    </a:srgbClr>
                  </a:outerShdw>
                </a:effectLst>
              </a:rPr>
              <a:t>extra-familial harm </a:t>
            </a:r>
            <a:r>
              <a:rPr lang="en-GB" sz="1000" dirty="0">
                <a:solidFill>
                  <a:schemeClr val="bg1"/>
                </a:solidFill>
                <a:effectLst>
                  <a:outerShdw blurRad="38100" dist="38100" dir="2700000" algn="tl">
                    <a:srgbClr val="000000">
                      <a:alpha val="43137"/>
                    </a:srgbClr>
                  </a:outerShdw>
                </a:effectLst>
              </a:rPr>
              <a:t>affecting them?</a:t>
            </a:r>
          </a:p>
          <a:p>
            <a:pPr marL="0" indent="0">
              <a:buNone/>
            </a:pPr>
            <a:r>
              <a:rPr lang="en-GB" sz="1000" b="1" dirty="0">
                <a:solidFill>
                  <a:schemeClr val="bg1"/>
                </a:solidFill>
                <a:effectLst>
                  <a:outerShdw blurRad="38100" dist="38100" dir="2700000" algn="tl">
                    <a:srgbClr val="000000">
                      <a:alpha val="43137"/>
                    </a:srgbClr>
                  </a:outerShdw>
                </a:effectLst>
              </a:rPr>
              <a:t>SEXUAL HEALTH</a:t>
            </a:r>
            <a:r>
              <a:rPr lang="en-GB" sz="1000" dirty="0">
                <a:solidFill>
                  <a:schemeClr val="bg1"/>
                </a:solidFill>
                <a:effectLst>
                  <a:outerShdw blurRad="38100" dist="38100" dir="2700000" algn="tl">
                    <a:srgbClr val="000000">
                      <a:alpha val="43137"/>
                    </a:srgbClr>
                  </a:outerShdw>
                </a:effectLst>
              </a:rPr>
              <a:t> – Have you noticed clusters of young people presenting with similar symptoms? or very young females requesting contraceptive implants, patients seeking emergency contraception or young people being bought to clinics either by taxis or older people they don’t seem related to? Do you patients ever talk to you about suspicious circumstances? </a:t>
            </a:r>
          </a:p>
          <a:p>
            <a:pPr marL="0" indent="0">
              <a:buNone/>
            </a:pPr>
            <a:r>
              <a:rPr lang="en-GB" sz="1000" b="1" dirty="0">
                <a:solidFill>
                  <a:schemeClr val="bg1"/>
                </a:solidFill>
                <a:effectLst>
                  <a:outerShdw blurRad="38100" dist="38100" dir="2700000" algn="tl">
                    <a:srgbClr val="000000">
                      <a:alpha val="43137"/>
                    </a:srgbClr>
                  </a:outerShdw>
                </a:effectLst>
              </a:rPr>
              <a:t>SCHOOL NURSES</a:t>
            </a:r>
            <a:r>
              <a:rPr lang="en-GB" sz="1000" dirty="0">
                <a:solidFill>
                  <a:schemeClr val="bg1"/>
                </a:solidFill>
                <a:effectLst>
                  <a:outerShdw blurRad="38100" dist="38100" dir="2700000" algn="tl">
                    <a:srgbClr val="000000">
                      <a:alpha val="43137"/>
                    </a:srgbClr>
                  </a:outerShdw>
                </a:effectLst>
              </a:rPr>
              <a:t> – Are you aware of specific places or groups young people ‘hang out’ with? Do they spend their time with significantly older people, or excessive amounts of time online? Do they normalise risk taking behaviours? Have pupils disclosed health concerns linked with extra familial risk and harm? Have you noticed any areas of the school that pupils seem afraid or avoid? Is there a culture of violence or misogyny in school? Are sexualised behaviours normalised? </a:t>
            </a:r>
            <a:r>
              <a:rPr lang="en-GB" sz="1000" i="1" dirty="0" err="1">
                <a:solidFill>
                  <a:schemeClr val="bg1"/>
                </a:solidFill>
                <a:effectLst>
                  <a:outerShdw blurRad="38100" dist="38100" dir="2700000" algn="tl">
                    <a:srgbClr val="000000">
                      <a:alpha val="43137"/>
                    </a:srgbClr>
                  </a:outerShdw>
                </a:effectLst>
              </a:rPr>
              <a:t>E.g</a:t>
            </a:r>
            <a:r>
              <a:rPr lang="en-GB" sz="1000" i="1" dirty="0">
                <a:solidFill>
                  <a:schemeClr val="bg1"/>
                </a:solidFill>
                <a:effectLst>
                  <a:outerShdw blurRad="38100" dist="38100" dir="2700000" algn="tl">
                    <a:srgbClr val="000000">
                      <a:alpha val="43137"/>
                    </a:srgbClr>
                  </a:outerShdw>
                </a:effectLst>
              </a:rPr>
              <a:t> bra-pinging, up-skirting, sexting, sexualised conversations</a:t>
            </a:r>
          </a:p>
          <a:p>
            <a:pPr marL="0" indent="0">
              <a:buNone/>
            </a:pPr>
            <a:r>
              <a:rPr lang="en-GB" sz="1000" b="1" dirty="0">
                <a:solidFill>
                  <a:schemeClr val="bg1"/>
                </a:solidFill>
                <a:effectLst>
                  <a:outerShdw blurRad="38100" dist="38100" dir="2700000" algn="tl">
                    <a:srgbClr val="000000">
                      <a:alpha val="43137"/>
                    </a:srgbClr>
                  </a:outerShdw>
                </a:effectLst>
              </a:rPr>
              <a:t>MENTAL HEALTH TEAMS </a:t>
            </a:r>
            <a:r>
              <a:rPr lang="en-GB" sz="1000" dirty="0">
                <a:solidFill>
                  <a:schemeClr val="bg1"/>
                </a:solidFill>
                <a:effectLst>
                  <a:outerShdw blurRad="38100" dist="38100" dir="2700000" algn="tl">
                    <a:srgbClr val="000000">
                      <a:alpha val="43137"/>
                    </a:srgbClr>
                  </a:outerShdw>
                </a:effectLst>
              </a:rPr>
              <a:t>- Have your patients talked about places or groups they ‘hang out’ with? Do they spend their time with significantly older people, or excessive amounts of time online? Do they normalise risk taking behaviours?</a:t>
            </a:r>
          </a:p>
          <a:p>
            <a:pPr marL="0" indent="0">
              <a:buNone/>
            </a:pPr>
            <a:r>
              <a:rPr lang="en-GB" sz="1000" b="1" dirty="0">
                <a:solidFill>
                  <a:schemeClr val="bg1"/>
                </a:solidFill>
                <a:effectLst>
                  <a:outerShdw blurRad="38100" dist="38100" dir="2700000" algn="tl">
                    <a:srgbClr val="000000">
                      <a:alpha val="43137"/>
                    </a:srgbClr>
                  </a:outerShdw>
                </a:effectLst>
              </a:rPr>
              <a:t>A&amp;E</a:t>
            </a:r>
            <a:r>
              <a:rPr lang="en-GB" sz="1000" dirty="0">
                <a:solidFill>
                  <a:schemeClr val="bg1"/>
                </a:solidFill>
                <a:effectLst>
                  <a:outerShdw blurRad="38100" dist="38100" dir="2700000" algn="tl">
                    <a:srgbClr val="000000">
                      <a:alpha val="43137"/>
                    </a:srgbClr>
                  </a:outerShdw>
                </a:effectLst>
              </a:rPr>
              <a:t> – Have you noticed young people attending with suspected non-accidental injuries </a:t>
            </a:r>
            <a:r>
              <a:rPr lang="en-GB" sz="1000" i="1" dirty="0">
                <a:solidFill>
                  <a:schemeClr val="bg1"/>
                </a:solidFill>
                <a:effectLst>
                  <a:outerShdw blurRad="38100" dist="38100" dir="2700000" algn="tl">
                    <a:srgbClr val="000000">
                      <a:alpha val="43137"/>
                    </a:srgbClr>
                  </a:outerShdw>
                </a:effectLst>
              </a:rPr>
              <a:t>(burns, lacerations, stab wounds, self-inflicted injuries, anal injuries linked to plugging drugs) </a:t>
            </a:r>
            <a:r>
              <a:rPr lang="en-GB" sz="1000" dirty="0">
                <a:solidFill>
                  <a:schemeClr val="bg1"/>
                </a:solidFill>
                <a:effectLst>
                  <a:outerShdw blurRad="38100" dist="38100" dir="2700000" algn="tl">
                    <a:srgbClr val="000000">
                      <a:alpha val="43137"/>
                    </a:srgbClr>
                  </a:outerShdw>
                </a:effectLst>
              </a:rPr>
              <a:t>or have there been any notable clusters of, or changes in A&amp;E attendances among young people? </a:t>
            </a:r>
            <a:r>
              <a:rPr lang="en-GB" sz="1000" i="1" dirty="0">
                <a:solidFill>
                  <a:schemeClr val="bg1"/>
                </a:solidFill>
                <a:effectLst>
                  <a:outerShdw blurRad="38100" dist="38100" dir="2700000" algn="tl">
                    <a:srgbClr val="000000">
                      <a:alpha val="43137"/>
                    </a:srgbClr>
                  </a:outerShdw>
                </a:effectLst>
              </a:rPr>
              <a:t>Would you be able to link cases if multiple patients attended with similar injuries or complaints? </a:t>
            </a:r>
          </a:p>
          <a:p>
            <a:pPr marL="0" indent="0">
              <a:buNone/>
            </a:pPr>
            <a:r>
              <a:rPr lang="en-GB" sz="1000" b="1" dirty="0">
                <a:solidFill>
                  <a:schemeClr val="bg1"/>
                </a:solidFill>
                <a:effectLst>
                  <a:outerShdw blurRad="38100" dist="38100" dir="2700000" algn="tl">
                    <a:srgbClr val="000000">
                      <a:alpha val="43137"/>
                    </a:srgbClr>
                  </a:outerShdw>
                </a:effectLst>
              </a:rPr>
              <a:t>GP’s &amp; NURSE PRACTITIONERS &amp; PHARMACIES</a:t>
            </a:r>
            <a:r>
              <a:rPr lang="en-GB" sz="1000" dirty="0">
                <a:solidFill>
                  <a:schemeClr val="bg1"/>
                </a:solidFill>
                <a:effectLst>
                  <a:outerShdw blurRad="38100" dist="38100" dir="2700000" algn="tl">
                    <a:srgbClr val="000000">
                      <a:alpha val="43137"/>
                    </a:srgbClr>
                  </a:outerShdw>
                </a:effectLst>
              </a:rPr>
              <a:t> – Have you noticed clusters in young people presenting with similar symptoms? or very young females requesting contraceptive implants, patients seeking emergency contraception?</a:t>
            </a:r>
          </a:p>
          <a:p>
            <a:pPr marL="0" indent="0">
              <a:buNone/>
            </a:pPr>
            <a:r>
              <a:rPr lang="en-GB" sz="1000" b="1" dirty="0">
                <a:solidFill>
                  <a:schemeClr val="bg1"/>
                </a:solidFill>
                <a:effectLst>
                  <a:outerShdw blurRad="38100" dist="38100" dir="2700000" algn="tl">
                    <a:srgbClr val="000000">
                      <a:alpha val="43137"/>
                    </a:srgbClr>
                  </a:outerShdw>
                </a:effectLst>
              </a:rPr>
              <a:t>ACUTE HOSPITAL (IN-PATIENTS) </a:t>
            </a:r>
            <a:r>
              <a:rPr lang="en-GB" sz="1000" dirty="0">
                <a:solidFill>
                  <a:schemeClr val="bg1"/>
                </a:solidFill>
                <a:effectLst>
                  <a:outerShdw blurRad="38100" dist="38100" dir="2700000" algn="tl">
                    <a:srgbClr val="000000">
                      <a:alpha val="43137"/>
                    </a:srgbClr>
                  </a:outerShdw>
                </a:effectLst>
              </a:rPr>
              <a:t>– Have you noticed an increase in young people admitted with similar, worrying symptoms? Or an increase in serious injuries to young people involving weapons? Have you had patients who have been sexually assaulted (including anal injuries associated with plugging drugs) but claim they are in a relationship with the assailant/the injury was accidental?</a:t>
            </a:r>
          </a:p>
          <a:p>
            <a:pPr marL="0" indent="0">
              <a:buNone/>
            </a:pPr>
            <a:r>
              <a:rPr lang="en-GB" sz="1000" b="1" dirty="0">
                <a:solidFill>
                  <a:schemeClr val="bg1"/>
                </a:solidFill>
                <a:effectLst>
                  <a:outerShdw blurRad="38100" dist="38100" dir="2700000" algn="tl">
                    <a:srgbClr val="000000">
                      <a:alpha val="43137"/>
                    </a:srgbClr>
                  </a:outerShdw>
                </a:effectLst>
              </a:rPr>
              <a:t>SPECIALIST CLINICS</a:t>
            </a:r>
            <a:r>
              <a:rPr lang="en-GB" sz="1000" dirty="0">
                <a:solidFill>
                  <a:schemeClr val="bg1"/>
                </a:solidFill>
                <a:effectLst>
                  <a:outerShdw blurRad="38100" dist="38100" dir="2700000" algn="tl">
                    <a:srgbClr val="000000">
                      <a:alpha val="43137"/>
                    </a:srgbClr>
                  </a:outerShdw>
                </a:effectLst>
              </a:rPr>
              <a:t> – </a:t>
            </a:r>
            <a:r>
              <a:rPr lang="en-GB" sz="1000" i="1" dirty="0">
                <a:solidFill>
                  <a:schemeClr val="bg1"/>
                </a:solidFill>
                <a:effectLst>
                  <a:outerShdw blurRad="38100" dist="38100" dir="2700000" algn="tl">
                    <a:srgbClr val="000000">
                      <a:alpha val="43137"/>
                    </a:srgbClr>
                  </a:outerShdw>
                </a:effectLst>
              </a:rPr>
              <a:t>Have you noticed a change in the number or circumstances of patients that might indicate they are at risk of extra familial harm? (</a:t>
            </a:r>
            <a:r>
              <a:rPr lang="en-GB" sz="1000" i="1" dirty="0" err="1">
                <a:solidFill>
                  <a:schemeClr val="bg1"/>
                </a:solidFill>
                <a:effectLst>
                  <a:outerShdw blurRad="38100" dist="38100" dir="2700000" algn="tl">
                    <a:srgbClr val="000000">
                      <a:alpha val="43137"/>
                    </a:srgbClr>
                  </a:outerShdw>
                </a:effectLst>
              </a:rPr>
              <a:t>E.g</a:t>
            </a:r>
            <a:r>
              <a:rPr lang="en-GB" sz="1000" i="1" dirty="0">
                <a:solidFill>
                  <a:schemeClr val="bg1"/>
                </a:solidFill>
                <a:effectLst>
                  <a:outerShdw blurRad="38100" dist="38100" dir="2700000" algn="tl">
                    <a:srgbClr val="000000">
                      <a:alpha val="43137"/>
                    </a:srgbClr>
                  </a:outerShdw>
                </a:effectLst>
              </a:rPr>
              <a:t> increase in females seeking terminations, spates of young patients presenting for treatment at GUM clinics, anal injuries associated with plugging drugs)</a:t>
            </a:r>
          </a:p>
          <a:p>
            <a:pPr marL="0" indent="0">
              <a:buNone/>
            </a:pPr>
            <a:r>
              <a:rPr lang="en-GB" sz="1000" b="1" dirty="0">
                <a:solidFill>
                  <a:schemeClr val="bg1"/>
                </a:solidFill>
                <a:effectLst>
                  <a:outerShdw blurRad="38100" dist="38100" dir="2700000" algn="tl">
                    <a:srgbClr val="000000">
                      <a:alpha val="43137"/>
                    </a:srgbClr>
                  </a:outerShdw>
                </a:effectLst>
              </a:rPr>
              <a:t>SUBSTANCE MISUSE SERVICES</a:t>
            </a:r>
            <a:r>
              <a:rPr lang="en-GB" sz="1000" dirty="0">
                <a:solidFill>
                  <a:schemeClr val="bg1"/>
                </a:solidFill>
                <a:effectLst>
                  <a:outerShdw blurRad="38100" dist="38100" dir="2700000" algn="tl">
                    <a:srgbClr val="000000">
                      <a:alpha val="43137"/>
                    </a:srgbClr>
                  </a:outerShdw>
                </a:effectLst>
              </a:rPr>
              <a:t> – Have you noticed an increase or change in cohort of young service users? Has there been any changes in the substances young people are using and is this linked to other worrying indicators of extra familial risk/harm? Have you ever noticed  young people being bought to clinics either by taxis or older people they don’t seem related to? Do you patients ever talk to you about suspicious circumstances or feelings like they have no choice? </a:t>
            </a:r>
          </a:p>
          <a:p>
            <a:pPr marL="0" indent="0">
              <a:buNone/>
            </a:pPr>
            <a:endParaRPr lang="en-GB" sz="1000" dirty="0">
              <a:solidFill>
                <a:schemeClr val="bg1"/>
              </a:solidFill>
              <a:effectLst>
                <a:outerShdw blurRad="38100" dist="38100" dir="2700000" algn="tl">
                  <a:srgbClr val="000000">
                    <a:alpha val="43137"/>
                  </a:srgbClr>
                </a:outerShdw>
              </a:effectLst>
            </a:endParaRPr>
          </a:p>
        </p:txBody>
      </p:sp>
      <p:sp>
        <p:nvSpPr>
          <p:cNvPr id="4" name="Rectangle: Rounded Corners 3">
            <a:hlinkClick r:id="rId2" action="ppaction://hlinksldjump" tooltip="Back to Contextual Safeguarding &amp; Health page"/>
            <a:extLst>
              <a:ext uri="{FF2B5EF4-FFF2-40B4-BE49-F238E27FC236}">
                <a16:creationId xmlns:a16="http://schemas.microsoft.com/office/drawing/2014/main" id="{AB4AA370-DF73-48DF-800B-82D23058E62A}"/>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Tree>
    <p:extLst>
      <p:ext uri="{BB962C8B-B14F-4D97-AF65-F5344CB8AC3E}">
        <p14:creationId xmlns:p14="http://schemas.microsoft.com/office/powerpoint/2010/main" val="32788381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696E1-1D1B-44C2-B33D-ABBFCD4AD069}"/>
              </a:ext>
            </a:extLst>
          </p:cNvPr>
          <p:cNvSpPr>
            <a:spLocks noGrp="1"/>
          </p:cNvSpPr>
          <p:nvPr>
            <p:ph type="title"/>
          </p:nvPr>
        </p:nvSpPr>
        <p:spPr>
          <a:xfrm>
            <a:off x="203661" y="0"/>
            <a:ext cx="8736677" cy="662273"/>
          </a:xfrm>
        </p:spPr>
        <p:txBody>
          <a:bodyPr/>
          <a:lstStyle/>
          <a:p>
            <a:r>
              <a:rPr lang="en-GB" sz="3600" dirty="0"/>
              <a:t>Warning Signs of Extra Familial Harm (ABC)</a:t>
            </a:r>
          </a:p>
        </p:txBody>
      </p:sp>
      <p:sp>
        <p:nvSpPr>
          <p:cNvPr id="3" name="Content Placeholder 2">
            <a:extLst>
              <a:ext uri="{FF2B5EF4-FFF2-40B4-BE49-F238E27FC236}">
                <a16:creationId xmlns:a16="http://schemas.microsoft.com/office/drawing/2014/main" id="{C79F8523-05ED-41C1-A9E0-AF7A04334640}"/>
              </a:ext>
            </a:extLst>
          </p:cNvPr>
          <p:cNvSpPr>
            <a:spLocks noGrp="1"/>
          </p:cNvSpPr>
          <p:nvPr>
            <p:ph idx="1"/>
          </p:nvPr>
        </p:nvSpPr>
        <p:spPr>
          <a:xfrm>
            <a:off x="207817" y="662273"/>
            <a:ext cx="8736677" cy="662273"/>
          </a:xfrm>
          <a:solidFill>
            <a:srgbClr val="1C5DAF"/>
          </a:solidFill>
        </p:spPr>
        <p:txBody>
          <a:bodyPr anchor="ctr">
            <a:normAutofit lnSpcReduction="10000"/>
          </a:bodyPr>
          <a:lstStyle/>
          <a:p>
            <a:pPr marL="0" indent="0">
              <a:buNone/>
            </a:pPr>
            <a:r>
              <a:rPr lang="en-GB" sz="1400" dirty="0">
                <a:solidFill>
                  <a:schemeClr val="bg1"/>
                </a:solidFill>
                <a:effectLst>
                  <a:outerShdw blurRad="38100" dist="38100" dir="2700000" algn="tl">
                    <a:srgbClr val="000000">
                      <a:alpha val="43137"/>
                    </a:srgbClr>
                  </a:outerShdw>
                </a:effectLst>
              </a:rPr>
              <a:t>Children and young people affected by extra familial harm are unlikely to disclose their abuse. However they may display visual cues and non-verbal warning signs.  These can be categorised as worrying changes to Appearance, Behaviour &amp; Communication (ABC).; some of which you might observe: </a:t>
            </a:r>
          </a:p>
        </p:txBody>
      </p:sp>
      <p:sp>
        <p:nvSpPr>
          <p:cNvPr id="4" name="Rectangle: Rounded Corners 3">
            <a:hlinkClick r:id="rId2" action="ppaction://hlinksldjump" tooltip="Back to Contextual Safeguarding &amp; Health page"/>
            <a:extLst>
              <a:ext uri="{FF2B5EF4-FFF2-40B4-BE49-F238E27FC236}">
                <a16:creationId xmlns:a16="http://schemas.microsoft.com/office/drawing/2014/main" id="{AB4AA370-DF73-48DF-800B-82D23058E62A}"/>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5" name="Content Placeholder 2">
            <a:extLst>
              <a:ext uri="{FF2B5EF4-FFF2-40B4-BE49-F238E27FC236}">
                <a16:creationId xmlns:a16="http://schemas.microsoft.com/office/drawing/2014/main" id="{E4FD1155-90FC-4C79-8790-3CE4E767A07B}"/>
              </a:ext>
            </a:extLst>
          </p:cNvPr>
          <p:cNvSpPr txBox="1">
            <a:spLocks/>
          </p:cNvSpPr>
          <p:nvPr/>
        </p:nvSpPr>
        <p:spPr>
          <a:xfrm>
            <a:off x="207817" y="1385125"/>
            <a:ext cx="2803831" cy="3530824"/>
          </a:xfrm>
          <a:prstGeom prst="rect">
            <a:avLst/>
          </a:prstGeom>
          <a:solidFill>
            <a:srgbClr val="1C5DAF"/>
          </a:solidFill>
        </p:spPr>
        <p:txBody>
          <a:bodyPr vert="horz" lIns="91440" tIns="45720" rIns="91440" bIns="45720" rtlCol="0" anchor="t">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chemeClr val="bg1"/>
              </a:buClr>
              <a:buSzPct val="70000"/>
              <a:buNone/>
            </a:pPr>
            <a:r>
              <a:rPr lang="en-GB" sz="1400" b="1" dirty="0">
                <a:solidFill>
                  <a:schemeClr val="bg1"/>
                </a:solidFill>
                <a:effectLst>
                  <a:outerShdw blurRad="38100" dist="38100" dir="2700000" algn="tl">
                    <a:srgbClr val="000000">
                      <a:alpha val="43137"/>
                    </a:srgbClr>
                  </a:outerShdw>
                </a:effectLst>
              </a:rPr>
              <a:t>APPEARANCE</a:t>
            </a:r>
          </a:p>
          <a:p>
            <a:pPr lvl="0">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Suddenly changes their dress or music, including restricting their clothes to a certain colour or style associated with gang culture/religious group.</a:t>
            </a:r>
          </a:p>
          <a:p>
            <a:pPr lvl="0">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Looks tired or unwell, unable to pay attention</a:t>
            </a:r>
          </a:p>
          <a:p>
            <a:pPr lvl="0">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Marks or scars on their body, which they try to hide.</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Injury to hands, necks, legs, buttocks or genitals</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Wearing a lot more make-up, appearing ‘overly’ made up or hiding their face with make-up and hair</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Unable to make or hold eye contact</a:t>
            </a:r>
          </a:p>
        </p:txBody>
      </p:sp>
      <p:sp>
        <p:nvSpPr>
          <p:cNvPr id="6" name="Content Placeholder 2">
            <a:extLst>
              <a:ext uri="{FF2B5EF4-FFF2-40B4-BE49-F238E27FC236}">
                <a16:creationId xmlns:a16="http://schemas.microsoft.com/office/drawing/2014/main" id="{A10F68E8-B2E1-49D4-84DE-171C29331DBF}"/>
              </a:ext>
            </a:extLst>
          </p:cNvPr>
          <p:cNvSpPr txBox="1">
            <a:spLocks/>
          </p:cNvSpPr>
          <p:nvPr/>
        </p:nvSpPr>
        <p:spPr>
          <a:xfrm>
            <a:off x="3170083" y="1412174"/>
            <a:ext cx="2803831" cy="3530824"/>
          </a:xfrm>
          <a:prstGeom prst="rect">
            <a:avLst/>
          </a:prstGeom>
          <a:solidFill>
            <a:srgbClr val="1C5DAF"/>
          </a:solidFill>
        </p:spPr>
        <p:txBody>
          <a:bodyPr vert="horz" lIns="91440" tIns="45720" rIns="91440" bIns="45720" rtlCol="0" anchor="t">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chemeClr val="bg1"/>
              </a:buClr>
              <a:buSzPct val="70000"/>
              <a:buNone/>
            </a:pPr>
            <a:r>
              <a:rPr lang="en-GB" sz="1400" b="1" dirty="0">
                <a:solidFill>
                  <a:schemeClr val="bg1"/>
                </a:solidFill>
                <a:effectLst>
                  <a:outerShdw blurRad="38100" dist="38100" dir="2700000" algn="tl">
                    <a:srgbClr val="000000">
                      <a:alpha val="43137"/>
                    </a:srgbClr>
                  </a:outerShdw>
                </a:effectLst>
              </a:rPr>
              <a:t>BEHAVIOUR</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Particularly secretive or has really sharp, severe mood swings.</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Develops relationships with older men and/or women or change in peer group </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Missing from home / reluctant to say where they have been or what they have been doing. </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Appears overly stressed or anxious; especially after phone calls</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New/expensive items that they couldn’t legitimately afford</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Aggressive or disruptive conduct out of the ordinary.</a:t>
            </a:r>
          </a:p>
          <a:p>
            <a:pPr>
              <a:buClr>
                <a:schemeClr val="bg1"/>
              </a:buClr>
              <a:buSzPct val="70000"/>
              <a:buFont typeface="Calibri" panose="020F0502020204030204" pitchFamily="34" charset="0"/>
              <a:buChar char="֍"/>
            </a:pPr>
            <a:r>
              <a:rPr lang="en-GB" sz="1400" dirty="0">
                <a:solidFill>
                  <a:schemeClr val="bg1"/>
                </a:solidFill>
                <a:effectLst>
                  <a:outerShdw blurRad="38100" dist="38100" dir="2700000" algn="tl">
                    <a:srgbClr val="000000">
                      <a:alpha val="43137"/>
                    </a:srgbClr>
                  </a:outerShdw>
                </a:effectLst>
              </a:rPr>
              <a:t>Self-harm – e.g. cutting or eating disorder</a:t>
            </a:r>
          </a:p>
          <a:p>
            <a:pPr>
              <a:buClr>
                <a:schemeClr val="bg1"/>
              </a:buClr>
              <a:buSzPct val="70000"/>
              <a:buFont typeface="Calibri" panose="020F0502020204030204" pitchFamily="34" charset="0"/>
              <a:buChar char="֍"/>
            </a:pPr>
            <a:endParaRPr lang="en-GB" sz="1400" dirty="0">
              <a:solidFill>
                <a:schemeClr val="bg1"/>
              </a:solidFill>
              <a:effectLst>
                <a:outerShdw blurRad="38100" dist="38100" dir="2700000" algn="tl">
                  <a:srgbClr val="000000">
                    <a:alpha val="43137"/>
                  </a:srgbClr>
                </a:outerShdw>
              </a:effectLst>
            </a:endParaRPr>
          </a:p>
        </p:txBody>
      </p:sp>
      <p:sp>
        <p:nvSpPr>
          <p:cNvPr id="7" name="Content Placeholder 2">
            <a:extLst>
              <a:ext uri="{FF2B5EF4-FFF2-40B4-BE49-F238E27FC236}">
                <a16:creationId xmlns:a16="http://schemas.microsoft.com/office/drawing/2014/main" id="{D8C803A6-1DB9-44D4-A942-FE842DA70880}"/>
              </a:ext>
            </a:extLst>
          </p:cNvPr>
          <p:cNvSpPr txBox="1">
            <a:spLocks/>
          </p:cNvSpPr>
          <p:nvPr/>
        </p:nvSpPr>
        <p:spPr>
          <a:xfrm>
            <a:off x="6140663" y="1412174"/>
            <a:ext cx="2803831" cy="3530824"/>
          </a:xfrm>
          <a:prstGeom prst="rect">
            <a:avLst/>
          </a:prstGeom>
          <a:solidFill>
            <a:srgbClr val="1C5DAF"/>
          </a:solidFill>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Clr>
                <a:schemeClr val="bg1"/>
              </a:buClr>
              <a:buSzPct val="70000"/>
              <a:buNone/>
            </a:pPr>
            <a:r>
              <a:rPr lang="en-GB" sz="1400" b="1" dirty="0">
                <a:solidFill>
                  <a:schemeClr val="bg1"/>
                </a:solidFill>
                <a:effectLst>
                  <a:outerShdw blurRad="38100" dist="38100" dir="2700000" algn="tl">
                    <a:srgbClr val="000000">
                      <a:alpha val="43137"/>
                    </a:srgbClr>
                  </a:outerShdw>
                </a:effectLst>
              </a:rPr>
              <a:t>COMMUNICATION</a:t>
            </a:r>
          </a:p>
          <a:p>
            <a:pPr lvl="0">
              <a:buClr>
                <a:schemeClr val="bg1"/>
              </a:buClr>
              <a:buSzPct val="70000"/>
              <a:buFont typeface="Calibri" panose="020F0502020204030204" pitchFamily="34" charset="0"/>
              <a:buChar char="֍"/>
            </a:pPr>
            <a:r>
              <a:rPr lang="en-GB" sz="1300" dirty="0">
                <a:solidFill>
                  <a:schemeClr val="bg1"/>
                </a:solidFill>
                <a:effectLst>
                  <a:outerShdw blurRad="38100" dist="38100" dir="2700000" algn="tl">
                    <a:srgbClr val="000000">
                      <a:alpha val="43137"/>
                    </a:srgbClr>
                  </a:outerShdw>
                </a:effectLst>
              </a:rPr>
              <a:t>Starts using a different 'street language' or name.</a:t>
            </a:r>
          </a:p>
          <a:p>
            <a:pPr lvl="0">
              <a:buClr>
                <a:schemeClr val="bg1"/>
              </a:buClr>
              <a:buSzPct val="70000"/>
              <a:buFont typeface="Calibri" panose="020F0502020204030204" pitchFamily="34" charset="0"/>
              <a:buChar char="֍"/>
            </a:pPr>
            <a:r>
              <a:rPr lang="en-GB" sz="1300" dirty="0">
                <a:solidFill>
                  <a:schemeClr val="bg1"/>
                </a:solidFill>
                <a:effectLst>
                  <a:outerShdw blurRad="38100" dist="38100" dir="2700000" algn="tl">
                    <a:srgbClr val="000000">
                      <a:alpha val="43137"/>
                    </a:srgbClr>
                  </a:outerShdw>
                </a:effectLst>
              </a:rPr>
              <a:t>Sudden change in the way they communicate with you e.g. </a:t>
            </a:r>
            <a:r>
              <a:rPr lang="en-GB" sz="1300" i="1" dirty="0">
                <a:solidFill>
                  <a:schemeClr val="bg1"/>
                </a:solidFill>
                <a:effectLst>
                  <a:outerShdw blurRad="38100" dist="38100" dir="2700000" algn="tl">
                    <a:srgbClr val="000000">
                      <a:alpha val="43137"/>
                    </a:srgbClr>
                  </a:outerShdw>
                </a:effectLst>
              </a:rPr>
              <a:t>becoming very withdrawn, no longer talking to you about themselves or being very angry / aggressive</a:t>
            </a:r>
          </a:p>
          <a:p>
            <a:pPr lvl="0">
              <a:buClr>
                <a:schemeClr val="bg1"/>
              </a:buClr>
              <a:buSzPct val="70000"/>
              <a:buFont typeface="Calibri" panose="020F0502020204030204" pitchFamily="34" charset="0"/>
              <a:buChar char="֍"/>
            </a:pPr>
            <a:r>
              <a:rPr lang="en-GB" sz="1300" dirty="0">
                <a:solidFill>
                  <a:schemeClr val="bg1"/>
                </a:solidFill>
                <a:effectLst>
                  <a:outerShdw blurRad="38100" dist="38100" dir="2700000" algn="tl">
                    <a:srgbClr val="000000">
                      <a:alpha val="43137"/>
                    </a:srgbClr>
                  </a:outerShdw>
                </a:effectLst>
              </a:rPr>
              <a:t>Receiving excessive amount of text messages or phone calls- having to keep their phone with them at all times</a:t>
            </a:r>
          </a:p>
          <a:p>
            <a:pPr>
              <a:buClr>
                <a:schemeClr val="bg1"/>
              </a:buClr>
              <a:buSzPct val="70000"/>
              <a:buFont typeface="Calibri" panose="020F0502020204030204" pitchFamily="34" charset="0"/>
              <a:buChar char="֍"/>
            </a:pPr>
            <a:r>
              <a:rPr lang="en-GB" sz="1300" dirty="0">
                <a:solidFill>
                  <a:schemeClr val="bg1"/>
                </a:solidFill>
                <a:effectLst>
                  <a:outerShdw blurRad="38100" dist="38100" dir="2700000" algn="tl">
                    <a:srgbClr val="000000">
                      <a:alpha val="43137"/>
                    </a:srgbClr>
                  </a:outerShdw>
                </a:effectLst>
              </a:rPr>
              <a:t>Talking about new religions or socio-political issues more than usually would</a:t>
            </a:r>
          </a:p>
        </p:txBody>
      </p:sp>
    </p:spTree>
    <p:extLst>
      <p:ext uri="{BB962C8B-B14F-4D97-AF65-F5344CB8AC3E}">
        <p14:creationId xmlns:p14="http://schemas.microsoft.com/office/powerpoint/2010/main" val="4575034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696E1-1D1B-44C2-B33D-ABBFCD4AD069}"/>
              </a:ext>
            </a:extLst>
          </p:cNvPr>
          <p:cNvSpPr>
            <a:spLocks noGrp="1"/>
          </p:cNvSpPr>
          <p:nvPr>
            <p:ph type="title"/>
          </p:nvPr>
        </p:nvSpPr>
        <p:spPr>
          <a:xfrm>
            <a:off x="207817" y="62818"/>
            <a:ext cx="8936183" cy="633467"/>
          </a:xfrm>
        </p:spPr>
        <p:txBody>
          <a:bodyPr>
            <a:normAutofit/>
          </a:bodyPr>
          <a:lstStyle/>
          <a:p>
            <a:r>
              <a:rPr lang="en-GB" sz="3600" dirty="0"/>
              <a:t>Contextual Practice for Health Professionals</a:t>
            </a:r>
          </a:p>
        </p:txBody>
      </p:sp>
      <p:sp>
        <p:nvSpPr>
          <p:cNvPr id="3" name="Content Placeholder 2">
            <a:extLst>
              <a:ext uri="{FF2B5EF4-FFF2-40B4-BE49-F238E27FC236}">
                <a16:creationId xmlns:a16="http://schemas.microsoft.com/office/drawing/2014/main" id="{C79F8523-05ED-41C1-A9E0-AF7A04334640}"/>
              </a:ext>
            </a:extLst>
          </p:cNvPr>
          <p:cNvSpPr>
            <a:spLocks noGrp="1"/>
          </p:cNvSpPr>
          <p:nvPr>
            <p:ph idx="1"/>
          </p:nvPr>
        </p:nvSpPr>
        <p:spPr>
          <a:xfrm>
            <a:off x="207817" y="696285"/>
            <a:ext cx="8736677" cy="3531766"/>
          </a:xfrm>
          <a:solidFill>
            <a:srgbClr val="1C5DAF"/>
          </a:solidFill>
        </p:spPr>
        <p:txBody>
          <a:bodyPr>
            <a:noAutofit/>
          </a:bodyPr>
          <a:lstStyle/>
          <a:p>
            <a:pPr marL="0" indent="0" algn="just">
              <a:buNone/>
            </a:pPr>
            <a:r>
              <a:rPr lang="en-GB" sz="1400" dirty="0">
                <a:solidFill>
                  <a:schemeClr val="bg1"/>
                </a:solidFill>
                <a:effectLst>
                  <a:outerShdw blurRad="38100" dist="38100" dir="2700000" algn="tl">
                    <a:srgbClr val="000000">
                      <a:alpha val="43137"/>
                    </a:srgbClr>
                  </a:outerShdw>
                </a:effectLst>
              </a:rPr>
              <a:t>Contextual safeguarding looks at how we can best professionals can identify and understand extra familial risks; engage with children and young people and help to keep them safe. The approach focuses on considering context: the places and spaces young people spend their time; who they are with and what they are doing.  Using this contextual knowledge, practitioners can assess who is best placed to intervene with the context to create safety and wellbeing.</a:t>
            </a:r>
          </a:p>
          <a:p>
            <a:pPr marL="0" indent="0" algn="just">
              <a:buNone/>
            </a:pPr>
            <a:r>
              <a:rPr lang="en-GB" sz="1400" i="1" dirty="0">
                <a:solidFill>
                  <a:schemeClr val="bg1"/>
                </a:solidFill>
                <a:effectLst>
                  <a:outerShdw blurRad="38100" dist="38100" dir="2700000" algn="tl">
                    <a:srgbClr val="000000">
                      <a:alpha val="43137"/>
                    </a:srgbClr>
                  </a:outerShdw>
                </a:effectLst>
              </a:rPr>
              <a:t>“All staff who come into contact with children and young people have a responsibility to safeguard and promote their welfare and should know what to do if they have concerns about safeguarding/child protection issues”. </a:t>
            </a:r>
            <a:r>
              <a:rPr lang="en-GB" sz="1400" dirty="0">
                <a:solidFill>
                  <a:schemeClr val="bg1"/>
                </a:solidFill>
                <a:effectLst>
                  <a:outerShdw blurRad="38100" dist="38100" dir="2700000" algn="tl">
                    <a:srgbClr val="000000">
                      <a:alpha val="43137"/>
                    </a:srgbClr>
                  </a:outerShdw>
                </a:effectLst>
              </a:rPr>
              <a:t>Intercollegiate document </a:t>
            </a:r>
            <a:endParaRPr lang="en-GB" sz="1400" i="1" dirty="0">
              <a:solidFill>
                <a:schemeClr val="bg1"/>
              </a:solidFill>
              <a:effectLst>
                <a:outerShdw blurRad="38100" dist="38100" dir="2700000" algn="tl">
                  <a:srgbClr val="000000">
                    <a:alpha val="43137"/>
                  </a:srgbClr>
                </a:outerShdw>
              </a:effectLst>
            </a:endParaRPr>
          </a:p>
          <a:p>
            <a:pPr marL="0" indent="0" algn="just">
              <a:buNone/>
            </a:pPr>
            <a:r>
              <a:rPr lang="en-GB" sz="1400" dirty="0">
                <a:solidFill>
                  <a:schemeClr val="bg1"/>
                </a:solidFill>
                <a:effectLst>
                  <a:outerShdw blurRad="38100" dist="38100" dir="2700000" algn="tl">
                    <a:srgbClr val="000000">
                      <a:alpha val="43137"/>
                    </a:srgbClr>
                  </a:outerShdw>
                </a:effectLst>
              </a:rPr>
              <a:t>Intercollegiate guidance, together with local safeguarding policies and procedures set out your organisation's commitment to protecting children and young people.  National NHS safeguarding policy references Contextual Safeguarding as an appropriate response to identifying and assessing extra familial risk in children and young people.</a:t>
            </a:r>
          </a:p>
          <a:p>
            <a:pPr marL="0" indent="0" algn="just">
              <a:buNone/>
            </a:pPr>
            <a:r>
              <a:rPr lang="en-GB" sz="1400" dirty="0">
                <a:solidFill>
                  <a:schemeClr val="bg1"/>
                </a:solidFill>
                <a:effectLst>
                  <a:outerShdw blurRad="38100" dist="38100" dir="2700000" algn="tl">
                    <a:srgbClr val="000000">
                      <a:alpha val="43137"/>
                    </a:srgbClr>
                  </a:outerShdw>
                </a:effectLst>
              </a:rPr>
              <a:t>In practice, when applying contextual safeguarding in practice, this simply means adopting a common-sensical approach to the situation and thinking about </a:t>
            </a:r>
            <a:r>
              <a:rPr lang="en-GB" sz="1400" u="sng" dirty="0">
                <a:solidFill>
                  <a:schemeClr val="bg1"/>
                </a:solidFill>
                <a:effectLst>
                  <a:outerShdw blurRad="38100" dist="38100" dir="2700000" algn="tl">
                    <a:srgbClr val="000000">
                      <a:alpha val="43137"/>
                    </a:srgbClr>
                  </a:outerShdw>
                </a:effectLst>
              </a:rPr>
              <a:t>all</a:t>
            </a:r>
            <a:r>
              <a:rPr lang="en-GB" sz="1400" dirty="0">
                <a:solidFill>
                  <a:schemeClr val="bg1"/>
                </a:solidFill>
                <a:effectLst>
                  <a:outerShdw blurRad="38100" dist="38100" dir="2700000" algn="tl">
                    <a:srgbClr val="000000">
                      <a:alpha val="43137"/>
                    </a:srgbClr>
                  </a:outerShdw>
                </a:effectLst>
              </a:rPr>
              <a:t> the aspects of a persons’ life and how they might impact on their feelings of safety and wellbeing.  In the case of identifying and managing risks associated with extra familial risk and harm, this means questioning what you see, are told and know about a patient and exercising professional curiosity in order to establish the places and spaces they feel safe or unsafe and whether there are particular contextual safeguarding needs?  </a:t>
            </a:r>
          </a:p>
        </p:txBody>
      </p:sp>
      <p:sp>
        <p:nvSpPr>
          <p:cNvPr id="4" name="Rectangle: Rounded Corners 3">
            <a:hlinkClick r:id="rId2" action="ppaction://hlinksldjump" tooltip="Back to Contextual Safeguarding &amp; Health page"/>
            <a:extLst>
              <a:ext uri="{FF2B5EF4-FFF2-40B4-BE49-F238E27FC236}">
                <a16:creationId xmlns:a16="http://schemas.microsoft.com/office/drawing/2014/main" id="{AB4AA370-DF73-48DF-800B-82D23058E62A}"/>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5" name="Rectangle 4">
            <a:hlinkClick r:id="rId3" action="ppaction://hlinksldjump" tooltip="Contextual Safeguarding Case Study for Health Professionals"/>
            <a:extLst>
              <a:ext uri="{FF2B5EF4-FFF2-40B4-BE49-F238E27FC236}">
                <a16:creationId xmlns:a16="http://schemas.microsoft.com/office/drawing/2014/main" id="{C0EDF533-0DEE-4D24-BFBE-072D2175F869}"/>
              </a:ext>
            </a:extLst>
          </p:cNvPr>
          <p:cNvSpPr/>
          <p:nvPr/>
        </p:nvSpPr>
        <p:spPr>
          <a:xfrm>
            <a:off x="207817" y="4337108"/>
            <a:ext cx="8736677" cy="524410"/>
          </a:xfrm>
          <a:prstGeom prst="rect">
            <a:avLst/>
          </a:prstGeom>
          <a:solidFill>
            <a:srgbClr val="1C5D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effectLst>
                  <a:outerShdw blurRad="38100" dist="38100" dir="2700000" algn="tl">
                    <a:srgbClr val="000000">
                      <a:alpha val="43137"/>
                    </a:srgbClr>
                  </a:outerShdw>
                </a:effectLst>
              </a:rPr>
              <a:t>Click on this box to read a contextual safeguarding case study</a:t>
            </a:r>
          </a:p>
        </p:txBody>
      </p:sp>
    </p:spTree>
    <p:extLst>
      <p:ext uri="{BB962C8B-B14F-4D97-AF65-F5344CB8AC3E}">
        <p14:creationId xmlns:p14="http://schemas.microsoft.com/office/powerpoint/2010/main" val="3608685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B765111-B277-4845-9AFB-54039CDBD371}"/>
              </a:ext>
            </a:extLst>
          </p:cNvPr>
          <p:cNvSpPr>
            <a:spLocks noGrp="1"/>
          </p:cNvSpPr>
          <p:nvPr>
            <p:ph idx="1"/>
          </p:nvPr>
        </p:nvSpPr>
        <p:spPr>
          <a:xfrm>
            <a:off x="203661" y="183110"/>
            <a:ext cx="8736677" cy="3004707"/>
          </a:xfrm>
          <a:solidFill>
            <a:schemeClr val="bg1"/>
          </a:solidFill>
          <a:ln>
            <a:solidFill>
              <a:srgbClr val="1C5DAF"/>
            </a:solidFill>
          </a:ln>
        </p:spPr>
        <p:txBody>
          <a:bodyPr anchor="ctr">
            <a:normAutofit/>
          </a:bodyPr>
          <a:lstStyle/>
          <a:p>
            <a:pPr marL="0" indent="0" algn="ctr">
              <a:buNone/>
            </a:pPr>
            <a:r>
              <a:rPr lang="en-GB" sz="1600" b="1" i="1" dirty="0">
                <a:solidFill>
                  <a:srgbClr val="1C5DAF"/>
                </a:solidFill>
              </a:rPr>
              <a:t>A secondary school age female patient presents to sexual health services for emergency contraception during school hours but complains of some vaginal discomfort. </a:t>
            </a:r>
          </a:p>
          <a:p>
            <a:pPr marL="0" indent="0" algn="ctr">
              <a:buNone/>
            </a:pPr>
            <a:r>
              <a:rPr lang="en-GB" sz="1600" b="1" i="1" dirty="0">
                <a:solidFill>
                  <a:srgbClr val="1C5DAF"/>
                </a:solidFill>
              </a:rPr>
              <a:t>During examination the practitioner notices the patient has an untreated </a:t>
            </a:r>
            <a:r>
              <a:rPr lang="en-GB" sz="1600" b="1" i="1" dirty="0" err="1">
                <a:solidFill>
                  <a:srgbClr val="1C5DAF"/>
                </a:solidFill>
              </a:rPr>
              <a:t>STi</a:t>
            </a:r>
            <a:r>
              <a:rPr lang="en-GB" sz="1600" b="1" i="1" dirty="0">
                <a:solidFill>
                  <a:srgbClr val="1C5DAF"/>
                </a:solidFill>
              </a:rPr>
              <a:t> that is similar to another case the practitioner treated the previous week.  </a:t>
            </a:r>
          </a:p>
          <a:p>
            <a:pPr marL="0" indent="0" algn="ctr">
              <a:buNone/>
            </a:pPr>
            <a:r>
              <a:rPr lang="en-GB" sz="1600" b="1" i="1" dirty="0">
                <a:solidFill>
                  <a:srgbClr val="1C5DAF"/>
                </a:solidFill>
              </a:rPr>
              <a:t>When the practitioner gently asks the patient about their sexual history, they are unwilling to disclose any information and appear anxious.  </a:t>
            </a:r>
          </a:p>
          <a:p>
            <a:pPr marL="0" indent="0" algn="ctr">
              <a:buNone/>
            </a:pPr>
            <a:r>
              <a:rPr lang="en-GB" sz="1600" b="1" i="1" dirty="0">
                <a:solidFill>
                  <a:srgbClr val="1C5DAF"/>
                </a:solidFill>
              </a:rPr>
              <a:t>The receptionist later commented to the practitioner that the female arrived unaccompanied at the clinic by taxi but didn’t appear to have any money or personal possessions with her. </a:t>
            </a:r>
          </a:p>
          <a:p>
            <a:pPr marL="0" indent="0" algn="ctr">
              <a:buNone/>
            </a:pPr>
            <a:r>
              <a:rPr lang="en-GB" sz="1600" b="1" i="1" dirty="0">
                <a:solidFill>
                  <a:srgbClr val="1C5DAF"/>
                </a:solidFill>
              </a:rPr>
              <a:t>The reception commented that she felt it was odd, but didn’t say anything to the female because she had noticed a few taxi’s dropping girls off, so it seemed quite commonplace these days.</a:t>
            </a:r>
          </a:p>
        </p:txBody>
      </p:sp>
      <p:sp>
        <p:nvSpPr>
          <p:cNvPr id="4" name="Rectangle 3">
            <a:extLst>
              <a:ext uri="{FF2B5EF4-FFF2-40B4-BE49-F238E27FC236}">
                <a16:creationId xmlns:a16="http://schemas.microsoft.com/office/drawing/2014/main" id="{F2D8BDAA-A229-4F2A-9235-76EBDBDB4AFA}"/>
              </a:ext>
            </a:extLst>
          </p:cNvPr>
          <p:cNvSpPr/>
          <p:nvPr/>
        </p:nvSpPr>
        <p:spPr>
          <a:xfrm>
            <a:off x="221404" y="3270531"/>
            <a:ext cx="8728366" cy="1492716"/>
          </a:xfrm>
          <a:prstGeom prst="rect">
            <a:avLst/>
          </a:prstGeom>
          <a:solidFill>
            <a:srgbClr val="1C5DAF"/>
          </a:solidFill>
        </p:spPr>
        <p:txBody>
          <a:bodyPr wrap="square">
            <a:spAutoFit/>
          </a:bodyPr>
          <a:lstStyle/>
          <a:p>
            <a:pPr>
              <a:buClr>
                <a:schemeClr val="bg1"/>
              </a:buClr>
              <a:buSzPct val="66000"/>
            </a:pPr>
            <a:r>
              <a:rPr lang="en-GB" sz="1400" b="1" i="1" dirty="0">
                <a:solidFill>
                  <a:schemeClr val="bg1"/>
                </a:solidFill>
                <a:effectLst>
                  <a:outerShdw blurRad="38100" dist="38100" dir="2700000" algn="tl">
                    <a:srgbClr val="000000">
                      <a:alpha val="43137"/>
                    </a:srgbClr>
                  </a:outerShdw>
                </a:effectLst>
              </a:rPr>
              <a:t>Would you consider this to be a contextual safeguarding issue?  </a:t>
            </a:r>
            <a:br>
              <a:rPr lang="en-GB" sz="1400" b="1" i="1" dirty="0">
                <a:solidFill>
                  <a:schemeClr val="bg1"/>
                </a:solidFill>
                <a:effectLst>
                  <a:outerShdw blurRad="38100" dist="38100" dir="2700000" algn="tl">
                    <a:srgbClr val="000000">
                      <a:alpha val="43137"/>
                    </a:srgbClr>
                  </a:outerShdw>
                </a:effectLst>
              </a:rPr>
            </a:br>
            <a:r>
              <a:rPr lang="en-GB" sz="1400" dirty="0">
                <a:solidFill>
                  <a:schemeClr val="bg1"/>
                </a:solidFill>
                <a:effectLst>
                  <a:outerShdw blurRad="38100" dist="38100" dir="2700000" algn="tl">
                    <a:srgbClr val="000000">
                      <a:alpha val="43137"/>
                    </a:srgbClr>
                  </a:outerShdw>
                </a:effectLst>
              </a:rPr>
              <a:t>Would the taxi, non school attendance and young female travelling unaccompanied trigger concerns?</a:t>
            </a:r>
            <a:endParaRPr lang="en-GB" sz="700" dirty="0">
              <a:solidFill>
                <a:schemeClr val="bg1"/>
              </a:solidFill>
              <a:effectLst>
                <a:outerShdw blurRad="38100" dist="38100" dir="2700000" algn="tl">
                  <a:srgbClr val="000000">
                    <a:alpha val="43137"/>
                  </a:srgbClr>
                </a:outerShdw>
              </a:effectLst>
            </a:endParaRPr>
          </a:p>
          <a:p>
            <a:pPr>
              <a:buClr>
                <a:schemeClr val="bg1"/>
              </a:buClr>
              <a:buSzPct val="66000"/>
            </a:pPr>
            <a:endParaRPr lang="en-GB" sz="700" i="1" dirty="0">
              <a:solidFill>
                <a:schemeClr val="bg1"/>
              </a:solidFill>
              <a:effectLst>
                <a:outerShdw blurRad="38100" dist="38100" dir="2700000" algn="tl">
                  <a:srgbClr val="000000">
                    <a:alpha val="43137"/>
                  </a:srgbClr>
                </a:outerShdw>
              </a:effectLst>
            </a:endParaRPr>
          </a:p>
          <a:p>
            <a:pPr>
              <a:buClr>
                <a:schemeClr val="bg1"/>
              </a:buClr>
              <a:buSzPct val="66000"/>
            </a:pPr>
            <a:r>
              <a:rPr lang="en-GB" sz="1400" b="1" i="1" dirty="0">
                <a:solidFill>
                  <a:schemeClr val="bg1"/>
                </a:solidFill>
                <a:effectLst>
                  <a:outerShdw blurRad="38100" dist="38100" dir="2700000" algn="tl">
                    <a:srgbClr val="000000">
                      <a:alpha val="43137"/>
                    </a:srgbClr>
                  </a:outerShdw>
                </a:effectLst>
              </a:rPr>
              <a:t>How might you report contextual concerns? Who would you tell?  Are your Safeguarding procedures capable of capturing contextual concerns? What could you do? </a:t>
            </a:r>
            <a:br>
              <a:rPr lang="en-GB" sz="1400" i="1" dirty="0">
                <a:solidFill>
                  <a:schemeClr val="bg1"/>
                </a:solidFill>
                <a:effectLst>
                  <a:outerShdw blurRad="38100" dist="38100" dir="2700000" algn="tl">
                    <a:srgbClr val="000000">
                      <a:alpha val="43137"/>
                    </a:srgbClr>
                  </a:outerShdw>
                </a:effectLst>
              </a:rPr>
            </a:br>
            <a:r>
              <a:rPr lang="en-GB" sz="1400" dirty="0">
                <a:solidFill>
                  <a:schemeClr val="bg1"/>
                </a:solidFill>
                <a:effectLst>
                  <a:outerShdw blurRad="38100" dist="38100" dir="2700000" algn="tl">
                    <a:srgbClr val="000000">
                      <a:alpha val="43137"/>
                    </a:srgbClr>
                  </a:outerShdw>
                </a:effectLst>
              </a:rPr>
              <a:t>Would you record details of the taxi? Link with symptoms/injuries with other similar cases? Make a MASH referral? …what if the young person attended anonymously or gave false details?</a:t>
            </a:r>
          </a:p>
        </p:txBody>
      </p:sp>
      <p:sp>
        <p:nvSpPr>
          <p:cNvPr id="5" name="Rectangle: Rounded Corners 4">
            <a:hlinkClick r:id="rId2" action="ppaction://hlinksldjump" tooltip="Back to Contextual Safeguarding for Health Professionals page"/>
            <a:extLst>
              <a:ext uri="{FF2B5EF4-FFF2-40B4-BE49-F238E27FC236}">
                <a16:creationId xmlns:a16="http://schemas.microsoft.com/office/drawing/2014/main" id="{C3CE52E9-F0D7-41E1-A23E-66B10F22E04C}"/>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Tree>
    <p:extLst>
      <p:ext uri="{BB962C8B-B14F-4D97-AF65-F5344CB8AC3E}">
        <p14:creationId xmlns:p14="http://schemas.microsoft.com/office/powerpoint/2010/main" val="172998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EAE9EB2-EF6B-448B-A396-0ADA4C805A4F}"/>
              </a:ext>
            </a:extLst>
          </p:cNvPr>
          <p:cNvSpPr/>
          <p:nvPr/>
        </p:nvSpPr>
        <p:spPr>
          <a:xfrm>
            <a:off x="138130" y="3758268"/>
            <a:ext cx="2550504" cy="1141490"/>
          </a:xfrm>
          <a:prstGeom prst="rect">
            <a:avLst/>
          </a:prstGeom>
          <a:solidFill>
            <a:srgbClr val="82C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GB" sz="1400">
                <a:solidFill>
                  <a:schemeClr val="bg1"/>
                </a:solidFill>
                <a:effectLst>
                  <a:outerShdw blurRad="38100" dist="38100" dir="2700000" algn="tl">
                    <a:srgbClr val="000000">
                      <a:alpha val="43137"/>
                    </a:srgbClr>
                  </a:outerShdw>
                </a:effectLst>
              </a:rPr>
              <a:t>Recognising and responding to extra familial risks is an essential part of safeguarding adolescents.</a:t>
            </a:r>
            <a:endParaRPr lang="en-GB" sz="1400" dirty="0">
              <a:solidFill>
                <a:schemeClr val="bg1"/>
              </a:solidFill>
              <a:effectLst>
                <a:outerShdw blurRad="38100" dist="38100" dir="2700000" algn="tl">
                  <a:srgbClr val="000000">
                    <a:alpha val="43137"/>
                  </a:srgbClr>
                </a:outerShdw>
              </a:effectLst>
            </a:endParaRPr>
          </a:p>
        </p:txBody>
      </p:sp>
      <p:sp>
        <p:nvSpPr>
          <p:cNvPr id="30" name="Rectangle 29">
            <a:extLst>
              <a:ext uri="{FF2B5EF4-FFF2-40B4-BE49-F238E27FC236}">
                <a16:creationId xmlns:a16="http://schemas.microsoft.com/office/drawing/2014/main" id="{B8BC52D2-4224-4131-81BF-2578387CE53E}"/>
              </a:ext>
            </a:extLst>
          </p:cNvPr>
          <p:cNvSpPr/>
          <p:nvPr/>
        </p:nvSpPr>
        <p:spPr>
          <a:xfrm>
            <a:off x="6132389" y="3758268"/>
            <a:ext cx="2812106" cy="1159776"/>
          </a:xfrm>
          <a:prstGeom prst="rect">
            <a:avLst/>
          </a:prstGeom>
          <a:solidFill>
            <a:srgbClr val="82C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GB" sz="1400" dirty="0">
                <a:solidFill>
                  <a:schemeClr val="bg1"/>
                </a:solidFill>
                <a:effectLst>
                  <a:outerShdw blurRad="38100" dist="38100" dir="2700000" algn="tl">
                    <a:srgbClr val="000000">
                      <a:alpha val="43137"/>
                    </a:srgbClr>
                  </a:outerShdw>
                </a:effectLst>
              </a:rPr>
              <a:t>Tackling extra familial risk and harm requires a different approach</a:t>
            </a:r>
          </a:p>
        </p:txBody>
      </p:sp>
      <p:sp>
        <p:nvSpPr>
          <p:cNvPr id="11" name="Title 1">
            <a:extLst>
              <a:ext uri="{FF2B5EF4-FFF2-40B4-BE49-F238E27FC236}">
                <a16:creationId xmlns:a16="http://schemas.microsoft.com/office/drawing/2014/main" id="{C2F48CC1-4357-4986-A954-740786002E8E}"/>
              </a:ext>
            </a:extLst>
          </p:cNvPr>
          <p:cNvSpPr>
            <a:spLocks noGrp="1"/>
          </p:cNvSpPr>
          <p:nvPr>
            <p:ph type="title"/>
          </p:nvPr>
        </p:nvSpPr>
        <p:spPr>
          <a:xfrm>
            <a:off x="1" y="29263"/>
            <a:ext cx="8944494" cy="662273"/>
          </a:xfrm>
          <a:noFill/>
          <a:ln>
            <a:noFill/>
          </a:ln>
        </p:spPr>
        <p:txBody>
          <a:bodyPr anchor="t">
            <a:normAutofit/>
          </a:bodyPr>
          <a:lstStyle/>
          <a:p>
            <a:pPr marL="108000"/>
            <a:r>
              <a:rPr lang="en-GB" sz="3600" b="1" dirty="0"/>
              <a:t>Extra Familial Risk</a:t>
            </a:r>
          </a:p>
        </p:txBody>
      </p:sp>
      <p:sp>
        <p:nvSpPr>
          <p:cNvPr id="31" name="Content Placeholder 30">
            <a:extLst>
              <a:ext uri="{FF2B5EF4-FFF2-40B4-BE49-F238E27FC236}">
                <a16:creationId xmlns:a16="http://schemas.microsoft.com/office/drawing/2014/main" id="{84B02A46-2A8A-4A33-BB3E-BBF964EBDDE0}"/>
              </a:ext>
            </a:extLst>
          </p:cNvPr>
          <p:cNvSpPr>
            <a:spLocks noGrp="1"/>
          </p:cNvSpPr>
          <p:nvPr>
            <p:ph idx="1"/>
          </p:nvPr>
        </p:nvSpPr>
        <p:spPr>
          <a:xfrm>
            <a:off x="117446" y="643080"/>
            <a:ext cx="8884977" cy="768886"/>
          </a:xfrm>
          <a:solidFill>
            <a:srgbClr val="82C836"/>
          </a:solidFill>
        </p:spPr>
        <p:txBody>
          <a:bodyPr anchor="ctr">
            <a:noAutofit/>
          </a:bodyPr>
          <a:lstStyle/>
          <a:p>
            <a:pPr marL="0" indent="0">
              <a:lnSpc>
                <a:spcPct val="110000"/>
              </a:lnSpc>
              <a:buNone/>
            </a:pPr>
            <a:r>
              <a:rPr lang="en-GB" sz="1800" dirty="0">
                <a:solidFill>
                  <a:schemeClr val="bg1"/>
                </a:solidFill>
                <a:effectLst>
                  <a:outerShdw blurRad="38100" dist="38100" dir="2700000" algn="tl">
                    <a:srgbClr val="000000">
                      <a:alpha val="43137"/>
                    </a:srgbClr>
                  </a:outerShdw>
                </a:effectLst>
              </a:rPr>
              <a:t>The term </a:t>
            </a:r>
            <a:r>
              <a:rPr lang="en-GB" sz="1800" i="1" dirty="0">
                <a:solidFill>
                  <a:schemeClr val="bg1"/>
                </a:solidFill>
                <a:effectLst>
                  <a:outerShdw blurRad="38100" dist="38100" dir="2700000" algn="tl">
                    <a:srgbClr val="000000">
                      <a:alpha val="43137"/>
                    </a:srgbClr>
                  </a:outerShdw>
                </a:effectLst>
              </a:rPr>
              <a:t>extra familial risk or harm </a:t>
            </a:r>
            <a:r>
              <a:rPr lang="en-GB" sz="1800" dirty="0">
                <a:solidFill>
                  <a:schemeClr val="bg1"/>
                </a:solidFill>
                <a:effectLst>
                  <a:outerShdw blurRad="38100" dist="38100" dir="2700000" algn="tl">
                    <a:srgbClr val="000000">
                      <a:alpha val="43137"/>
                    </a:srgbClr>
                  </a:outerShdw>
                </a:effectLst>
              </a:rPr>
              <a:t>refers to adverse experiences that children or young person experience beyond their family or home environment.   </a:t>
            </a:r>
          </a:p>
        </p:txBody>
      </p:sp>
      <p:pic>
        <p:nvPicPr>
          <p:cNvPr id="39" name="Picture 2" descr="Warning">
            <a:extLst>
              <a:ext uri="{FF2B5EF4-FFF2-40B4-BE49-F238E27FC236}">
                <a16:creationId xmlns:a16="http://schemas.microsoft.com/office/drawing/2014/main" id="{BD79FE85-C19F-43ED-8291-BF12E9321792}"/>
              </a:ext>
            </a:extLst>
          </p:cNvPr>
          <p:cNvPicPr>
            <a:picLocks noChangeAspect="1" noChangeArrowheads="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8610810" y="100699"/>
            <a:ext cx="432000" cy="432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hlinkClick r:id="rId4" action="ppaction://hlinksldjump"/>
            <a:hlinkHover r:id="" action="ppaction://noaction" highlightClick="1"/>
            <a:extLst>
              <a:ext uri="{FF2B5EF4-FFF2-40B4-BE49-F238E27FC236}">
                <a16:creationId xmlns:a16="http://schemas.microsoft.com/office/drawing/2014/main" id="{6158A54F-8F64-4ED2-B5D8-7CDABD1846DB}"/>
              </a:ext>
            </a:extLst>
          </p:cNvPr>
          <p:cNvPicPr>
            <a:picLocks noChangeAspect="1"/>
          </p:cNvPicPr>
          <p:nvPr/>
        </p:nvPicPr>
        <p:blipFill rotWithShape="1">
          <a:blip r:embed="rId5"/>
          <a:srcRect t="5577"/>
          <a:stretch/>
        </p:blipFill>
        <p:spPr>
          <a:xfrm>
            <a:off x="2826342" y="1489344"/>
            <a:ext cx="3146103" cy="2226979"/>
          </a:xfrm>
          <a:prstGeom prst="rect">
            <a:avLst/>
          </a:prstGeom>
        </p:spPr>
      </p:pic>
      <p:sp>
        <p:nvSpPr>
          <p:cNvPr id="36" name="Rectangle 35">
            <a:extLst>
              <a:ext uri="{FF2B5EF4-FFF2-40B4-BE49-F238E27FC236}">
                <a16:creationId xmlns:a16="http://schemas.microsoft.com/office/drawing/2014/main" id="{EE797036-BDCE-415A-A168-BCB168B32290}"/>
              </a:ext>
            </a:extLst>
          </p:cNvPr>
          <p:cNvSpPr/>
          <p:nvPr/>
        </p:nvSpPr>
        <p:spPr>
          <a:xfrm>
            <a:off x="6132389" y="1494587"/>
            <a:ext cx="2812106" cy="2163600"/>
          </a:xfrm>
          <a:prstGeom prst="rect">
            <a:avLst/>
          </a:prstGeom>
          <a:solidFill>
            <a:srgbClr val="82C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GB" sz="1400" dirty="0">
                <a:solidFill>
                  <a:schemeClr val="bg1"/>
                </a:solidFill>
                <a:effectLst>
                  <a:outerShdw blurRad="38100" dist="38100" dir="2700000" algn="tl">
                    <a:srgbClr val="000000">
                      <a:alpha val="43137"/>
                    </a:srgbClr>
                  </a:outerShdw>
                </a:effectLst>
              </a:rPr>
              <a:t>Traditional approaches to child protection have focussed on risk of violence and abuse from within the home; usually from a parent/carer or other trusted adult.  </a:t>
            </a:r>
          </a:p>
        </p:txBody>
      </p:sp>
      <p:sp>
        <p:nvSpPr>
          <p:cNvPr id="37" name="Rectangle 36">
            <a:extLst>
              <a:ext uri="{FF2B5EF4-FFF2-40B4-BE49-F238E27FC236}">
                <a16:creationId xmlns:a16="http://schemas.microsoft.com/office/drawing/2014/main" id="{A3AB29B3-4302-4313-ABDE-E84D76194EA4}"/>
              </a:ext>
            </a:extLst>
          </p:cNvPr>
          <p:cNvSpPr/>
          <p:nvPr/>
        </p:nvSpPr>
        <p:spPr>
          <a:xfrm>
            <a:off x="127012" y="1512756"/>
            <a:ext cx="2550504" cy="2161622"/>
          </a:xfrm>
          <a:prstGeom prst="rect">
            <a:avLst/>
          </a:prstGeom>
          <a:solidFill>
            <a:srgbClr val="82C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effectLst>
                  <a:outerShdw blurRad="38100" dist="38100" dir="2700000" algn="tl">
                    <a:srgbClr val="000000">
                      <a:alpha val="43137"/>
                    </a:srgbClr>
                  </a:outerShdw>
                </a:effectLst>
              </a:rPr>
              <a:t>Children are often at greatest risk of extra familial harm during adolescence because at this age their social networks widen and they naturally start to spend more time away from their families and home.</a:t>
            </a:r>
            <a:endParaRPr lang="en-GB" sz="1400" dirty="0">
              <a:effectLst>
                <a:outerShdw blurRad="38100" dist="38100" dir="2700000" algn="tl">
                  <a:srgbClr val="000000">
                    <a:alpha val="43137"/>
                  </a:srgbClr>
                </a:outerShdw>
              </a:effectLst>
            </a:endParaRPr>
          </a:p>
        </p:txBody>
      </p:sp>
      <p:sp>
        <p:nvSpPr>
          <p:cNvPr id="38" name="Rectangle 37">
            <a:extLst>
              <a:ext uri="{FF2B5EF4-FFF2-40B4-BE49-F238E27FC236}">
                <a16:creationId xmlns:a16="http://schemas.microsoft.com/office/drawing/2014/main" id="{B584C833-05E4-4243-8A18-7EF2D542070A}"/>
              </a:ext>
            </a:extLst>
          </p:cNvPr>
          <p:cNvSpPr/>
          <p:nvPr/>
        </p:nvSpPr>
        <p:spPr>
          <a:xfrm>
            <a:off x="2826341" y="3758268"/>
            <a:ext cx="3201545" cy="1141490"/>
          </a:xfrm>
          <a:prstGeom prst="rect">
            <a:avLst/>
          </a:prstGeom>
          <a:solidFill>
            <a:srgbClr val="82C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en-GB" sz="1400" dirty="0">
                <a:effectLst>
                  <a:outerShdw blurRad="38100" dist="38100" dir="2700000" algn="tl">
                    <a:srgbClr val="000000">
                      <a:alpha val="43137"/>
                    </a:srgbClr>
                  </a:outerShdw>
                </a:effectLst>
              </a:rPr>
              <a:t>Young people’s experiences of extra-familial abuse can undermine parent-child relationships</a:t>
            </a:r>
            <a:endParaRPr lang="en-GB" sz="1400" dirty="0">
              <a:solidFill>
                <a:schemeClr val="bg1"/>
              </a:solidFill>
              <a:effectLst>
                <a:outerShdw blurRad="38100" dist="38100" dir="2700000" algn="tl">
                  <a:srgbClr val="000000">
                    <a:alpha val="43137"/>
                  </a:srgbClr>
                </a:outerShdw>
              </a:effectLst>
            </a:endParaRPr>
          </a:p>
        </p:txBody>
      </p:sp>
      <p:grpSp>
        <p:nvGrpSpPr>
          <p:cNvPr id="97" name="Group 96">
            <a:extLst>
              <a:ext uri="{FF2B5EF4-FFF2-40B4-BE49-F238E27FC236}">
                <a16:creationId xmlns:a16="http://schemas.microsoft.com/office/drawing/2014/main" id="{E2849F51-A2EF-49D2-818E-30888EBF8FDC}"/>
              </a:ext>
            </a:extLst>
          </p:cNvPr>
          <p:cNvGrpSpPr/>
          <p:nvPr/>
        </p:nvGrpSpPr>
        <p:grpSpPr>
          <a:xfrm>
            <a:off x="3716206" y="4932601"/>
            <a:ext cx="5296083" cy="766764"/>
            <a:chOff x="3716206" y="4932601"/>
            <a:chExt cx="5296083" cy="766764"/>
          </a:xfrm>
        </p:grpSpPr>
        <p:grpSp>
          <p:nvGrpSpPr>
            <p:cNvPr id="98" name="Group 97">
              <a:extLst>
                <a:ext uri="{FF2B5EF4-FFF2-40B4-BE49-F238E27FC236}">
                  <a16:creationId xmlns:a16="http://schemas.microsoft.com/office/drawing/2014/main" id="{B1A65758-5749-47EA-AD07-AC96DD508925}"/>
                </a:ext>
              </a:extLst>
            </p:cNvPr>
            <p:cNvGrpSpPr/>
            <p:nvPr/>
          </p:nvGrpSpPr>
          <p:grpSpPr>
            <a:xfrm>
              <a:off x="3716206" y="4932601"/>
              <a:ext cx="5296083" cy="766764"/>
              <a:chOff x="3716206" y="4932601"/>
              <a:chExt cx="5296083" cy="766764"/>
            </a:xfrm>
          </p:grpSpPr>
          <p:sp>
            <p:nvSpPr>
              <p:cNvPr id="101" name="Rectangle 100">
                <a:extLst>
                  <a:ext uri="{FF2B5EF4-FFF2-40B4-BE49-F238E27FC236}">
                    <a16:creationId xmlns:a16="http://schemas.microsoft.com/office/drawing/2014/main" id="{6ACE24D4-D895-4BCA-BD05-15F4C866D73E}"/>
                  </a:ext>
                </a:extLst>
              </p:cNvPr>
              <p:cNvSpPr/>
              <p:nvPr/>
            </p:nvSpPr>
            <p:spPr>
              <a:xfrm>
                <a:off x="3757314" y="4964405"/>
                <a:ext cx="5218906" cy="6972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nvGrpSpPr>
              <p:cNvPr id="102" name="Group 101">
                <a:extLst>
                  <a:ext uri="{FF2B5EF4-FFF2-40B4-BE49-F238E27FC236}">
                    <a16:creationId xmlns:a16="http://schemas.microsoft.com/office/drawing/2014/main" id="{C79F5B97-FAE7-49CD-A0DC-6338BC6EE435}"/>
                  </a:ext>
                </a:extLst>
              </p:cNvPr>
              <p:cNvGrpSpPr/>
              <p:nvPr/>
            </p:nvGrpSpPr>
            <p:grpSpPr>
              <a:xfrm>
                <a:off x="3767404" y="5139703"/>
                <a:ext cx="437940" cy="431853"/>
                <a:chOff x="3781921" y="5192633"/>
                <a:chExt cx="437940" cy="431853"/>
              </a:xfrm>
            </p:grpSpPr>
            <p:pic>
              <p:nvPicPr>
                <p:cNvPr id="128" name="Graphic 127" descr="Home">
                  <a:hlinkClick r:id="rId6" action="ppaction://hlinksldjump" tooltip="Home"/>
                  <a:hlinkHover r:id="" action="ppaction://noaction" highlightClick="1"/>
                  <a:extLst>
                    <a:ext uri="{FF2B5EF4-FFF2-40B4-BE49-F238E27FC236}">
                      <a16:creationId xmlns:a16="http://schemas.microsoft.com/office/drawing/2014/main" id="{9BA2B2AD-16AC-40D8-902B-A762D7D5003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849252" y="5192633"/>
                  <a:ext cx="288000" cy="288000"/>
                </a:xfrm>
                <a:prstGeom prst="rect">
                  <a:avLst/>
                </a:prstGeom>
              </p:spPr>
            </p:pic>
            <p:sp>
              <p:nvSpPr>
                <p:cNvPr id="129" name="TextBox 128">
                  <a:hlinkClick r:id="rId6" action="ppaction://hlinksldjump" tooltip="Home"/>
                  <a:extLst>
                    <a:ext uri="{FF2B5EF4-FFF2-40B4-BE49-F238E27FC236}">
                      <a16:creationId xmlns:a16="http://schemas.microsoft.com/office/drawing/2014/main" id="{13B5B333-CCEA-477B-82C6-861374046D80}"/>
                    </a:ext>
                  </a:extLst>
                </p:cNvPr>
                <p:cNvSpPr txBox="1"/>
                <p:nvPr/>
              </p:nvSpPr>
              <p:spPr>
                <a:xfrm>
                  <a:off x="3781921" y="5409042"/>
                  <a:ext cx="437940" cy="215444"/>
                </a:xfrm>
                <a:prstGeom prst="rect">
                  <a:avLst/>
                </a:prstGeom>
                <a:noFill/>
              </p:spPr>
              <p:txBody>
                <a:bodyPr wrap="none" rtlCol="0">
                  <a:spAutoFit/>
                </a:bodyPr>
                <a:lstStyle/>
                <a:p>
                  <a:r>
                    <a:rPr lang="en-GB" sz="800" b="1" dirty="0"/>
                    <a:t>Home</a:t>
                  </a:r>
                </a:p>
              </p:txBody>
            </p:sp>
          </p:grpSp>
          <p:grpSp>
            <p:nvGrpSpPr>
              <p:cNvPr id="103" name="Group 102">
                <a:extLst>
                  <a:ext uri="{FF2B5EF4-FFF2-40B4-BE49-F238E27FC236}">
                    <a16:creationId xmlns:a16="http://schemas.microsoft.com/office/drawing/2014/main" id="{6675AE2E-8C3F-41F8-A2DA-2AF01E588D27}"/>
                  </a:ext>
                </a:extLst>
              </p:cNvPr>
              <p:cNvGrpSpPr/>
              <p:nvPr/>
            </p:nvGrpSpPr>
            <p:grpSpPr>
              <a:xfrm>
                <a:off x="5761081" y="5129099"/>
                <a:ext cx="763351" cy="563377"/>
                <a:chOff x="5535587" y="5196296"/>
                <a:chExt cx="763351" cy="563377"/>
              </a:xfrm>
            </p:grpSpPr>
            <p:pic>
              <p:nvPicPr>
                <p:cNvPr id="126" name="Graphic 125" descr="Presentation with media">
                  <a:hlinkClick r:id="rId9" action="ppaction://hlinksldjump"/>
                  <a:hlinkHover r:id="" action="ppaction://noaction" highlightClick="1"/>
                  <a:extLst>
                    <a:ext uri="{FF2B5EF4-FFF2-40B4-BE49-F238E27FC236}">
                      <a16:creationId xmlns:a16="http://schemas.microsoft.com/office/drawing/2014/main" id="{5751A4CA-4A79-4D27-BD95-D088361201BD}"/>
                    </a:ext>
                  </a:extLst>
                </p:cNvPr>
                <p:cNvPicPr>
                  <a:picLocks noChangeAspect="1"/>
                </p:cNvPicPr>
                <p:nvPr/>
              </p:nvPicPr>
              <p:blipFill rotWithShape="1">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b="31497"/>
                <a:stretch/>
              </p:blipFill>
              <p:spPr>
                <a:xfrm>
                  <a:off x="5727140" y="5196296"/>
                  <a:ext cx="336964" cy="230832"/>
                </a:xfrm>
                <a:prstGeom prst="rect">
                  <a:avLst/>
                </a:prstGeom>
              </p:spPr>
            </p:pic>
            <p:sp>
              <p:nvSpPr>
                <p:cNvPr id="127" name="TextBox 126">
                  <a:hlinkClick r:id="rId9" action="ppaction://hlinksldjump"/>
                  <a:extLst>
                    <a:ext uri="{FF2B5EF4-FFF2-40B4-BE49-F238E27FC236}">
                      <a16:creationId xmlns:a16="http://schemas.microsoft.com/office/drawing/2014/main" id="{A2EEF989-668F-4350-B616-82572A38C8FD}"/>
                    </a:ext>
                  </a:extLst>
                </p:cNvPr>
                <p:cNvSpPr txBox="1"/>
                <p:nvPr/>
              </p:nvSpPr>
              <p:spPr>
                <a:xfrm>
                  <a:off x="5535587" y="5421119"/>
                  <a:ext cx="763351" cy="338554"/>
                </a:xfrm>
                <a:prstGeom prst="rect">
                  <a:avLst/>
                </a:prstGeom>
                <a:noFill/>
              </p:spPr>
              <p:txBody>
                <a:bodyPr wrap="none" rtlCol="0">
                  <a:spAutoFit/>
                </a:bodyPr>
                <a:lstStyle/>
                <a:p>
                  <a:pPr algn="ctr"/>
                  <a:r>
                    <a:rPr lang="en-GB" sz="800" b="1" dirty="0"/>
                    <a:t>Watch, Listen</a:t>
                  </a:r>
                </a:p>
                <a:p>
                  <a:pPr algn="ctr"/>
                  <a:r>
                    <a:rPr lang="en-GB" sz="800" b="1" dirty="0"/>
                    <a:t>&amp; Read</a:t>
                  </a:r>
                </a:p>
              </p:txBody>
            </p:sp>
          </p:grpSp>
          <p:grpSp>
            <p:nvGrpSpPr>
              <p:cNvPr id="104" name="Group 103">
                <a:extLst>
                  <a:ext uri="{FF2B5EF4-FFF2-40B4-BE49-F238E27FC236}">
                    <a16:creationId xmlns:a16="http://schemas.microsoft.com/office/drawing/2014/main" id="{46B80610-90F7-4480-BE68-152206E6680A}"/>
                  </a:ext>
                </a:extLst>
              </p:cNvPr>
              <p:cNvGrpSpPr/>
              <p:nvPr/>
            </p:nvGrpSpPr>
            <p:grpSpPr>
              <a:xfrm>
                <a:off x="7961281" y="5137274"/>
                <a:ext cx="575799" cy="551205"/>
                <a:chOff x="6138093" y="5173118"/>
                <a:chExt cx="575799" cy="551205"/>
              </a:xfrm>
            </p:grpSpPr>
            <p:pic>
              <p:nvPicPr>
                <p:cNvPr id="124" name="Graphic 123" descr="Checklist">
                  <a:hlinkClick r:id="rId12" action="ppaction://hlinksldjump"/>
                  <a:hlinkHover r:id="" action="ppaction://noaction" highlightClick="1"/>
                  <a:extLst>
                    <a:ext uri="{FF2B5EF4-FFF2-40B4-BE49-F238E27FC236}">
                      <a16:creationId xmlns:a16="http://schemas.microsoft.com/office/drawing/2014/main" id="{5E2502D3-69B9-4701-AC53-DB65CC20CCB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241739" y="5173118"/>
                  <a:ext cx="288000" cy="288000"/>
                </a:xfrm>
                <a:prstGeom prst="rect">
                  <a:avLst/>
                </a:prstGeom>
              </p:spPr>
            </p:pic>
            <p:sp>
              <p:nvSpPr>
                <p:cNvPr id="125" name="TextBox 124">
                  <a:hlinkClick r:id="rId12" action="ppaction://hlinksldjump"/>
                  <a:extLst>
                    <a:ext uri="{FF2B5EF4-FFF2-40B4-BE49-F238E27FC236}">
                      <a16:creationId xmlns:a16="http://schemas.microsoft.com/office/drawing/2014/main" id="{A22ECC54-4D18-4AC1-8D3C-D74F4573155D}"/>
                    </a:ext>
                  </a:extLst>
                </p:cNvPr>
                <p:cNvSpPr txBox="1"/>
                <p:nvPr/>
              </p:nvSpPr>
              <p:spPr>
                <a:xfrm>
                  <a:off x="6138093" y="5385769"/>
                  <a:ext cx="575799" cy="338554"/>
                </a:xfrm>
                <a:prstGeom prst="rect">
                  <a:avLst/>
                </a:prstGeom>
                <a:noFill/>
              </p:spPr>
              <p:txBody>
                <a:bodyPr wrap="none" rtlCol="0">
                  <a:spAutoFit/>
                </a:bodyPr>
                <a:lstStyle/>
                <a:p>
                  <a:r>
                    <a:rPr lang="en-GB" sz="800" b="1" dirty="0"/>
                    <a:t>Resource</a:t>
                  </a:r>
                </a:p>
                <a:p>
                  <a:pPr algn="ctr"/>
                  <a:r>
                    <a:rPr lang="en-GB" sz="800" b="1" dirty="0"/>
                    <a:t>Library</a:t>
                  </a:r>
                </a:p>
              </p:txBody>
            </p:sp>
          </p:grpSp>
          <p:grpSp>
            <p:nvGrpSpPr>
              <p:cNvPr id="105" name="Group 104">
                <a:extLst>
                  <a:ext uri="{FF2B5EF4-FFF2-40B4-BE49-F238E27FC236}">
                    <a16:creationId xmlns:a16="http://schemas.microsoft.com/office/drawing/2014/main" id="{2EA8406E-CB7B-4AE4-B276-DB6FD3AB1221}"/>
                  </a:ext>
                </a:extLst>
              </p:cNvPr>
              <p:cNvGrpSpPr/>
              <p:nvPr/>
            </p:nvGrpSpPr>
            <p:grpSpPr>
              <a:xfrm>
                <a:off x="8425269" y="5112037"/>
                <a:ext cx="587020" cy="572554"/>
                <a:chOff x="8486747" y="5066545"/>
                <a:chExt cx="587020" cy="572554"/>
              </a:xfrm>
            </p:grpSpPr>
            <p:pic>
              <p:nvPicPr>
                <p:cNvPr id="122" name="Graphic 121" descr="Diamond">
                  <a:hlinkClick r:id="rId15" action="ppaction://hlinksldjump"/>
                  <a:hlinkHover r:id="" action="ppaction://noaction" highlightClick="1"/>
                  <a:extLst>
                    <a:ext uri="{FF2B5EF4-FFF2-40B4-BE49-F238E27FC236}">
                      <a16:creationId xmlns:a16="http://schemas.microsoft.com/office/drawing/2014/main" id="{EFABB9C6-535F-408D-9DC8-EF5D3817FC7F}"/>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8609531" y="5066545"/>
                  <a:ext cx="288000" cy="288000"/>
                </a:xfrm>
                <a:prstGeom prst="rect">
                  <a:avLst/>
                </a:prstGeom>
              </p:spPr>
            </p:pic>
            <p:sp>
              <p:nvSpPr>
                <p:cNvPr id="123" name="TextBox 122">
                  <a:hlinkClick r:id="rId15" action="ppaction://hlinksldjump"/>
                  <a:extLst>
                    <a:ext uri="{FF2B5EF4-FFF2-40B4-BE49-F238E27FC236}">
                      <a16:creationId xmlns:a16="http://schemas.microsoft.com/office/drawing/2014/main" id="{E3CF9C3B-9BBA-4319-B2A8-E942F126804E}"/>
                    </a:ext>
                  </a:extLst>
                </p:cNvPr>
                <p:cNvSpPr txBox="1"/>
                <p:nvPr/>
              </p:nvSpPr>
              <p:spPr>
                <a:xfrm>
                  <a:off x="8486747" y="5300545"/>
                  <a:ext cx="587020" cy="338554"/>
                </a:xfrm>
                <a:prstGeom prst="rect">
                  <a:avLst/>
                </a:prstGeom>
                <a:noFill/>
              </p:spPr>
              <p:txBody>
                <a:bodyPr wrap="none" rtlCol="0">
                  <a:spAutoFit/>
                </a:bodyPr>
                <a:lstStyle/>
                <a:p>
                  <a:pPr algn="ctr"/>
                  <a:r>
                    <a:rPr lang="en-GB" sz="800" b="1" dirty="0"/>
                    <a:t>Advice &amp; </a:t>
                  </a:r>
                  <a:br>
                    <a:rPr lang="en-GB" sz="800" b="1" dirty="0"/>
                  </a:br>
                  <a:r>
                    <a:rPr lang="en-GB" sz="800" b="1" dirty="0"/>
                    <a:t>Support</a:t>
                  </a:r>
                </a:p>
              </p:txBody>
            </p:sp>
          </p:grpSp>
          <p:grpSp>
            <p:nvGrpSpPr>
              <p:cNvPr id="106" name="Group 105">
                <a:extLst>
                  <a:ext uri="{FF2B5EF4-FFF2-40B4-BE49-F238E27FC236}">
                    <a16:creationId xmlns:a16="http://schemas.microsoft.com/office/drawing/2014/main" id="{26BEEE68-A5B5-42F6-A074-ADA0C587A46E}"/>
                  </a:ext>
                </a:extLst>
              </p:cNvPr>
              <p:cNvGrpSpPr/>
              <p:nvPr/>
            </p:nvGrpSpPr>
            <p:grpSpPr>
              <a:xfrm>
                <a:off x="7525060" y="5125211"/>
                <a:ext cx="460382" cy="563245"/>
                <a:chOff x="8398635" y="5153555"/>
                <a:chExt cx="460382" cy="563245"/>
              </a:xfrm>
            </p:grpSpPr>
            <p:pic>
              <p:nvPicPr>
                <p:cNvPr id="120" name="Graphic 119" descr="Clapper board">
                  <a:hlinkClick r:id="rId18" action="ppaction://hlinksldjump"/>
                  <a:hlinkHover r:id="" action="ppaction://noaction" highlightClick="1"/>
                  <a:extLst>
                    <a:ext uri="{FF2B5EF4-FFF2-40B4-BE49-F238E27FC236}">
                      <a16:creationId xmlns:a16="http://schemas.microsoft.com/office/drawing/2014/main" id="{193C8F10-B1E3-40C8-BCF3-18FC1799F3EA}"/>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8480063" y="5153555"/>
                  <a:ext cx="288000" cy="288000"/>
                </a:xfrm>
                <a:prstGeom prst="rect">
                  <a:avLst/>
                </a:prstGeom>
              </p:spPr>
            </p:pic>
            <p:sp>
              <p:nvSpPr>
                <p:cNvPr id="121" name="TextBox 120">
                  <a:hlinkClick r:id="rId18" action="ppaction://hlinksldjump"/>
                  <a:extLst>
                    <a:ext uri="{FF2B5EF4-FFF2-40B4-BE49-F238E27FC236}">
                      <a16:creationId xmlns:a16="http://schemas.microsoft.com/office/drawing/2014/main" id="{15DB0634-434E-4145-883A-2619665F84AA}"/>
                    </a:ext>
                  </a:extLst>
                </p:cNvPr>
                <p:cNvSpPr txBox="1"/>
                <p:nvPr/>
              </p:nvSpPr>
              <p:spPr>
                <a:xfrm>
                  <a:off x="8398635" y="5378246"/>
                  <a:ext cx="460382" cy="338554"/>
                </a:xfrm>
                <a:prstGeom prst="rect">
                  <a:avLst/>
                </a:prstGeom>
                <a:noFill/>
              </p:spPr>
              <p:txBody>
                <a:bodyPr wrap="none" rtlCol="0">
                  <a:spAutoFit/>
                </a:bodyPr>
                <a:lstStyle/>
                <a:p>
                  <a:pPr algn="ctr"/>
                  <a:r>
                    <a:rPr lang="en-GB" sz="800" b="1" dirty="0"/>
                    <a:t>Take </a:t>
                  </a:r>
                  <a:br>
                    <a:rPr lang="en-GB" sz="800" b="1" dirty="0"/>
                  </a:br>
                  <a:r>
                    <a:rPr lang="en-GB" sz="800" b="1" dirty="0"/>
                    <a:t>Action</a:t>
                  </a:r>
                </a:p>
              </p:txBody>
            </p:sp>
          </p:grpSp>
          <p:sp>
            <p:nvSpPr>
              <p:cNvPr id="107" name="TextBox 106">
                <a:extLst>
                  <a:ext uri="{FF2B5EF4-FFF2-40B4-BE49-F238E27FC236}">
                    <a16:creationId xmlns:a16="http://schemas.microsoft.com/office/drawing/2014/main" id="{EB0C5481-87C7-4EA0-9EEC-4A640B66AB7E}"/>
                  </a:ext>
                </a:extLst>
              </p:cNvPr>
              <p:cNvSpPr txBox="1"/>
              <p:nvPr/>
            </p:nvSpPr>
            <p:spPr>
              <a:xfrm>
                <a:off x="3716206" y="4932601"/>
                <a:ext cx="3765683" cy="230832"/>
              </a:xfrm>
              <a:prstGeom prst="rect">
                <a:avLst/>
              </a:prstGeom>
              <a:noFill/>
            </p:spPr>
            <p:txBody>
              <a:bodyPr wrap="square" rtlCol="0">
                <a:spAutoFit/>
              </a:bodyPr>
              <a:lstStyle/>
              <a:p>
                <a:r>
                  <a:rPr lang="en-GB" sz="900" b="1" dirty="0">
                    <a:solidFill>
                      <a:schemeClr val="bg2"/>
                    </a:solidFill>
                    <a:effectLst>
                      <a:outerShdw blurRad="38100" dist="38100" dir="2700000" algn="tl">
                        <a:srgbClr val="000000">
                          <a:alpha val="43137"/>
                        </a:srgbClr>
                      </a:outerShdw>
                    </a:effectLst>
                  </a:rPr>
                  <a:t>Navigation Bar – Click on the icons to find out more</a:t>
                </a:r>
              </a:p>
            </p:txBody>
          </p:sp>
          <p:grpSp>
            <p:nvGrpSpPr>
              <p:cNvPr id="108" name="Group 107">
                <a:extLst>
                  <a:ext uri="{FF2B5EF4-FFF2-40B4-BE49-F238E27FC236}">
                    <a16:creationId xmlns:a16="http://schemas.microsoft.com/office/drawing/2014/main" id="{26624530-1F41-4510-83FA-413F6BD01C08}"/>
                  </a:ext>
                </a:extLst>
              </p:cNvPr>
              <p:cNvGrpSpPr/>
              <p:nvPr/>
            </p:nvGrpSpPr>
            <p:grpSpPr>
              <a:xfrm>
                <a:off x="4524671" y="5148976"/>
                <a:ext cx="716863" cy="550389"/>
                <a:chOff x="5639947" y="5178166"/>
                <a:chExt cx="716863" cy="509532"/>
              </a:xfrm>
            </p:grpSpPr>
            <p:pic>
              <p:nvPicPr>
                <p:cNvPr id="118" name="Graphic 117" descr="Warning">
                  <a:hlinkClick r:id="rId21" action="ppaction://hlinksldjump" tooltip="Extra Familial Risk" highlightClick="1"/>
                  <a:hlinkHover r:id="" action="ppaction://noaction" highlightClick="1"/>
                  <a:extLst>
                    <a:ext uri="{FF2B5EF4-FFF2-40B4-BE49-F238E27FC236}">
                      <a16:creationId xmlns:a16="http://schemas.microsoft.com/office/drawing/2014/main" id="{AAF0CE95-2C44-4E73-B7B3-AE91B2521DD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861244" y="5178166"/>
                  <a:ext cx="245151" cy="245151"/>
                </a:xfrm>
                <a:prstGeom prst="rect">
                  <a:avLst/>
                </a:prstGeom>
              </p:spPr>
            </p:pic>
            <p:sp>
              <p:nvSpPr>
                <p:cNvPr id="119" name="TextBox 118">
                  <a:hlinkClick r:id="rId21" action="ppaction://hlinksldjump" tooltip="Extra Familial Risk"/>
                  <a:extLst>
                    <a:ext uri="{FF2B5EF4-FFF2-40B4-BE49-F238E27FC236}">
                      <a16:creationId xmlns:a16="http://schemas.microsoft.com/office/drawing/2014/main" id="{99610E95-C950-47D6-B12A-2B149EA927D7}"/>
                    </a:ext>
                  </a:extLst>
                </p:cNvPr>
                <p:cNvSpPr txBox="1"/>
                <p:nvPr/>
              </p:nvSpPr>
              <p:spPr>
                <a:xfrm>
                  <a:off x="5639947" y="5374276"/>
                  <a:ext cx="716863" cy="313422"/>
                </a:xfrm>
                <a:prstGeom prst="rect">
                  <a:avLst/>
                </a:prstGeom>
                <a:noFill/>
              </p:spPr>
              <p:txBody>
                <a:bodyPr wrap="none" rtlCol="0">
                  <a:spAutoFit/>
                </a:bodyPr>
                <a:lstStyle/>
                <a:p>
                  <a:pPr algn="ctr"/>
                  <a:r>
                    <a:rPr lang="en-GB" sz="800" b="1" dirty="0"/>
                    <a:t>Extra </a:t>
                  </a:r>
                  <a:br>
                    <a:rPr lang="en-GB" sz="800" b="1" dirty="0"/>
                  </a:br>
                  <a:r>
                    <a:rPr lang="en-GB" sz="800" b="1" dirty="0"/>
                    <a:t>Familial Risk</a:t>
                  </a:r>
                </a:p>
              </p:txBody>
            </p:sp>
          </p:grpSp>
          <p:grpSp>
            <p:nvGrpSpPr>
              <p:cNvPr id="109" name="Group 108">
                <a:extLst>
                  <a:ext uri="{FF2B5EF4-FFF2-40B4-BE49-F238E27FC236}">
                    <a16:creationId xmlns:a16="http://schemas.microsoft.com/office/drawing/2014/main" id="{F81124B5-0A37-465C-9EC7-AD91DEB87CAE}"/>
                  </a:ext>
                </a:extLst>
              </p:cNvPr>
              <p:cNvGrpSpPr/>
              <p:nvPr/>
            </p:nvGrpSpPr>
            <p:grpSpPr>
              <a:xfrm>
                <a:off x="5128238" y="5170045"/>
                <a:ext cx="740908" cy="523039"/>
                <a:chOff x="7400526" y="5183132"/>
                <a:chExt cx="740908" cy="523039"/>
              </a:xfrm>
            </p:grpSpPr>
            <p:pic>
              <p:nvPicPr>
                <p:cNvPr id="116" name="Picture 2" descr="Target Concentric Circles Symbol">
                  <a:hlinkClick r:id="rId22" action="ppaction://hlinksldjump" tooltip="Contextual Safeguarding"/>
                  <a:hlinkHover r:id="" action="ppaction://noaction" highlightClick="1"/>
                  <a:extLst>
                    <a:ext uri="{FF2B5EF4-FFF2-40B4-BE49-F238E27FC236}">
                      <a16:creationId xmlns:a16="http://schemas.microsoft.com/office/drawing/2014/main" id="{1E2E7407-4B4C-408B-9B51-0A611CD28992}"/>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614558" y="5183132"/>
                  <a:ext cx="245151" cy="245151"/>
                </a:xfrm>
                <a:prstGeom prst="rect">
                  <a:avLst/>
                </a:prstGeom>
                <a:noFill/>
                <a:extLst>
                  <a:ext uri="{909E8E84-426E-40DD-AFC4-6F175D3DCCD1}">
                    <a14:hiddenFill xmlns:a14="http://schemas.microsoft.com/office/drawing/2010/main">
                      <a:solidFill>
                        <a:srgbClr val="FFFFFF"/>
                      </a:solidFill>
                    </a14:hiddenFill>
                  </a:ext>
                </a:extLst>
              </p:spPr>
            </p:pic>
            <p:sp>
              <p:nvSpPr>
                <p:cNvPr id="117" name="TextBox 116">
                  <a:hlinkClick r:id="rId22" action="ppaction://hlinksldjump" tooltip="Contextual Safeguarding"/>
                  <a:extLst>
                    <a:ext uri="{FF2B5EF4-FFF2-40B4-BE49-F238E27FC236}">
                      <a16:creationId xmlns:a16="http://schemas.microsoft.com/office/drawing/2014/main" id="{1A7B43A8-D56E-49E6-B89A-51F5E211F250}"/>
                    </a:ext>
                  </a:extLst>
                </p:cNvPr>
                <p:cNvSpPr txBox="1"/>
                <p:nvPr/>
              </p:nvSpPr>
              <p:spPr>
                <a:xfrm>
                  <a:off x="7400526" y="5367617"/>
                  <a:ext cx="740908" cy="338554"/>
                </a:xfrm>
                <a:prstGeom prst="rect">
                  <a:avLst/>
                </a:prstGeom>
                <a:noFill/>
              </p:spPr>
              <p:txBody>
                <a:bodyPr wrap="none" rtlCol="0">
                  <a:spAutoFit/>
                </a:bodyPr>
                <a:lstStyle/>
                <a:p>
                  <a:pPr algn="ctr"/>
                  <a:r>
                    <a:rPr lang="en-GB" sz="800" b="1" dirty="0"/>
                    <a:t>Contextual</a:t>
                  </a:r>
                </a:p>
                <a:p>
                  <a:pPr algn="ctr"/>
                  <a:r>
                    <a:rPr lang="en-GB" sz="800" b="1" dirty="0"/>
                    <a:t>Safeguarding</a:t>
                  </a:r>
                </a:p>
              </p:txBody>
            </p:sp>
          </p:grpSp>
          <p:grpSp>
            <p:nvGrpSpPr>
              <p:cNvPr id="110" name="Group 109">
                <a:extLst>
                  <a:ext uri="{FF2B5EF4-FFF2-40B4-BE49-F238E27FC236}">
                    <a16:creationId xmlns:a16="http://schemas.microsoft.com/office/drawing/2014/main" id="{6BCF802E-90F4-4200-A0C0-DAC9698247B1}"/>
                  </a:ext>
                </a:extLst>
              </p:cNvPr>
              <p:cNvGrpSpPr/>
              <p:nvPr/>
            </p:nvGrpSpPr>
            <p:grpSpPr>
              <a:xfrm>
                <a:off x="6453115" y="5125212"/>
                <a:ext cx="696024" cy="560459"/>
                <a:chOff x="7422970" y="5145712"/>
                <a:chExt cx="696024" cy="560459"/>
              </a:xfrm>
            </p:grpSpPr>
            <p:pic>
              <p:nvPicPr>
                <p:cNvPr id="114" name="Picture 2" descr="Lightbulb and gear">
                  <a:hlinkClick r:id="rId24" action="ppaction://hlinksldjump"/>
                  <a:hlinkHover r:id="" action="ppaction://noaction" highlightClick="1"/>
                  <a:extLst>
                    <a:ext uri="{FF2B5EF4-FFF2-40B4-BE49-F238E27FC236}">
                      <a16:creationId xmlns:a16="http://schemas.microsoft.com/office/drawing/2014/main" id="{02ADD391-68F0-4D14-A5CF-A969D13D5B4A}"/>
                    </a:ext>
                  </a:extLst>
                </p:cNvPr>
                <p:cNvPicPr>
                  <a:picLocks noChangeAspect="1" noChangeArrowheads="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p:blipFill>
              <p:spPr bwMode="auto">
                <a:xfrm>
                  <a:off x="7641854" y="5145712"/>
                  <a:ext cx="282572" cy="282572"/>
                </a:xfrm>
                <a:prstGeom prst="rect">
                  <a:avLst/>
                </a:prstGeom>
                <a:noFill/>
                <a:extLst>
                  <a:ext uri="{909E8E84-426E-40DD-AFC4-6F175D3DCCD1}">
                    <a14:hiddenFill xmlns:a14="http://schemas.microsoft.com/office/drawing/2010/main">
                      <a:solidFill>
                        <a:srgbClr val="FFFFFF"/>
                      </a:solidFill>
                    </a14:hiddenFill>
                  </a:ext>
                </a:extLst>
              </p:spPr>
            </p:pic>
            <p:sp>
              <p:nvSpPr>
                <p:cNvPr id="115" name="TextBox 114">
                  <a:hlinkClick r:id="rId24" action="ppaction://hlinksldjump"/>
                  <a:extLst>
                    <a:ext uri="{FF2B5EF4-FFF2-40B4-BE49-F238E27FC236}">
                      <a16:creationId xmlns:a16="http://schemas.microsoft.com/office/drawing/2014/main" id="{134E5BB7-988D-45E3-8230-4E7E7FED1906}"/>
                    </a:ext>
                  </a:extLst>
                </p:cNvPr>
                <p:cNvSpPr txBox="1"/>
                <p:nvPr/>
              </p:nvSpPr>
              <p:spPr>
                <a:xfrm>
                  <a:off x="7422970" y="5367617"/>
                  <a:ext cx="696024" cy="338554"/>
                </a:xfrm>
                <a:prstGeom prst="rect">
                  <a:avLst/>
                </a:prstGeom>
                <a:noFill/>
              </p:spPr>
              <p:txBody>
                <a:bodyPr wrap="none" rtlCol="0">
                  <a:spAutoFit/>
                </a:bodyPr>
                <a:lstStyle/>
                <a:p>
                  <a:pPr algn="ctr"/>
                  <a:r>
                    <a:rPr lang="en-GB" sz="800" b="1" dirty="0"/>
                    <a:t>Strategic</a:t>
                  </a:r>
                </a:p>
                <a:p>
                  <a:pPr algn="ctr"/>
                  <a:r>
                    <a:rPr lang="en-GB" sz="800" b="1" dirty="0"/>
                    <a:t>Governance</a:t>
                  </a:r>
                </a:p>
              </p:txBody>
            </p:sp>
          </p:grpSp>
          <p:grpSp>
            <p:nvGrpSpPr>
              <p:cNvPr id="111" name="Group 110">
                <a:extLst>
                  <a:ext uri="{FF2B5EF4-FFF2-40B4-BE49-F238E27FC236}">
                    <a16:creationId xmlns:a16="http://schemas.microsoft.com/office/drawing/2014/main" id="{F43B23C0-DAC1-4E34-8D92-22F5B6B62228}"/>
                  </a:ext>
                </a:extLst>
              </p:cNvPr>
              <p:cNvGrpSpPr/>
              <p:nvPr/>
            </p:nvGrpSpPr>
            <p:grpSpPr>
              <a:xfrm>
                <a:off x="7014855" y="5133239"/>
                <a:ext cx="535724" cy="552131"/>
                <a:chOff x="7375893" y="5154040"/>
                <a:chExt cx="535724" cy="552131"/>
              </a:xfrm>
            </p:grpSpPr>
            <p:pic>
              <p:nvPicPr>
                <p:cNvPr id="112" name="Picture 2" descr="Target">
                  <a:hlinkClick r:id="rId27" action="ppaction://hlinksldjump"/>
                  <a:hlinkHover r:id="" action="ppaction://noaction" highlightClick="1"/>
                  <a:extLst>
                    <a:ext uri="{FF2B5EF4-FFF2-40B4-BE49-F238E27FC236}">
                      <a16:creationId xmlns:a16="http://schemas.microsoft.com/office/drawing/2014/main" id="{81800E2D-9E40-4DA5-A07D-7CBE07F4B084}"/>
                    </a:ext>
                  </a:extLst>
                </p:cNvPr>
                <p:cNvPicPr>
                  <a:picLocks noChangeAspect="1" noChangeArrowheads="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p:blipFill>
              <p:spPr bwMode="auto">
                <a:xfrm>
                  <a:off x="7491879" y="5154040"/>
                  <a:ext cx="274243" cy="274243"/>
                </a:xfrm>
                <a:prstGeom prst="rect">
                  <a:avLst/>
                </a:prstGeom>
                <a:noFill/>
                <a:extLst>
                  <a:ext uri="{909E8E84-426E-40DD-AFC4-6F175D3DCCD1}">
                    <a14:hiddenFill xmlns:a14="http://schemas.microsoft.com/office/drawing/2010/main">
                      <a:solidFill>
                        <a:srgbClr val="FFFFFF"/>
                      </a:solidFill>
                    </a14:hiddenFill>
                  </a:ext>
                </a:extLst>
              </p:spPr>
            </p:pic>
            <p:sp>
              <p:nvSpPr>
                <p:cNvPr id="113" name="TextBox 112">
                  <a:hlinkClick r:id="rId27" action="ppaction://hlinksldjump"/>
                  <a:extLst>
                    <a:ext uri="{FF2B5EF4-FFF2-40B4-BE49-F238E27FC236}">
                      <a16:creationId xmlns:a16="http://schemas.microsoft.com/office/drawing/2014/main" id="{1D72C355-FD46-4F1A-B19E-AB597F17ECC9}"/>
                    </a:ext>
                  </a:extLst>
                </p:cNvPr>
                <p:cNvSpPr txBox="1"/>
                <p:nvPr/>
              </p:nvSpPr>
              <p:spPr>
                <a:xfrm>
                  <a:off x="7375893" y="5367617"/>
                  <a:ext cx="535724" cy="338554"/>
                </a:xfrm>
                <a:prstGeom prst="rect">
                  <a:avLst/>
                </a:prstGeom>
                <a:noFill/>
              </p:spPr>
              <p:txBody>
                <a:bodyPr wrap="none" rtlCol="0">
                  <a:spAutoFit/>
                </a:bodyPr>
                <a:lstStyle/>
                <a:p>
                  <a:pPr algn="ctr"/>
                  <a:r>
                    <a:rPr lang="en-GB" sz="800" b="1" dirty="0"/>
                    <a:t>Tactical </a:t>
                  </a:r>
                  <a:br>
                    <a:rPr lang="en-GB" sz="800" b="1" dirty="0"/>
                  </a:br>
                  <a:r>
                    <a:rPr lang="en-GB" sz="800" b="1" dirty="0"/>
                    <a:t>Delivery</a:t>
                  </a:r>
                </a:p>
              </p:txBody>
            </p:sp>
          </p:grpSp>
        </p:grpSp>
        <p:pic>
          <p:nvPicPr>
            <p:cNvPr id="99" name="Graphic 98" descr="Help">
              <a:hlinkClick r:id="rId30" action="ppaction://hlinksldjump" tooltip="Home"/>
              <a:hlinkHover r:id="" action="ppaction://noaction" highlightClick="1"/>
              <a:extLst>
                <a:ext uri="{FF2B5EF4-FFF2-40B4-BE49-F238E27FC236}">
                  <a16:creationId xmlns:a16="http://schemas.microsoft.com/office/drawing/2014/main" id="{7BD6B40D-205D-4D89-8D49-2A138E184776}"/>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p:blipFill>
          <p:spPr>
            <a:xfrm>
              <a:off x="4241460" y="5141190"/>
              <a:ext cx="288000" cy="288000"/>
            </a:xfrm>
            <a:prstGeom prst="rect">
              <a:avLst/>
            </a:prstGeom>
          </p:spPr>
        </p:pic>
        <p:sp>
          <p:nvSpPr>
            <p:cNvPr id="100" name="TextBox 99">
              <a:hlinkClick r:id="rId30" action="ppaction://hlinksldjump" tooltip="About"/>
              <a:extLst>
                <a:ext uri="{FF2B5EF4-FFF2-40B4-BE49-F238E27FC236}">
                  <a16:creationId xmlns:a16="http://schemas.microsoft.com/office/drawing/2014/main" id="{A6BFFA6D-218D-4DA8-B922-1B165A376790}"/>
                </a:ext>
              </a:extLst>
            </p:cNvPr>
            <p:cNvSpPr txBox="1"/>
            <p:nvPr/>
          </p:nvSpPr>
          <p:spPr>
            <a:xfrm>
              <a:off x="4174129" y="5357599"/>
              <a:ext cx="445956" cy="215444"/>
            </a:xfrm>
            <a:prstGeom prst="rect">
              <a:avLst/>
            </a:prstGeom>
            <a:noFill/>
          </p:spPr>
          <p:txBody>
            <a:bodyPr wrap="none" rtlCol="0">
              <a:spAutoFit/>
            </a:bodyPr>
            <a:lstStyle/>
            <a:p>
              <a:r>
                <a:rPr lang="en-GB" sz="800" b="1" dirty="0"/>
                <a:t>About</a:t>
              </a:r>
            </a:p>
          </p:txBody>
        </p:sp>
      </p:grpSp>
    </p:spTree>
    <p:extLst>
      <p:ext uri="{BB962C8B-B14F-4D97-AF65-F5344CB8AC3E}">
        <p14:creationId xmlns:p14="http://schemas.microsoft.com/office/powerpoint/2010/main" val="2114607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2F48CC1-4357-4986-A954-740786002E8E}"/>
              </a:ext>
            </a:extLst>
          </p:cNvPr>
          <p:cNvSpPr>
            <a:spLocks noGrp="1"/>
          </p:cNvSpPr>
          <p:nvPr>
            <p:ph type="title"/>
          </p:nvPr>
        </p:nvSpPr>
        <p:spPr>
          <a:xfrm>
            <a:off x="0" y="29263"/>
            <a:ext cx="9143999" cy="662273"/>
          </a:xfrm>
          <a:noFill/>
          <a:ln>
            <a:noFill/>
          </a:ln>
        </p:spPr>
        <p:txBody>
          <a:bodyPr anchor="t">
            <a:noAutofit/>
          </a:bodyPr>
          <a:lstStyle/>
          <a:p>
            <a:pPr marL="108000"/>
            <a:r>
              <a:rPr lang="en-GB" sz="2800" b="1" dirty="0"/>
              <a:t>Contextual Safeguarding &amp; the Community &amp; Voluntary Sector</a:t>
            </a:r>
          </a:p>
        </p:txBody>
      </p:sp>
      <p:sp>
        <p:nvSpPr>
          <p:cNvPr id="31" name="Rectangle 30">
            <a:extLst>
              <a:ext uri="{FF2B5EF4-FFF2-40B4-BE49-F238E27FC236}">
                <a16:creationId xmlns:a16="http://schemas.microsoft.com/office/drawing/2014/main" id="{2434C916-2096-45DB-BD4F-12C9C5C17697}"/>
              </a:ext>
            </a:extLst>
          </p:cNvPr>
          <p:cNvSpPr/>
          <p:nvPr/>
        </p:nvSpPr>
        <p:spPr>
          <a:xfrm>
            <a:off x="101190" y="1671258"/>
            <a:ext cx="7071397" cy="104498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effectLst>
                  <a:outerShdw blurRad="38100" dist="38100" dir="2700000" algn="tl">
                    <a:srgbClr val="000000">
                      <a:alpha val="43137"/>
                    </a:srgbClr>
                  </a:outerShdw>
                </a:effectLst>
              </a:rPr>
              <a:t>You know your local community and the young people you work with, so keep your eyes and ears open for changes or anything that is potentially concerning; perhaps in local public spaces such as parks, cafes, bars and shopping areas, or within the services you provide.</a:t>
            </a:r>
            <a:endParaRPr lang="en-GB" sz="1400" dirty="0">
              <a:solidFill>
                <a:schemeClr val="bg1"/>
              </a:solidFill>
              <a:effectLst>
                <a:outerShdw blurRad="38100" dist="38100" dir="2700000" algn="tl">
                  <a:srgbClr val="000000">
                    <a:alpha val="43137"/>
                  </a:srgbClr>
                </a:outerShdw>
              </a:effectLst>
            </a:endParaRPr>
          </a:p>
        </p:txBody>
      </p:sp>
      <p:sp>
        <p:nvSpPr>
          <p:cNvPr id="29" name="Rectangle 28">
            <a:extLst>
              <a:ext uri="{FF2B5EF4-FFF2-40B4-BE49-F238E27FC236}">
                <a16:creationId xmlns:a16="http://schemas.microsoft.com/office/drawing/2014/main" id="{04483D30-4E50-4FBE-883E-8CCC94F4790F}"/>
              </a:ext>
            </a:extLst>
          </p:cNvPr>
          <p:cNvSpPr/>
          <p:nvPr/>
        </p:nvSpPr>
        <p:spPr>
          <a:xfrm>
            <a:off x="101191" y="2785206"/>
            <a:ext cx="6366722" cy="214737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767138" algn="ctr"/>
            <a:r>
              <a:rPr lang="en-GB" sz="1400" dirty="0">
                <a:effectLst>
                  <a:outerShdw blurRad="38100" dist="38100" dir="2700000" algn="tl">
                    <a:srgbClr val="000000">
                      <a:alpha val="43137"/>
                    </a:srgbClr>
                  </a:outerShdw>
                </a:effectLst>
              </a:rPr>
              <a:t>By understanding what's happening in the local area and working with others; the Community &amp; Voluntary Sector plays an important role in safeguarding children and young people.  Look at all the ways the CVS already supports Contextual Safeguarding</a:t>
            </a:r>
          </a:p>
        </p:txBody>
      </p:sp>
      <p:sp>
        <p:nvSpPr>
          <p:cNvPr id="35" name="Rectangle: Rounded Corners 34">
            <a:hlinkClick r:id="rId2" action="ppaction://hlinksldjump" tooltip="Back to Contextual Safeguarding in West Sussex (tactical) page"/>
            <a:extLst>
              <a:ext uri="{FF2B5EF4-FFF2-40B4-BE49-F238E27FC236}">
                <a16:creationId xmlns:a16="http://schemas.microsoft.com/office/drawing/2014/main" id="{3C1219D4-E217-4671-B789-10EFB113F6EE}"/>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18" name="Rectangle 17">
            <a:extLst>
              <a:ext uri="{FF2B5EF4-FFF2-40B4-BE49-F238E27FC236}">
                <a16:creationId xmlns:a16="http://schemas.microsoft.com/office/drawing/2014/main" id="{2771FEA4-D438-4DB0-8DF8-E556B43D8683}"/>
              </a:ext>
            </a:extLst>
          </p:cNvPr>
          <p:cNvSpPr/>
          <p:nvPr/>
        </p:nvSpPr>
        <p:spPr>
          <a:xfrm>
            <a:off x="101190" y="590868"/>
            <a:ext cx="8902771" cy="101143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500" dirty="0">
                <a:effectLst>
                  <a:outerShdw blurRad="38100" dist="38100" dir="2700000" algn="tl">
                    <a:srgbClr val="000000">
                      <a:alpha val="43137"/>
                    </a:srgbClr>
                  </a:outerShdw>
                </a:effectLst>
              </a:rPr>
              <a:t>Voluntary and community organisations are perfectly placed to incorporate contextual safeguarding when working with children and young people.  The approach may feel like common sense, or a natural extension to the youth work already being carried out.  Many practitioners naturally include elements of Contextual Safeguarding practice without realising.</a:t>
            </a:r>
          </a:p>
        </p:txBody>
      </p:sp>
      <p:sp>
        <p:nvSpPr>
          <p:cNvPr id="15" name="Rectangle 14">
            <a:extLst>
              <a:ext uri="{FF2B5EF4-FFF2-40B4-BE49-F238E27FC236}">
                <a16:creationId xmlns:a16="http://schemas.microsoft.com/office/drawing/2014/main" id="{CC920CE6-E34E-420B-9439-C8955EB226E2}"/>
              </a:ext>
            </a:extLst>
          </p:cNvPr>
          <p:cNvSpPr/>
          <p:nvPr/>
        </p:nvSpPr>
        <p:spPr>
          <a:xfrm>
            <a:off x="6534542" y="2783418"/>
            <a:ext cx="2448000" cy="214737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effectLst>
                  <a:outerShdw blurRad="38100" dist="38100" dir="2700000" algn="tl">
                    <a:srgbClr val="000000">
                      <a:alpha val="43137"/>
                    </a:srgbClr>
                  </a:outerShdw>
                </a:effectLst>
              </a:rPr>
              <a:t>Good contextual safeguarding practice relies upon practitioners building strong and effective partnerships</a:t>
            </a:r>
            <a:r>
              <a:rPr lang="en-GB" sz="1400" i="1" dirty="0">
                <a:effectLst>
                  <a:outerShdw blurRad="38100" dist="38100" dir="2700000" algn="tl">
                    <a:srgbClr val="000000">
                      <a:alpha val="43137"/>
                    </a:srgbClr>
                  </a:outerShdw>
                </a:effectLst>
              </a:rPr>
              <a:t> </a:t>
            </a:r>
            <a:r>
              <a:rPr lang="en-GB" sz="1400" dirty="0">
                <a:effectLst>
                  <a:outerShdw blurRad="38100" dist="38100" dir="2700000" algn="tl">
                    <a:srgbClr val="000000">
                      <a:alpha val="43137"/>
                    </a:srgbClr>
                  </a:outerShdw>
                </a:effectLst>
              </a:rPr>
              <a:t>with agencies who have a reach into extra-familial contexts such as the community &amp; voluntary sector</a:t>
            </a:r>
            <a:endParaRPr lang="en-GB" altLang="en-US" sz="1400" dirty="0">
              <a:solidFill>
                <a:schemeClr val="bg1"/>
              </a:solidFill>
              <a:effectLst>
                <a:outerShdw blurRad="38100" dist="38100" dir="2700000" algn="tl">
                  <a:srgbClr val="000000">
                    <a:alpha val="43137"/>
                  </a:srgbClr>
                </a:outerShdw>
              </a:effectLst>
            </a:endParaRPr>
          </a:p>
        </p:txBody>
      </p:sp>
      <p:pic>
        <p:nvPicPr>
          <p:cNvPr id="2" name="Picture 1">
            <a:hlinkClick r:id="rId3" action="ppaction://hlinksldjump" tooltip="Examples of Contextual Practice within the CVS"/>
            <a:extLst>
              <a:ext uri="{FF2B5EF4-FFF2-40B4-BE49-F238E27FC236}">
                <a16:creationId xmlns:a16="http://schemas.microsoft.com/office/drawing/2014/main" id="{86971E37-6225-4436-93D9-675D8F190EBF}"/>
              </a:ext>
            </a:extLst>
          </p:cNvPr>
          <p:cNvPicPr>
            <a:picLocks noChangeAspect="1"/>
          </p:cNvPicPr>
          <p:nvPr/>
        </p:nvPicPr>
        <p:blipFill>
          <a:blip r:embed="rId4"/>
          <a:stretch>
            <a:fillRect/>
          </a:stretch>
        </p:blipFill>
        <p:spPr>
          <a:xfrm>
            <a:off x="201375" y="2865808"/>
            <a:ext cx="3733062" cy="2016442"/>
          </a:xfrm>
          <a:prstGeom prst="rect">
            <a:avLst/>
          </a:prstGeom>
        </p:spPr>
      </p:pic>
      <p:sp>
        <p:nvSpPr>
          <p:cNvPr id="17" name="Rectangle 16">
            <a:hlinkClick r:id="rId5" tooltip="NSPCC Learning Page: Contextual Safeguarding for the Voluntary &amp; Community Sector"/>
            <a:extLst>
              <a:ext uri="{FF2B5EF4-FFF2-40B4-BE49-F238E27FC236}">
                <a16:creationId xmlns:a16="http://schemas.microsoft.com/office/drawing/2014/main" id="{3830F155-6A02-4F59-B531-EF81980E9915}"/>
              </a:ext>
            </a:extLst>
          </p:cNvPr>
          <p:cNvSpPr/>
          <p:nvPr/>
        </p:nvSpPr>
        <p:spPr>
          <a:xfrm>
            <a:off x="7248089" y="1678724"/>
            <a:ext cx="1739048" cy="104048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1400" dirty="0">
                <a:solidFill>
                  <a:schemeClr val="bg1"/>
                </a:solidFill>
                <a:effectLst>
                  <a:outerShdw blurRad="38100" dist="38100" dir="2700000" algn="tl">
                    <a:srgbClr val="000000">
                      <a:alpha val="43137"/>
                    </a:srgbClr>
                  </a:outerShdw>
                </a:effectLst>
              </a:rPr>
              <a:t> </a:t>
            </a:r>
            <a:r>
              <a:rPr lang="en-GB" altLang="en-US" sz="1100" dirty="0">
                <a:solidFill>
                  <a:schemeClr val="bg1"/>
                </a:solidFill>
                <a:effectLst>
                  <a:outerShdw blurRad="38100" dist="38100" dir="2700000" algn="tl">
                    <a:srgbClr val="000000">
                      <a:alpha val="43137"/>
                    </a:srgbClr>
                  </a:outerShdw>
                </a:effectLst>
              </a:rPr>
              <a:t>NSPCC Blog: </a:t>
            </a:r>
            <a:r>
              <a:rPr lang="en-GB" altLang="en-US" sz="1400" b="1" dirty="0">
                <a:solidFill>
                  <a:schemeClr val="bg1"/>
                </a:solidFill>
                <a:effectLst>
                  <a:outerShdw blurRad="38100" dist="38100" dir="2700000" algn="tl">
                    <a:srgbClr val="000000">
                      <a:alpha val="43137"/>
                    </a:srgbClr>
                  </a:outerShdw>
                </a:effectLst>
              </a:rPr>
              <a:t>Contextual Safeguarding </a:t>
            </a:r>
            <a:br>
              <a:rPr lang="en-GB" altLang="en-US" sz="1400" b="1" dirty="0">
                <a:solidFill>
                  <a:schemeClr val="bg1"/>
                </a:solidFill>
                <a:effectLst>
                  <a:outerShdw blurRad="38100" dist="38100" dir="2700000" algn="tl">
                    <a:srgbClr val="000000">
                      <a:alpha val="43137"/>
                    </a:srgbClr>
                  </a:outerShdw>
                </a:effectLst>
              </a:rPr>
            </a:br>
            <a:r>
              <a:rPr lang="en-GB" altLang="en-US" sz="1400" b="1" dirty="0">
                <a:solidFill>
                  <a:schemeClr val="bg1"/>
                </a:solidFill>
                <a:effectLst>
                  <a:outerShdw blurRad="38100" dist="38100" dir="2700000" algn="tl">
                    <a:srgbClr val="000000">
                      <a:alpha val="43137"/>
                    </a:srgbClr>
                  </a:outerShdw>
                </a:effectLst>
              </a:rPr>
              <a:t>&amp; CVS</a:t>
            </a:r>
            <a:endParaRPr lang="en-GB" sz="1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87544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9EB2EE-2FB9-4D03-A9EE-E761F83C0E88}"/>
              </a:ext>
            </a:extLst>
          </p:cNvPr>
          <p:cNvSpPr>
            <a:spLocks noGrp="1"/>
          </p:cNvSpPr>
          <p:nvPr>
            <p:ph type="title"/>
          </p:nvPr>
        </p:nvSpPr>
        <p:spPr>
          <a:xfrm>
            <a:off x="207817" y="29263"/>
            <a:ext cx="8736677" cy="868086"/>
          </a:xfrm>
        </p:spPr>
        <p:txBody>
          <a:bodyPr>
            <a:normAutofit/>
          </a:bodyPr>
          <a:lstStyle/>
          <a:p>
            <a:r>
              <a:rPr lang="en-GB" dirty="0"/>
              <a:t>Examples of Contextual Practice within the CVS</a:t>
            </a:r>
          </a:p>
        </p:txBody>
      </p:sp>
      <p:sp>
        <p:nvSpPr>
          <p:cNvPr id="6" name="Rectangle: Rounded Corners 5">
            <a:hlinkClick r:id="rId2" action="ppaction://hlinksldjump" tooltip="Back to Contextual Safeguarding &amp; CVS page"/>
            <a:extLst>
              <a:ext uri="{FF2B5EF4-FFF2-40B4-BE49-F238E27FC236}">
                <a16:creationId xmlns:a16="http://schemas.microsoft.com/office/drawing/2014/main" id="{E875CAF8-9317-4583-A55D-359A79EFC503}"/>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grpSp>
        <p:nvGrpSpPr>
          <p:cNvPr id="3" name="Group 2">
            <a:extLst>
              <a:ext uri="{FF2B5EF4-FFF2-40B4-BE49-F238E27FC236}">
                <a16:creationId xmlns:a16="http://schemas.microsoft.com/office/drawing/2014/main" id="{15F3E13F-F36C-43C6-B633-96C82D00679D}"/>
              </a:ext>
            </a:extLst>
          </p:cNvPr>
          <p:cNvGrpSpPr/>
          <p:nvPr/>
        </p:nvGrpSpPr>
        <p:grpSpPr>
          <a:xfrm>
            <a:off x="536934" y="719283"/>
            <a:ext cx="7675887" cy="4146189"/>
            <a:chOff x="536934" y="719283"/>
            <a:chExt cx="7675887" cy="4146189"/>
          </a:xfrm>
        </p:grpSpPr>
        <p:pic>
          <p:nvPicPr>
            <p:cNvPr id="7" name="Picture 6">
              <a:extLst>
                <a:ext uri="{FF2B5EF4-FFF2-40B4-BE49-F238E27FC236}">
                  <a16:creationId xmlns:a16="http://schemas.microsoft.com/office/drawing/2014/main" id="{F33673D9-7023-4297-8CB7-CBD52DE18C45}"/>
                </a:ext>
              </a:extLst>
            </p:cNvPr>
            <p:cNvPicPr>
              <a:picLocks noChangeAspect="1"/>
            </p:cNvPicPr>
            <p:nvPr/>
          </p:nvPicPr>
          <p:blipFill>
            <a:blip r:embed="rId3"/>
            <a:stretch>
              <a:fillRect/>
            </a:stretch>
          </p:blipFill>
          <p:spPr>
            <a:xfrm>
              <a:off x="536934" y="719283"/>
              <a:ext cx="7675887" cy="4146189"/>
            </a:xfrm>
            <a:prstGeom prst="rect">
              <a:avLst/>
            </a:prstGeom>
          </p:spPr>
        </p:pic>
        <p:sp>
          <p:nvSpPr>
            <p:cNvPr id="2" name="Rectangle 1">
              <a:extLst>
                <a:ext uri="{FF2B5EF4-FFF2-40B4-BE49-F238E27FC236}">
                  <a16:creationId xmlns:a16="http://schemas.microsoft.com/office/drawing/2014/main" id="{83DB599D-9D5F-4B39-BC30-1FBD51F403F9}"/>
                </a:ext>
              </a:extLst>
            </p:cNvPr>
            <p:cNvSpPr/>
            <p:nvPr/>
          </p:nvSpPr>
          <p:spPr>
            <a:xfrm>
              <a:off x="536934" y="788565"/>
              <a:ext cx="2852218" cy="3355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39688989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2F48CC1-4357-4986-A954-740786002E8E}"/>
              </a:ext>
            </a:extLst>
          </p:cNvPr>
          <p:cNvSpPr>
            <a:spLocks noGrp="1"/>
          </p:cNvSpPr>
          <p:nvPr>
            <p:ph type="title"/>
          </p:nvPr>
        </p:nvSpPr>
        <p:spPr>
          <a:xfrm>
            <a:off x="1" y="29263"/>
            <a:ext cx="8944494" cy="662273"/>
          </a:xfrm>
          <a:noFill/>
          <a:ln>
            <a:noFill/>
          </a:ln>
        </p:spPr>
        <p:txBody>
          <a:bodyPr anchor="t">
            <a:normAutofit/>
          </a:bodyPr>
          <a:lstStyle/>
          <a:p>
            <a:pPr marL="108000"/>
            <a:r>
              <a:rPr lang="en-GB" sz="3600" b="1" dirty="0"/>
              <a:t>Take Action</a:t>
            </a:r>
          </a:p>
        </p:txBody>
      </p:sp>
      <p:pic>
        <p:nvPicPr>
          <p:cNvPr id="30" name="Picture 2" descr="Clapper board">
            <a:extLst>
              <a:ext uri="{FF2B5EF4-FFF2-40B4-BE49-F238E27FC236}">
                <a16:creationId xmlns:a16="http://schemas.microsoft.com/office/drawing/2014/main" id="{171E3BBD-7451-47F4-9154-CEE872FA4AD9}"/>
              </a:ext>
            </a:extLst>
          </p:cNvPr>
          <p:cNvPicPr>
            <a:picLocks noChangeAspect="1" noChangeArrowheads="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8612352" y="140518"/>
            <a:ext cx="432000" cy="4320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01C66887-EAE1-40D7-9812-13E77B0BC282}"/>
              </a:ext>
            </a:extLst>
          </p:cNvPr>
          <p:cNvGrpSpPr/>
          <p:nvPr/>
        </p:nvGrpSpPr>
        <p:grpSpPr>
          <a:xfrm>
            <a:off x="6128471" y="1736843"/>
            <a:ext cx="2812106" cy="3098660"/>
            <a:chOff x="-2784468" y="1727946"/>
            <a:chExt cx="2812106" cy="3098660"/>
          </a:xfrm>
        </p:grpSpPr>
        <p:sp>
          <p:nvSpPr>
            <p:cNvPr id="29" name="Rectangle 28">
              <a:extLst>
                <a:ext uri="{FF2B5EF4-FFF2-40B4-BE49-F238E27FC236}">
                  <a16:creationId xmlns:a16="http://schemas.microsoft.com/office/drawing/2014/main" id="{EF12DF72-DDC9-48E3-8D49-6F6D3F077338}"/>
                </a:ext>
              </a:extLst>
            </p:cNvPr>
            <p:cNvSpPr/>
            <p:nvPr/>
          </p:nvSpPr>
          <p:spPr>
            <a:xfrm>
              <a:off x="-2784468" y="1727946"/>
              <a:ext cx="2812106" cy="3098660"/>
            </a:xfrm>
            <a:prstGeom prst="rect">
              <a:avLst/>
            </a:prstGeom>
            <a:solidFill>
              <a:srgbClr val="52A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b="1" dirty="0">
                  <a:solidFill>
                    <a:schemeClr val="bg1"/>
                  </a:solidFill>
                  <a:effectLst>
                    <a:outerShdw blurRad="38100" dist="38100" dir="2700000" algn="tl">
                      <a:srgbClr val="000000">
                        <a:alpha val="43137"/>
                      </a:srgbClr>
                    </a:outerShdw>
                  </a:effectLst>
                </a:rPr>
                <a:t>Think </a:t>
              </a:r>
              <a:r>
                <a:rPr lang="en-GB" sz="1400" dirty="0">
                  <a:solidFill>
                    <a:schemeClr val="bg1"/>
                  </a:solidFill>
                  <a:effectLst>
                    <a:outerShdw blurRad="38100" dist="38100" dir="2700000" algn="tl">
                      <a:srgbClr val="000000">
                        <a:alpha val="43137"/>
                      </a:srgbClr>
                    </a:outerShdw>
                  </a:effectLst>
                </a:rPr>
                <a:t>about &amp; </a:t>
              </a:r>
              <a:r>
                <a:rPr lang="en-GB" sz="1400" b="1" dirty="0">
                  <a:solidFill>
                    <a:schemeClr val="bg1"/>
                  </a:solidFill>
                  <a:effectLst>
                    <a:outerShdw blurRad="38100" dist="38100" dir="2700000" algn="tl">
                      <a:srgbClr val="000000">
                        <a:alpha val="43137"/>
                      </a:srgbClr>
                    </a:outerShdw>
                  </a:effectLst>
                </a:rPr>
                <a:t>assess </a:t>
              </a:r>
              <a:r>
                <a:rPr lang="en-GB" sz="1400" dirty="0">
                  <a:solidFill>
                    <a:schemeClr val="bg1"/>
                  </a:solidFill>
                  <a:effectLst>
                    <a:outerShdw blurRad="38100" dist="38100" dir="2700000" algn="tl">
                      <a:srgbClr val="000000">
                        <a:alpha val="43137"/>
                      </a:srgbClr>
                    </a:outerShdw>
                  </a:effectLst>
                </a:rPr>
                <a:t>the impact of the places and spaces young people </a:t>
              </a:r>
              <a:br>
                <a:rPr lang="en-GB" sz="1400" dirty="0">
                  <a:solidFill>
                    <a:schemeClr val="bg1"/>
                  </a:solidFill>
                  <a:effectLst>
                    <a:outerShdw blurRad="38100" dist="38100" dir="2700000" algn="tl">
                      <a:srgbClr val="000000">
                        <a:alpha val="43137"/>
                      </a:srgbClr>
                    </a:outerShdw>
                  </a:effectLst>
                </a:rPr>
              </a:br>
              <a:r>
                <a:rPr lang="en-GB" sz="1400" dirty="0">
                  <a:solidFill>
                    <a:schemeClr val="bg1"/>
                  </a:solidFill>
                  <a:effectLst>
                    <a:outerShdw blurRad="38100" dist="38100" dir="2700000" algn="tl">
                      <a:srgbClr val="000000">
                        <a:alpha val="43137"/>
                      </a:srgbClr>
                    </a:outerShdw>
                  </a:effectLst>
                </a:rPr>
                <a:t>spend their time; who they meet &amp; </a:t>
              </a:r>
              <a:br>
                <a:rPr lang="en-GB" sz="1400" dirty="0">
                  <a:solidFill>
                    <a:schemeClr val="bg1"/>
                  </a:solidFill>
                  <a:effectLst>
                    <a:outerShdw blurRad="38100" dist="38100" dir="2700000" algn="tl">
                      <a:srgbClr val="000000">
                        <a:alpha val="43137"/>
                      </a:srgbClr>
                    </a:outerShdw>
                  </a:effectLst>
                </a:rPr>
              </a:br>
              <a:r>
                <a:rPr lang="en-GB" sz="1400" dirty="0">
                  <a:solidFill>
                    <a:schemeClr val="bg1"/>
                  </a:solidFill>
                  <a:effectLst>
                    <a:outerShdw blurRad="38100" dist="38100" dir="2700000" algn="tl">
                      <a:srgbClr val="000000">
                        <a:alpha val="43137"/>
                      </a:srgbClr>
                    </a:outerShdw>
                  </a:effectLst>
                </a:rPr>
                <a:t>how they spend their time.</a:t>
              </a:r>
            </a:p>
          </p:txBody>
        </p:sp>
        <p:pic>
          <p:nvPicPr>
            <p:cNvPr id="31" name="Picture 30">
              <a:hlinkClick r:id="rId4" tooltip="Context Assessment Triangles - Practice Guide"/>
              <a:extLst>
                <a:ext uri="{FF2B5EF4-FFF2-40B4-BE49-F238E27FC236}">
                  <a16:creationId xmlns:a16="http://schemas.microsoft.com/office/drawing/2014/main" id="{E214E481-3334-4809-A7EF-24A5F351CCC6}"/>
                </a:ext>
              </a:extLst>
            </p:cNvPr>
            <p:cNvPicPr>
              <a:picLocks noChangeAspect="1"/>
            </p:cNvPicPr>
            <p:nvPr/>
          </p:nvPicPr>
          <p:blipFill>
            <a:blip r:embed="rId5"/>
            <a:stretch>
              <a:fillRect/>
            </a:stretch>
          </p:blipFill>
          <p:spPr>
            <a:xfrm>
              <a:off x="-2649208" y="2745926"/>
              <a:ext cx="2529403" cy="1937882"/>
            </a:xfrm>
            <a:prstGeom prst="rect">
              <a:avLst/>
            </a:prstGeom>
          </p:spPr>
        </p:pic>
      </p:grpSp>
      <p:sp>
        <p:nvSpPr>
          <p:cNvPr id="34" name="Rectangle 33">
            <a:extLst>
              <a:ext uri="{FF2B5EF4-FFF2-40B4-BE49-F238E27FC236}">
                <a16:creationId xmlns:a16="http://schemas.microsoft.com/office/drawing/2014/main" id="{EE0B141B-E344-40BC-8BA1-C1A9271B5402}"/>
              </a:ext>
            </a:extLst>
          </p:cNvPr>
          <p:cNvSpPr/>
          <p:nvPr/>
        </p:nvSpPr>
        <p:spPr>
          <a:xfrm>
            <a:off x="3172716" y="1737660"/>
            <a:ext cx="2812106" cy="3098660"/>
          </a:xfrm>
          <a:prstGeom prst="rect">
            <a:avLst/>
          </a:prstGeom>
          <a:solidFill>
            <a:srgbClr val="52A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dirty="0">
                <a:solidFill>
                  <a:schemeClr val="bg1"/>
                </a:solidFill>
                <a:effectLst>
                  <a:outerShdw blurRad="38100" dist="38100" dir="2700000" algn="tl">
                    <a:srgbClr val="000000">
                      <a:alpha val="43137"/>
                    </a:srgbClr>
                  </a:outerShdw>
                </a:effectLst>
              </a:rPr>
              <a:t>Join the </a:t>
            </a:r>
            <a:r>
              <a:rPr lang="en-GB" sz="1400" b="1" dirty="0">
                <a:solidFill>
                  <a:schemeClr val="bg1"/>
                </a:solidFill>
                <a:effectLst>
                  <a:outerShdw blurRad="38100" dist="38100" dir="2700000" algn="tl">
                    <a:srgbClr val="000000">
                      <a:alpha val="43137"/>
                    </a:srgbClr>
                  </a:outerShdw>
                </a:effectLst>
              </a:rPr>
              <a:t>Contextual Safeguarding Network! </a:t>
            </a:r>
            <a:r>
              <a:rPr lang="en-GB" sz="1400" dirty="0">
                <a:solidFill>
                  <a:schemeClr val="bg1"/>
                </a:solidFill>
                <a:effectLst>
                  <a:outerShdw blurRad="38100" dist="38100" dir="2700000" algn="tl">
                    <a:srgbClr val="000000">
                      <a:alpha val="43137"/>
                    </a:srgbClr>
                  </a:outerShdw>
                </a:effectLst>
              </a:rPr>
              <a:t>Click on the picture for a host of information, guidance and resource including blogs &amp; podcasts</a:t>
            </a:r>
          </a:p>
        </p:txBody>
      </p:sp>
      <p:sp>
        <p:nvSpPr>
          <p:cNvPr id="2" name="Rectangle 1">
            <a:extLst>
              <a:ext uri="{FF2B5EF4-FFF2-40B4-BE49-F238E27FC236}">
                <a16:creationId xmlns:a16="http://schemas.microsoft.com/office/drawing/2014/main" id="{0CD220B2-F648-49EB-9937-8C1EB990A7BB}"/>
              </a:ext>
            </a:extLst>
          </p:cNvPr>
          <p:cNvSpPr/>
          <p:nvPr/>
        </p:nvSpPr>
        <p:spPr>
          <a:xfrm>
            <a:off x="3314067" y="2746743"/>
            <a:ext cx="2529403" cy="1937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39">
            <a:extLst>
              <a:ext uri="{FF2B5EF4-FFF2-40B4-BE49-F238E27FC236}">
                <a16:creationId xmlns:a16="http://schemas.microsoft.com/office/drawing/2014/main" id="{93F8FD46-404B-4B1D-8503-255A61204609}"/>
              </a:ext>
            </a:extLst>
          </p:cNvPr>
          <p:cNvSpPr/>
          <p:nvPr/>
        </p:nvSpPr>
        <p:spPr>
          <a:xfrm>
            <a:off x="216961" y="678800"/>
            <a:ext cx="8727534" cy="943520"/>
          </a:xfrm>
          <a:prstGeom prst="rect">
            <a:avLst/>
          </a:prstGeom>
          <a:solidFill>
            <a:srgbClr val="52A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750" dirty="0">
                <a:solidFill>
                  <a:schemeClr val="bg1"/>
                </a:solidFill>
                <a:effectLst>
                  <a:outerShdw blurRad="38100" dist="38100" dir="2700000" algn="tl">
                    <a:srgbClr val="000000">
                      <a:alpha val="43137"/>
                    </a:srgbClr>
                  </a:outerShdw>
                </a:effectLst>
              </a:rPr>
              <a:t>To many people, Contextual Safeguarding principles formalise a common sense approach to creating safety and wellbeing.  However they can also represent a radically different way of working in practice. </a:t>
            </a:r>
          </a:p>
        </p:txBody>
      </p:sp>
      <p:pic>
        <p:nvPicPr>
          <p:cNvPr id="3" name="Picture 2">
            <a:hlinkClick r:id="rId6" tooltip="Contextual Safeguarding Network"/>
            <a:extLst>
              <a:ext uri="{FF2B5EF4-FFF2-40B4-BE49-F238E27FC236}">
                <a16:creationId xmlns:a16="http://schemas.microsoft.com/office/drawing/2014/main" id="{56804129-A9E5-406E-8BC2-30616EB7E8E5}"/>
              </a:ext>
            </a:extLst>
          </p:cNvPr>
          <p:cNvPicPr>
            <a:picLocks noChangeAspect="1"/>
          </p:cNvPicPr>
          <p:nvPr/>
        </p:nvPicPr>
        <p:blipFill>
          <a:blip r:embed="rId7"/>
          <a:stretch>
            <a:fillRect/>
          </a:stretch>
        </p:blipFill>
        <p:spPr>
          <a:xfrm>
            <a:off x="3373502" y="2920779"/>
            <a:ext cx="2410532" cy="1548000"/>
          </a:xfrm>
          <a:prstGeom prst="rect">
            <a:avLst/>
          </a:prstGeom>
        </p:spPr>
      </p:pic>
      <p:grpSp>
        <p:nvGrpSpPr>
          <p:cNvPr id="10" name="Group 9">
            <a:extLst>
              <a:ext uri="{FF2B5EF4-FFF2-40B4-BE49-F238E27FC236}">
                <a16:creationId xmlns:a16="http://schemas.microsoft.com/office/drawing/2014/main" id="{1B8CAD84-37CD-4368-8026-C3A3B64DC016}"/>
              </a:ext>
            </a:extLst>
          </p:cNvPr>
          <p:cNvGrpSpPr/>
          <p:nvPr/>
        </p:nvGrpSpPr>
        <p:grpSpPr>
          <a:xfrm>
            <a:off x="216961" y="1736782"/>
            <a:ext cx="2812106" cy="3098660"/>
            <a:chOff x="216961" y="1736782"/>
            <a:chExt cx="2812106" cy="3098660"/>
          </a:xfrm>
        </p:grpSpPr>
        <p:sp>
          <p:nvSpPr>
            <p:cNvPr id="36" name="Rectangle 35">
              <a:extLst>
                <a:ext uri="{FF2B5EF4-FFF2-40B4-BE49-F238E27FC236}">
                  <a16:creationId xmlns:a16="http://schemas.microsoft.com/office/drawing/2014/main" id="{0640ED71-8F70-4AFF-AC2F-CC4AC2D0123B}"/>
                </a:ext>
              </a:extLst>
            </p:cNvPr>
            <p:cNvSpPr/>
            <p:nvPr/>
          </p:nvSpPr>
          <p:spPr>
            <a:xfrm>
              <a:off x="216961" y="1736782"/>
              <a:ext cx="2812106" cy="3098660"/>
            </a:xfrm>
            <a:prstGeom prst="rect">
              <a:avLst/>
            </a:prstGeom>
            <a:solidFill>
              <a:srgbClr val="52AD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dirty="0">
                  <a:solidFill>
                    <a:schemeClr val="bg1"/>
                  </a:solidFill>
                  <a:effectLst>
                    <a:outerShdw blurRad="38100" dist="38100" dir="2700000" algn="tl">
                      <a:srgbClr val="000000">
                        <a:alpha val="43137"/>
                      </a:srgbClr>
                    </a:outerShdw>
                  </a:effectLst>
                </a:rPr>
                <a:t>Develop your confidence and competence by watching </a:t>
              </a:r>
              <a:r>
                <a:rPr lang="en-GB" sz="1400" b="1" dirty="0">
                  <a:solidFill>
                    <a:schemeClr val="bg1"/>
                  </a:solidFill>
                  <a:effectLst>
                    <a:outerShdw blurRad="38100" dist="38100" dir="2700000" algn="tl">
                      <a:srgbClr val="000000">
                        <a:alpha val="43137"/>
                      </a:srgbClr>
                    </a:outerShdw>
                  </a:effectLst>
                </a:rPr>
                <a:t>webinars bought </a:t>
              </a:r>
              <a:r>
                <a:rPr lang="en-GB" sz="1400" dirty="0">
                  <a:solidFill>
                    <a:schemeClr val="bg1"/>
                  </a:solidFill>
                  <a:effectLst>
                    <a:outerShdw blurRad="38100" dist="38100" dir="2700000" algn="tl">
                      <a:srgbClr val="000000">
                        <a:alpha val="43137"/>
                      </a:srgbClr>
                    </a:outerShdw>
                  </a:effectLst>
                </a:rPr>
                <a:t>to you by the University of Bedfordshire or access </a:t>
              </a:r>
              <a:r>
                <a:rPr lang="en-GB" sz="1400" b="1" dirty="0">
                  <a:solidFill>
                    <a:schemeClr val="bg1"/>
                  </a:solidFill>
                  <a:effectLst>
                    <a:outerShdw blurRad="38100" dist="38100" dir="2700000" algn="tl">
                      <a:srgbClr val="000000">
                        <a:alpha val="43137"/>
                      </a:srgbClr>
                    </a:outerShdw>
                  </a:effectLst>
                </a:rPr>
                <a:t>local</a:t>
              </a:r>
              <a:r>
                <a:rPr lang="en-GB" sz="1400" dirty="0">
                  <a:solidFill>
                    <a:schemeClr val="bg1"/>
                  </a:solidFill>
                  <a:effectLst>
                    <a:outerShdw blurRad="38100" dist="38100" dir="2700000" algn="tl">
                      <a:srgbClr val="000000">
                        <a:alpha val="43137"/>
                      </a:srgbClr>
                    </a:outerShdw>
                  </a:effectLst>
                </a:rPr>
                <a:t> </a:t>
              </a:r>
              <a:r>
                <a:rPr lang="en-GB" sz="1400" b="1" dirty="0">
                  <a:solidFill>
                    <a:schemeClr val="bg1"/>
                  </a:solidFill>
                  <a:effectLst>
                    <a:outerShdw blurRad="38100" dist="38100" dir="2700000" algn="tl">
                      <a:srgbClr val="000000">
                        <a:alpha val="43137"/>
                      </a:srgbClr>
                    </a:outerShdw>
                  </a:effectLst>
                </a:rPr>
                <a:t>training</a:t>
              </a:r>
            </a:p>
          </p:txBody>
        </p:sp>
        <p:sp>
          <p:nvSpPr>
            <p:cNvPr id="38" name="Rectangle 37">
              <a:extLst>
                <a:ext uri="{FF2B5EF4-FFF2-40B4-BE49-F238E27FC236}">
                  <a16:creationId xmlns:a16="http://schemas.microsoft.com/office/drawing/2014/main" id="{6E2CE261-E05B-4D68-952B-058FB59A3D8A}"/>
                </a:ext>
              </a:extLst>
            </p:cNvPr>
            <p:cNvSpPr/>
            <p:nvPr/>
          </p:nvSpPr>
          <p:spPr>
            <a:xfrm>
              <a:off x="370641" y="2733080"/>
              <a:ext cx="2529403" cy="19559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effectLst>
                  <a:outerShdw blurRad="38100" dist="38100" dir="2700000" algn="tl">
                    <a:srgbClr val="000000">
                      <a:alpha val="43137"/>
                    </a:srgbClr>
                  </a:outerShdw>
                </a:effectLst>
              </a:endParaRPr>
            </a:p>
          </p:txBody>
        </p:sp>
        <p:pic>
          <p:nvPicPr>
            <p:cNvPr id="6" name="Picture 5">
              <a:hlinkClick r:id="rId8" tooltip="Contextual Safeguarding Network Training Resources"/>
              <a:extLst>
                <a:ext uri="{FF2B5EF4-FFF2-40B4-BE49-F238E27FC236}">
                  <a16:creationId xmlns:a16="http://schemas.microsoft.com/office/drawing/2014/main" id="{02D41C0C-6CDE-4A7B-8DFD-47E4CCC8BA06}"/>
                </a:ext>
              </a:extLst>
            </p:cNvPr>
            <p:cNvPicPr>
              <a:picLocks noChangeAspect="1"/>
            </p:cNvPicPr>
            <p:nvPr/>
          </p:nvPicPr>
          <p:blipFill rotWithShape="1">
            <a:blip r:embed="rId9"/>
            <a:srcRect l="1363" r="3317"/>
            <a:stretch/>
          </p:blipFill>
          <p:spPr>
            <a:xfrm>
              <a:off x="394976" y="2839098"/>
              <a:ext cx="2473985" cy="1800719"/>
            </a:xfrm>
            <a:prstGeom prst="rect">
              <a:avLst/>
            </a:prstGeom>
          </p:spPr>
        </p:pic>
      </p:grpSp>
      <p:grpSp>
        <p:nvGrpSpPr>
          <p:cNvPr id="96" name="Group 95">
            <a:extLst>
              <a:ext uri="{FF2B5EF4-FFF2-40B4-BE49-F238E27FC236}">
                <a16:creationId xmlns:a16="http://schemas.microsoft.com/office/drawing/2014/main" id="{B15B8D8C-29C4-4E91-A8AF-2B6E1DB3E3FD}"/>
              </a:ext>
            </a:extLst>
          </p:cNvPr>
          <p:cNvGrpSpPr/>
          <p:nvPr/>
        </p:nvGrpSpPr>
        <p:grpSpPr>
          <a:xfrm>
            <a:off x="3716206" y="4932601"/>
            <a:ext cx="5296083" cy="766764"/>
            <a:chOff x="3716206" y="4932601"/>
            <a:chExt cx="5296083" cy="766764"/>
          </a:xfrm>
        </p:grpSpPr>
        <p:grpSp>
          <p:nvGrpSpPr>
            <p:cNvPr id="97" name="Group 96">
              <a:extLst>
                <a:ext uri="{FF2B5EF4-FFF2-40B4-BE49-F238E27FC236}">
                  <a16:creationId xmlns:a16="http://schemas.microsoft.com/office/drawing/2014/main" id="{7AB51E43-2DBA-4669-B415-00F18E9F5E43}"/>
                </a:ext>
              </a:extLst>
            </p:cNvPr>
            <p:cNvGrpSpPr/>
            <p:nvPr/>
          </p:nvGrpSpPr>
          <p:grpSpPr>
            <a:xfrm>
              <a:off x="3716206" y="4932601"/>
              <a:ext cx="5296083" cy="766764"/>
              <a:chOff x="3716206" y="4932601"/>
              <a:chExt cx="5296083" cy="766764"/>
            </a:xfrm>
          </p:grpSpPr>
          <p:sp>
            <p:nvSpPr>
              <p:cNvPr id="100" name="Rectangle 99">
                <a:extLst>
                  <a:ext uri="{FF2B5EF4-FFF2-40B4-BE49-F238E27FC236}">
                    <a16:creationId xmlns:a16="http://schemas.microsoft.com/office/drawing/2014/main" id="{DA9C3D0B-77AC-4D7F-AF5F-A723F6098291}"/>
                  </a:ext>
                </a:extLst>
              </p:cNvPr>
              <p:cNvSpPr/>
              <p:nvPr/>
            </p:nvSpPr>
            <p:spPr>
              <a:xfrm>
                <a:off x="3757314" y="4964405"/>
                <a:ext cx="5218906" cy="6972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nvGrpSpPr>
              <p:cNvPr id="101" name="Group 100">
                <a:extLst>
                  <a:ext uri="{FF2B5EF4-FFF2-40B4-BE49-F238E27FC236}">
                    <a16:creationId xmlns:a16="http://schemas.microsoft.com/office/drawing/2014/main" id="{0D542210-1DBB-4784-9C65-DF0D51FC8AD4}"/>
                  </a:ext>
                </a:extLst>
              </p:cNvPr>
              <p:cNvGrpSpPr/>
              <p:nvPr/>
            </p:nvGrpSpPr>
            <p:grpSpPr>
              <a:xfrm>
                <a:off x="3767404" y="5139703"/>
                <a:ext cx="437940" cy="431853"/>
                <a:chOff x="3781921" y="5192633"/>
                <a:chExt cx="437940" cy="431853"/>
              </a:xfrm>
            </p:grpSpPr>
            <p:pic>
              <p:nvPicPr>
                <p:cNvPr id="127" name="Graphic 126" descr="Home">
                  <a:hlinkClick r:id="rId10" action="ppaction://hlinksldjump" tooltip="Home"/>
                  <a:hlinkHover r:id="" action="ppaction://noaction" highlightClick="1"/>
                  <a:extLst>
                    <a:ext uri="{FF2B5EF4-FFF2-40B4-BE49-F238E27FC236}">
                      <a16:creationId xmlns:a16="http://schemas.microsoft.com/office/drawing/2014/main" id="{A5055A2A-4167-45B2-8D3D-9A7F2D32D35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849252" y="5192633"/>
                  <a:ext cx="288000" cy="288000"/>
                </a:xfrm>
                <a:prstGeom prst="rect">
                  <a:avLst/>
                </a:prstGeom>
              </p:spPr>
            </p:pic>
            <p:sp>
              <p:nvSpPr>
                <p:cNvPr id="128" name="TextBox 127">
                  <a:hlinkClick r:id="rId10" action="ppaction://hlinksldjump" tooltip="Home"/>
                  <a:extLst>
                    <a:ext uri="{FF2B5EF4-FFF2-40B4-BE49-F238E27FC236}">
                      <a16:creationId xmlns:a16="http://schemas.microsoft.com/office/drawing/2014/main" id="{29B86EFC-D2D6-4EC0-9150-55520C72FFD9}"/>
                    </a:ext>
                  </a:extLst>
                </p:cNvPr>
                <p:cNvSpPr txBox="1"/>
                <p:nvPr/>
              </p:nvSpPr>
              <p:spPr>
                <a:xfrm>
                  <a:off x="3781921" y="5409042"/>
                  <a:ext cx="437940" cy="215444"/>
                </a:xfrm>
                <a:prstGeom prst="rect">
                  <a:avLst/>
                </a:prstGeom>
                <a:noFill/>
              </p:spPr>
              <p:txBody>
                <a:bodyPr wrap="none" rtlCol="0">
                  <a:spAutoFit/>
                </a:bodyPr>
                <a:lstStyle/>
                <a:p>
                  <a:r>
                    <a:rPr lang="en-GB" sz="800" b="1" dirty="0"/>
                    <a:t>Home</a:t>
                  </a:r>
                </a:p>
              </p:txBody>
            </p:sp>
          </p:grpSp>
          <p:grpSp>
            <p:nvGrpSpPr>
              <p:cNvPr id="102" name="Group 101">
                <a:extLst>
                  <a:ext uri="{FF2B5EF4-FFF2-40B4-BE49-F238E27FC236}">
                    <a16:creationId xmlns:a16="http://schemas.microsoft.com/office/drawing/2014/main" id="{7E044130-8910-4AF6-A682-AE0EE839F9F5}"/>
                  </a:ext>
                </a:extLst>
              </p:cNvPr>
              <p:cNvGrpSpPr/>
              <p:nvPr/>
            </p:nvGrpSpPr>
            <p:grpSpPr>
              <a:xfrm>
                <a:off x="5761081" y="5129099"/>
                <a:ext cx="763351" cy="563377"/>
                <a:chOff x="5535587" y="5196296"/>
                <a:chExt cx="763351" cy="563377"/>
              </a:xfrm>
            </p:grpSpPr>
            <p:pic>
              <p:nvPicPr>
                <p:cNvPr id="125" name="Graphic 124" descr="Presentation with media">
                  <a:hlinkClick r:id="rId13" action="ppaction://hlinksldjump"/>
                  <a:hlinkHover r:id="" action="ppaction://noaction" highlightClick="1"/>
                  <a:extLst>
                    <a:ext uri="{FF2B5EF4-FFF2-40B4-BE49-F238E27FC236}">
                      <a16:creationId xmlns:a16="http://schemas.microsoft.com/office/drawing/2014/main" id="{F9324ED4-AFE5-4CFD-A8C5-70A9D7B71AB4}"/>
                    </a:ext>
                  </a:extLst>
                </p:cNvPr>
                <p:cNvPicPr>
                  <a:picLocks noChangeAspect="1"/>
                </p:cNvPicPr>
                <p:nvPr/>
              </p:nvPicPr>
              <p:blipFill rotWithShape="1">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b="31497"/>
                <a:stretch/>
              </p:blipFill>
              <p:spPr>
                <a:xfrm>
                  <a:off x="5727140" y="5196296"/>
                  <a:ext cx="336964" cy="230832"/>
                </a:xfrm>
                <a:prstGeom prst="rect">
                  <a:avLst/>
                </a:prstGeom>
              </p:spPr>
            </p:pic>
            <p:sp>
              <p:nvSpPr>
                <p:cNvPr id="126" name="TextBox 125">
                  <a:hlinkClick r:id="rId13" action="ppaction://hlinksldjump"/>
                  <a:extLst>
                    <a:ext uri="{FF2B5EF4-FFF2-40B4-BE49-F238E27FC236}">
                      <a16:creationId xmlns:a16="http://schemas.microsoft.com/office/drawing/2014/main" id="{B04F3DD9-17FE-4441-8ED4-87C1DB13C044}"/>
                    </a:ext>
                  </a:extLst>
                </p:cNvPr>
                <p:cNvSpPr txBox="1"/>
                <p:nvPr/>
              </p:nvSpPr>
              <p:spPr>
                <a:xfrm>
                  <a:off x="5535587" y="5421119"/>
                  <a:ext cx="763351" cy="338554"/>
                </a:xfrm>
                <a:prstGeom prst="rect">
                  <a:avLst/>
                </a:prstGeom>
                <a:noFill/>
              </p:spPr>
              <p:txBody>
                <a:bodyPr wrap="none" rtlCol="0">
                  <a:spAutoFit/>
                </a:bodyPr>
                <a:lstStyle/>
                <a:p>
                  <a:pPr algn="ctr"/>
                  <a:r>
                    <a:rPr lang="en-GB" sz="800" b="1" dirty="0"/>
                    <a:t>Watch, Listen</a:t>
                  </a:r>
                </a:p>
                <a:p>
                  <a:pPr algn="ctr"/>
                  <a:r>
                    <a:rPr lang="en-GB" sz="800" b="1" dirty="0"/>
                    <a:t>&amp; Read</a:t>
                  </a:r>
                </a:p>
              </p:txBody>
            </p:sp>
          </p:grpSp>
          <p:grpSp>
            <p:nvGrpSpPr>
              <p:cNvPr id="103" name="Group 102">
                <a:extLst>
                  <a:ext uri="{FF2B5EF4-FFF2-40B4-BE49-F238E27FC236}">
                    <a16:creationId xmlns:a16="http://schemas.microsoft.com/office/drawing/2014/main" id="{710750CA-A2F7-4FB4-97EC-B920EC95F896}"/>
                  </a:ext>
                </a:extLst>
              </p:cNvPr>
              <p:cNvGrpSpPr/>
              <p:nvPr/>
            </p:nvGrpSpPr>
            <p:grpSpPr>
              <a:xfrm>
                <a:off x="7961281" y="5137274"/>
                <a:ext cx="575799" cy="551205"/>
                <a:chOff x="6138093" y="5173118"/>
                <a:chExt cx="575799" cy="551205"/>
              </a:xfrm>
            </p:grpSpPr>
            <p:pic>
              <p:nvPicPr>
                <p:cNvPr id="123" name="Graphic 122" descr="Checklist">
                  <a:hlinkClick r:id="rId16" action="ppaction://hlinksldjump"/>
                  <a:hlinkHover r:id="" action="ppaction://noaction" highlightClick="1"/>
                  <a:extLst>
                    <a:ext uri="{FF2B5EF4-FFF2-40B4-BE49-F238E27FC236}">
                      <a16:creationId xmlns:a16="http://schemas.microsoft.com/office/drawing/2014/main" id="{EC06366A-F3E4-4A7C-9BF8-4AA98E5CE0B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41739" y="5173118"/>
                  <a:ext cx="288000" cy="288000"/>
                </a:xfrm>
                <a:prstGeom prst="rect">
                  <a:avLst/>
                </a:prstGeom>
              </p:spPr>
            </p:pic>
            <p:sp>
              <p:nvSpPr>
                <p:cNvPr id="124" name="TextBox 123">
                  <a:hlinkClick r:id="rId16" action="ppaction://hlinksldjump"/>
                  <a:extLst>
                    <a:ext uri="{FF2B5EF4-FFF2-40B4-BE49-F238E27FC236}">
                      <a16:creationId xmlns:a16="http://schemas.microsoft.com/office/drawing/2014/main" id="{5BC91E01-6BEC-4C26-8CEF-83636A794651}"/>
                    </a:ext>
                  </a:extLst>
                </p:cNvPr>
                <p:cNvSpPr txBox="1"/>
                <p:nvPr/>
              </p:nvSpPr>
              <p:spPr>
                <a:xfrm>
                  <a:off x="6138093" y="5385769"/>
                  <a:ext cx="575799" cy="338554"/>
                </a:xfrm>
                <a:prstGeom prst="rect">
                  <a:avLst/>
                </a:prstGeom>
                <a:noFill/>
              </p:spPr>
              <p:txBody>
                <a:bodyPr wrap="none" rtlCol="0">
                  <a:spAutoFit/>
                </a:bodyPr>
                <a:lstStyle/>
                <a:p>
                  <a:r>
                    <a:rPr lang="en-GB" sz="800" b="1" dirty="0"/>
                    <a:t>Resource</a:t>
                  </a:r>
                </a:p>
                <a:p>
                  <a:pPr algn="ctr"/>
                  <a:r>
                    <a:rPr lang="en-GB" sz="800" b="1" dirty="0"/>
                    <a:t>Library</a:t>
                  </a:r>
                </a:p>
              </p:txBody>
            </p:sp>
          </p:grpSp>
          <p:grpSp>
            <p:nvGrpSpPr>
              <p:cNvPr id="104" name="Group 103">
                <a:extLst>
                  <a:ext uri="{FF2B5EF4-FFF2-40B4-BE49-F238E27FC236}">
                    <a16:creationId xmlns:a16="http://schemas.microsoft.com/office/drawing/2014/main" id="{2EB9AF1A-3946-46DE-8DC7-847CD12732EE}"/>
                  </a:ext>
                </a:extLst>
              </p:cNvPr>
              <p:cNvGrpSpPr/>
              <p:nvPr/>
            </p:nvGrpSpPr>
            <p:grpSpPr>
              <a:xfrm>
                <a:off x="8425269" y="5112037"/>
                <a:ext cx="587020" cy="572554"/>
                <a:chOff x="8486747" y="5066545"/>
                <a:chExt cx="587020" cy="572554"/>
              </a:xfrm>
            </p:grpSpPr>
            <p:pic>
              <p:nvPicPr>
                <p:cNvPr id="121" name="Graphic 120" descr="Diamond">
                  <a:hlinkClick r:id="rId19" action="ppaction://hlinksldjump"/>
                  <a:hlinkHover r:id="" action="ppaction://noaction" highlightClick="1"/>
                  <a:extLst>
                    <a:ext uri="{FF2B5EF4-FFF2-40B4-BE49-F238E27FC236}">
                      <a16:creationId xmlns:a16="http://schemas.microsoft.com/office/drawing/2014/main" id="{5C4C75AA-BBB7-4AB8-A328-3E2FECA46D2B}"/>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8609531" y="5066545"/>
                  <a:ext cx="288000" cy="288000"/>
                </a:xfrm>
                <a:prstGeom prst="rect">
                  <a:avLst/>
                </a:prstGeom>
              </p:spPr>
            </p:pic>
            <p:sp>
              <p:nvSpPr>
                <p:cNvPr id="122" name="TextBox 121">
                  <a:hlinkClick r:id="rId19" action="ppaction://hlinksldjump"/>
                  <a:extLst>
                    <a:ext uri="{FF2B5EF4-FFF2-40B4-BE49-F238E27FC236}">
                      <a16:creationId xmlns:a16="http://schemas.microsoft.com/office/drawing/2014/main" id="{202D0264-6493-4153-B287-98F4FBFCFF9A}"/>
                    </a:ext>
                  </a:extLst>
                </p:cNvPr>
                <p:cNvSpPr txBox="1"/>
                <p:nvPr/>
              </p:nvSpPr>
              <p:spPr>
                <a:xfrm>
                  <a:off x="8486747" y="5300545"/>
                  <a:ext cx="587020" cy="338554"/>
                </a:xfrm>
                <a:prstGeom prst="rect">
                  <a:avLst/>
                </a:prstGeom>
                <a:noFill/>
              </p:spPr>
              <p:txBody>
                <a:bodyPr wrap="none" rtlCol="0">
                  <a:spAutoFit/>
                </a:bodyPr>
                <a:lstStyle/>
                <a:p>
                  <a:pPr algn="ctr"/>
                  <a:r>
                    <a:rPr lang="en-GB" sz="800" b="1" dirty="0"/>
                    <a:t>Advice &amp; </a:t>
                  </a:r>
                  <a:br>
                    <a:rPr lang="en-GB" sz="800" b="1" dirty="0"/>
                  </a:br>
                  <a:r>
                    <a:rPr lang="en-GB" sz="800" b="1" dirty="0"/>
                    <a:t>Support</a:t>
                  </a:r>
                </a:p>
              </p:txBody>
            </p:sp>
          </p:grpSp>
          <p:grpSp>
            <p:nvGrpSpPr>
              <p:cNvPr id="105" name="Group 104">
                <a:extLst>
                  <a:ext uri="{FF2B5EF4-FFF2-40B4-BE49-F238E27FC236}">
                    <a16:creationId xmlns:a16="http://schemas.microsoft.com/office/drawing/2014/main" id="{8EAFDBFF-2919-41F7-B004-AC832B8BBC7B}"/>
                  </a:ext>
                </a:extLst>
              </p:cNvPr>
              <p:cNvGrpSpPr/>
              <p:nvPr/>
            </p:nvGrpSpPr>
            <p:grpSpPr>
              <a:xfrm>
                <a:off x="7525060" y="5125211"/>
                <a:ext cx="460382" cy="563245"/>
                <a:chOff x="8398635" y="5153555"/>
                <a:chExt cx="460382" cy="563245"/>
              </a:xfrm>
            </p:grpSpPr>
            <p:pic>
              <p:nvPicPr>
                <p:cNvPr id="119" name="Graphic 118" descr="Clapper board">
                  <a:hlinkClick r:id="rId22" action="ppaction://hlinksldjump"/>
                  <a:hlinkHover r:id="" action="ppaction://noaction" highlightClick="1"/>
                  <a:extLst>
                    <a:ext uri="{FF2B5EF4-FFF2-40B4-BE49-F238E27FC236}">
                      <a16:creationId xmlns:a16="http://schemas.microsoft.com/office/drawing/2014/main" id="{768CB723-7976-4185-BA2C-7A8B1D08D1B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480063" y="5153555"/>
                  <a:ext cx="288000" cy="288000"/>
                </a:xfrm>
                <a:prstGeom prst="rect">
                  <a:avLst/>
                </a:prstGeom>
              </p:spPr>
            </p:pic>
            <p:sp>
              <p:nvSpPr>
                <p:cNvPr id="120" name="TextBox 119">
                  <a:hlinkClick r:id="rId22" action="ppaction://hlinksldjump"/>
                  <a:extLst>
                    <a:ext uri="{FF2B5EF4-FFF2-40B4-BE49-F238E27FC236}">
                      <a16:creationId xmlns:a16="http://schemas.microsoft.com/office/drawing/2014/main" id="{5D63225F-AD74-4B82-B944-6B96173ED814}"/>
                    </a:ext>
                  </a:extLst>
                </p:cNvPr>
                <p:cNvSpPr txBox="1"/>
                <p:nvPr/>
              </p:nvSpPr>
              <p:spPr>
                <a:xfrm>
                  <a:off x="8398635" y="5378246"/>
                  <a:ext cx="460382" cy="338554"/>
                </a:xfrm>
                <a:prstGeom prst="rect">
                  <a:avLst/>
                </a:prstGeom>
                <a:noFill/>
              </p:spPr>
              <p:txBody>
                <a:bodyPr wrap="none" rtlCol="0">
                  <a:spAutoFit/>
                </a:bodyPr>
                <a:lstStyle/>
                <a:p>
                  <a:pPr algn="ctr"/>
                  <a:r>
                    <a:rPr lang="en-GB" sz="800" b="1" dirty="0"/>
                    <a:t>Take </a:t>
                  </a:r>
                  <a:br>
                    <a:rPr lang="en-GB" sz="800" b="1" dirty="0"/>
                  </a:br>
                  <a:r>
                    <a:rPr lang="en-GB" sz="800" b="1" dirty="0"/>
                    <a:t>Action</a:t>
                  </a:r>
                </a:p>
              </p:txBody>
            </p:sp>
          </p:grpSp>
          <p:sp>
            <p:nvSpPr>
              <p:cNvPr id="106" name="TextBox 105">
                <a:extLst>
                  <a:ext uri="{FF2B5EF4-FFF2-40B4-BE49-F238E27FC236}">
                    <a16:creationId xmlns:a16="http://schemas.microsoft.com/office/drawing/2014/main" id="{CFF9969A-2372-4AE1-A895-95DE9C34D8FA}"/>
                  </a:ext>
                </a:extLst>
              </p:cNvPr>
              <p:cNvSpPr txBox="1"/>
              <p:nvPr/>
            </p:nvSpPr>
            <p:spPr>
              <a:xfrm>
                <a:off x="3716206" y="4932601"/>
                <a:ext cx="3765683" cy="230832"/>
              </a:xfrm>
              <a:prstGeom prst="rect">
                <a:avLst/>
              </a:prstGeom>
              <a:noFill/>
            </p:spPr>
            <p:txBody>
              <a:bodyPr wrap="square" rtlCol="0">
                <a:spAutoFit/>
              </a:bodyPr>
              <a:lstStyle/>
              <a:p>
                <a:r>
                  <a:rPr lang="en-GB" sz="900" b="1" dirty="0">
                    <a:solidFill>
                      <a:schemeClr val="bg2"/>
                    </a:solidFill>
                    <a:effectLst>
                      <a:outerShdw blurRad="38100" dist="38100" dir="2700000" algn="tl">
                        <a:srgbClr val="000000">
                          <a:alpha val="43137"/>
                        </a:srgbClr>
                      </a:outerShdw>
                    </a:effectLst>
                  </a:rPr>
                  <a:t>Navigation Bar – Click on the icons to find out more</a:t>
                </a:r>
              </a:p>
            </p:txBody>
          </p:sp>
          <p:grpSp>
            <p:nvGrpSpPr>
              <p:cNvPr id="107" name="Group 106">
                <a:extLst>
                  <a:ext uri="{FF2B5EF4-FFF2-40B4-BE49-F238E27FC236}">
                    <a16:creationId xmlns:a16="http://schemas.microsoft.com/office/drawing/2014/main" id="{B0DB023B-BD0D-4FB9-AAB7-51466D45E3EE}"/>
                  </a:ext>
                </a:extLst>
              </p:cNvPr>
              <p:cNvGrpSpPr/>
              <p:nvPr/>
            </p:nvGrpSpPr>
            <p:grpSpPr>
              <a:xfrm>
                <a:off x="4524671" y="5148976"/>
                <a:ext cx="716863" cy="550389"/>
                <a:chOff x="5639947" y="5178166"/>
                <a:chExt cx="716863" cy="509532"/>
              </a:xfrm>
            </p:grpSpPr>
            <p:pic>
              <p:nvPicPr>
                <p:cNvPr id="117" name="Graphic 116" descr="Warning">
                  <a:hlinkClick r:id="rId23" action="ppaction://hlinksldjump" tooltip="Extra Familial Risk" highlightClick="1"/>
                  <a:hlinkHover r:id="" action="ppaction://noaction" highlightClick="1"/>
                  <a:extLst>
                    <a:ext uri="{FF2B5EF4-FFF2-40B4-BE49-F238E27FC236}">
                      <a16:creationId xmlns:a16="http://schemas.microsoft.com/office/drawing/2014/main" id="{E5BA05CA-678F-403E-A506-55A1EFED3C7C}"/>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p:blipFill>
              <p:spPr>
                <a:xfrm>
                  <a:off x="5861244" y="5178166"/>
                  <a:ext cx="245151" cy="245151"/>
                </a:xfrm>
                <a:prstGeom prst="rect">
                  <a:avLst/>
                </a:prstGeom>
              </p:spPr>
            </p:pic>
            <p:sp>
              <p:nvSpPr>
                <p:cNvPr id="118" name="TextBox 117">
                  <a:hlinkClick r:id="rId23" action="ppaction://hlinksldjump" tooltip="Extra Familial Risk"/>
                  <a:extLst>
                    <a:ext uri="{FF2B5EF4-FFF2-40B4-BE49-F238E27FC236}">
                      <a16:creationId xmlns:a16="http://schemas.microsoft.com/office/drawing/2014/main" id="{71E137E7-62EF-414F-9888-ECF990B00CFC}"/>
                    </a:ext>
                  </a:extLst>
                </p:cNvPr>
                <p:cNvSpPr txBox="1"/>
                <p:nvPr/>
              </p:nvSpPr>
              <p:spPr>
                <a:xfrm>
                  <a:off x="5639947" y="5374276"/>
                  <a:ext cx="716863" cy="313422"/>
                </a:xfrm>
                <a:prstGeom prst="rect">
                  <a:avLst/>
                </a:prstGeom>
                <a:noFill/>
              </p:spPr>
              <p:txBody>
                <a:bodyPr wrap="none" rtlCol="0">
                  <a:spAutoFit/>
                </a:bodyPr>
                <a:lstStyle/>
                <a:p>
                  <a:pPr algn="ctr"/>
                  <a:r>
                    <a:rPr lang="en-GB" sz="800" b="1" dirty="0"/>
                    <a:t>Extra </a:t>
                  </a:r>
                  <a:br>
                    <a:rPr lang="en-GB" sz="800" b="1" dirty="0"/>
                  </a:br>
                  <a:r>
                    <a:rPr lang="en-GB" sz="800" b="1" dirty="0"/>
                    <a:t>Familial Risk</a:t>
                  </a:r>
                </a:p>
              </p:txBody>
            </p:sp>
          </p:grpSp>
          <p:grpSp>
            <p:nvGrpSpPr>
              <p:cNvPr id="108" name="Group 107">
                <a:extLst>
                  <a:ext uri="{FF2B5EF4-FFF2-40B4-BE49-F238E27FC236}">
                    <a16:creationId xmlns:a16="http://schemas.microsoft.com/office/drawing/2014/main" id="{A693B412-C496-4869-BFFD-A7A4D80DB260}"/>
                  </a:ext>
                </a:extLst>
              </p:cNvPr>
              <p:cNvGrpSpPr/>
              <p:nvPr/>
            </p:nvGrpSpPr>
            <p:grpSpPr>
              <a:xfrm>
                <a:off x="5128238" y="5170045"/>
                <a:ext cx="740908" cy="523039"/>
                <a:chOff x="7400526" y="5183132"/>
                <a:chExt cx="740908" cy="523039"/>
              </a:xfrm>
            </p:grpSpPr>
            <p:pic>
              <p:nvPicPr>
                <p:cNvPr id="115" name="Picture 2" descr="Target Concentric Circles Symbol">
                  <a:hlinkClick r:id="rId26" action="ppaction://hlinksldjump" tooltip="Contextual Safeguarding"/>
                  <a:hlinkHover r:id="" action="ppaction://noaction" highlightClick="1"/>
                  <a:extLst>
                    <a:ext uri="{FF2B5EF4-FFF2-40B4-BE49-F238E27FC236}">
                      <a16:creationId xmlns:a16="http://schemas.microsoft.com/office/drawing/2014/main" id="{F8C248D0-0D38-4E7F-9112-C2C36CC11071}"/>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614558" y="5183132"/>
                  <a:ext cx="245151" cy="245151"/>
                </a:xfrm>
                <a:prstGeom prst="rect">
                  <a:avLst/>
                </a:prstGeom>
                <a:noFill/>
                <a:extLst>
                  <a:ext uri="{909E8E84-426E-40DD-AFC4-6F175D3DCCD1}">
                    <a14:hiddenFill xmlns:a14="http://schemas.microsoft.com/office/drawing/2010/main">
                      <a:solidFill>
                        <a:srgbClr val="FFFFFF"/>
                      </a:solidFill>
                    </a14:hiddenFill>
                  </a:ext>
                </a:extLst>
              </p:spPr>
            </p:pic>
            <p:sp>
              <p:nvSpPr>
                <p:cNvPr id="116" name="TextBox 115">
                  <a:hlinkClick r:id="rId26" action="ppaction://hlinksldjump" tooltip="Contextual Safeguarding"/>
                  <a:extLst>
                    <a:ext uri="{FF2B5EF4-FFF2-40B4-BE49-F238E27FC236}">
                      <a16:creationId xmlns:a16="http://schemas.microsoft.com/office/drawing/2014/main" id="{BAA5D293-0572-4BE5-89EE-6B00CB09099C}"/>
                    </a:ext>
                  </a:extLst>
                </p:cNvPr>
                <p:cNvSpPr txBox="1"/>
                <p:nvPr/>
              </p:nvSpPr>
              <p:spPr>
                <a:xfrm>
                  <a:off x="7400526" y="5367617"/>
                  <a:ext cx="740908" cy="338554"/>
                </a:xfrm>
                <a:prstGeom prst="rect">
                  <a:avLst/>
                </a:prstGeom>
                <a:noFill/>
              </p:spPr>
              <p:txBody>
                <a:bodyPr wrap="none" rtlCol="0">
                  <a:spAutoFit/>
                </a:bodyPr>
                <a:lstStyle/>
                <a:p>
                  <a:pPr algn="ctr"/>
                  <a:r>
                    <a:rPr lang="en-GB" sz="800" b="1" dirty="0"/>
                    <a:t>Contextual</a:t>
                  </a:r>
                </a:p>
                <a:p>
                  <a:pPr algn="ctr"/>
                  <a:r>
                    <a:rPr lang="en-GB" sz="800" b="1" dirty="0"/>
                    <a:t>Safeguarding</a:t>
                  </a:r>
                </a:p>
              </p:txBody>
            </p:sp>
          </p:grpSp>
          <p:grpSp>
            <p:nvGrpSpPr>
              <p:cNvPr id="109" name="Group 108">
                <a:extLst>
                  <a:ext uri="{FF2B5EF4-FFF2-40B4-BE49-F238E27FC236}">
                    <a16:creationId xmlns:a16="http://schemas.microsoft.com/office/drawing/2014/main" id="{CA6C7DC8-8CE0-4AEB-A8D2-4ED8AC9A08DC}"/>
                  </a:ext>
                </a:extLst>
              </p:cNvPr>
              <p:cNvGrpSpPr/>
              <p:nvPr/>
            </p:nvGrpSpPr>
            <p:grpSpPr>
              <a:xfrm>
                <a:off x="6453115" y="5125212"/>
                <a:ext cx="696024" cy="560459"/>
                <a:chOff x="7422970" y="5145712"/>
                <a:chExt cx="696024" cy="560459"/>
              </a:xfrm>
            </p:grpSpPr>
            <p:pic>
              <p:nvPicPr>
                <p:cNvPr id="113" name="Picture 2" descr="Lightbulb and gear">
                  <a:hlinkClick r:id="rId28" action="ppaction://hlinksldjump"/>
                  <a:hlinkHover r:id="" action="ppaction://noaction" highlightClick="1"/>
                  <a:extLst>
                    <a:ext uri="{FF2B5EF4-FFF2-40B4-BE49-F238E27FC236}">
                      <a16:creationId xmlns:a16="http://schemas.microsoft.com/office/drawing/2014/main" id="{1E91E1E3-9CE9-405C-8D76-714AF8FCCF2F}"/>
                    </a:ext>
                  </a:extLst>
                </p:cNvPr>
                <p:cNvPicPr>
                  <a:picLocks noChangeAspect="1" noChangeArrowheads="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p:blipFill>
              <p:spPr bwMode="auto">
                <a:xfrm>
                  <a:off x="7641854" y="5145712"/>
                  <a:ext cx="282572" cy="282572"/>
                </a:xfrm>
                <a:prstGeom prst="rect">
                  <a:avLst/>
                </a:prstGeom>
                <a:noFill/>
                <a:extLst>
                  <a:ext uri="{909E8E84-426E-40DD-AFC4-6F175D3DCCD1}">
                    <a14:hiddenFill xmlns:a14="http://schemas.microsoft.com/office/drawing/2010/main">
                      <a:solidFill>
                        <a:srgbClr val="FFFFFF"/>
                      </a:solidFill>
                    </a14:hiddenFill>
                  </a:ext>
                </a:extLst>
              </p:spPr>
            </p:pic>
            <p:sp>
              <p:nvSpPr>
                <p:cNvPr id="114" name="TextBox 113">
                  <a:hlinkClick r:id="rId28" action="ppaction://hlinksldjump"/>
                  <a:extLst>
                    <a:ext uri="{FF2B5EF4-FFF2-40B4-BE49-F238E27FC236}">
                      <a16:creationId xmlns:a16="http://schemas.microsoft.com/office/drawing/2014/main" id="{067BDCF3-676D-4614-92BB-F1E49B5FB4DB}"/>
                    </a:ext>
                  </a:extLst>
                </p:cNvPr>
                <p:cNvSpPr txBox="1"/>
                <p:nvPr/>
              </p:nvSpPr>
              <p:spPr>
                <a:xfrm>
                  <a:off x="7422970" y="5367617"/>
                  <a:ext cx="696024" cy="338554"/>
                </a:xfrm>
                <a:prstGeom prst="rect">
                  <a:avLst/>
                </a:prstGeom>
                <a:noFill/>
              </p:spPr>
              <p:txBody>
                <a:bodyPr wrap="none" rtlCol="0">
                  <a:spAutoFit/>
                </a:bodyPr>
                <a:lstStyle/>
                <a:p>
                  <a:pPr algn="ctr"/>
                  <a:r>
                    <a:rPr lang="en-GB" sz="800" b="1" dirty="0"/>
                    <a:t>Strategic</a:t>
                  </a:r>
                </a:p>
                <a:p>
                  <a:pPr algn="ctr"/>
                  <a:r>
                    <a:rPr lang="en-GB" sz="800" b="1" dirty="0"/>
                    <a:t>Governance</a:t>
                  </a:r>
                </a:p>
              </p:txBody>
            </p:sp>
          </p:grpSp>
          <p:grpSp>
            <p:nvGrpSpPr>
              <p:cNvPr id="110" name="Group 109">
                <a:extLst>
                  <a:ext uri="{FF2B5EF4-FFF2-40B4-BE49-F238E27FC236}">
                    <a16:creationId xmlns:a16="http://schemas.microsoft.com/office/drawing/2014/main" id="{FB404318-2634-4A8B-B179-A6861401432D}"/>
                  </a:ext>
                </a:extLst>
              </p:cNvPr>
              <p:cNvGrpSpPr/>
              <p:nvPr/>
            </p:nvGrpSpPr>
            <p:grpSpPr>
              <a:xfrm>
                <a:off x="7014855" y="5133239"/>
                <a:ext cx="535724" cy="552131"/>
                <a:chOff x="7375893" y="5154040"/>
                <a:chExt cx="535724" cy="552131"/>
              </a:xfrm>
            </p:grpSpPr>
            <p:pic>
              <p:nvPicPr>
                <p:cNvPr id="111" name="Picture 2" descr="Target">
                  <a:hlinkClick r:id="rId31" action="ppaction://hlinksldjump"/>
                  <a:hlinkHover r:id="" action="ppaction://noaction" highlightClick="1"/>
                  <a:extLst>
                    <a:ext uri="{FF2B5EF4-FFF2-40B4-BE49-F238E27FC236}">
                      <a16:creationId xmlns:a16="http://schemas.microsoft.com/office/drawing/2014/main" id="{8F73FB93-CD03-4634-A554-BCAE1D7EB59B}"/>
                    </a:ext>
                  </a:extLst>
                </p:cNvPr>
                <p:cNvPicPr>
                  <a:picLocks noChangeAspect="1" noChangeArrowheads="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p:blipFill>
              <p:spPr bwMode="auto">
                <a:xfrm>
                  <a:off x="7491879" y="5154040"/>
                  <a:ext cx="274243" cy="274243"/>
                </a:xfrm>
                <a:prstGeom prst="rect">
                  <a:avLst/>
                </a:prstGeom>
                <a:noFill/>
                <a:extLst>
                  <a:ext uri="{909E8E84-426E-40DD-AFC4-6F175D3DCCD1}">
                    <a14:hiddenFill xmlns:a14="http://schemas.microsoft.com/office/drawing/2010/main">
                      <a:solidFill>
                        <a:srgbClr val="FFFFFF"/>
                      </a:solidFill>
                    </a14:hiddenFill>
                  </a:ext>
                </a:extLst>
              </p:spPr>
            </p:pic>
            <p:sp>
              <p:nvSpPr>
                <p:cNvPr id="112" name="TextBox 111">
                  <a:hlinkClick r:id="rId31" action="ppaction://hlinksldjump"/>
                  <a:extLst>
                    <a:ext uri="{FF2B5EF4-FFF2-40B4-BE49-F238E27FC236}">
                      <a16:creationId xmlns:a16="http://schemas.microsoft.com/office/drawing/2014/main" id="{1C1ED435-56C8-44D3-8165-59696AF4869C}"/>
                    </a:ext>
                  </a:extLst>
                </p:cNvPr>
                <p:cNvSpPr txBox="1"/>
                <p:nvPr/>
              </p:nvSpPr>
              <p:spPr>
                <a:xfrm>
                  <a:off x="7375893" y="5367617"/>
                  <a:ext cx="535724" cy="338554"/>
                </a:xfrm>
                <a:prstGeom prst="rect">
                  <a:avLst/>
                </a:prstGeom>
                <a:noFill/>
              </p:spPr>
              <p:txBody>
                <a:bodyPr wrap="none" rtlCol="0">
                  <a:spAutoFit/>
                </a:bodyPr>
                <a:lstStyle/>
                <a:p>
                  <a:pPr algn="ctr"/>
                  <a:r>
                    <a:rPr lang="en-GB" sz="800" b="1" dirty="0"/>
                    <a:t>Tactical </a:t>
                  </a:r>
                  <a:br>
                    <a:rPr lang="en-GB" sz="800" b="1" dirty="0"/>
                  </a:br>
                  <a:r>
                    <a:rPr lang="en-GB" sz="800" b="1" dirty="0"/>
                    <a:t>Delivery</a:t>
                  </a:r>
                </a:p>
              </p:txBody>
            </p:sp>
          </p:grpSp>
        </p:grpSp>
        <p:pic>
          <p:nvPicPr>
            <p:cNvPr id="98" name="Graphic 97" descr="Help">
              <a:hlinkClick r:id="rId34" action="ppaction://hlinksldjump" tooltip="Home"/>
              <a:hlinkHover r:id="" action="ppaction://noaction" highlightClick="1"/>
              <a:extLst>
                <a:ext uri="{FF2B5EF4-FFF2-40B4-BE49-F238E27FC236}">
                  <a16:creationId xmlns:a16="http://schemas.microsoft.com/office/drawing/2014/main" id="{67708B28-DC48-4CFF-BC53-9EFA389A20FD}"/>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p:blipFill>
          <p:spPr>
            <a:xfrm>
              <a:off x="4241460" y="5141190"/>
              <a:ext cx="288000" cy="288000"/>
            </a:xfrm>
            <a:prstGeom prst="rect">
              <a:avLst/>
            </a:prstGeom>
          </p:spPr>
        </p:pic>
        <p:sp>
          <p:nvSpPr>
            <p:cNvPr id="99" name="TextBox 98">
              <a:hlinkClick r:id="rId34" action="ppaction://hlinksldjump" tooltip="About"/>
              <a:extLst>
                <a:ext uri="{FF2B5EF4-FFF2-40B4-BE49-F238E27FC236}">
                  <a16:creationId xmlns:a16="http://schemas.microsoft.com/office/drawing/2014/main" id="{BD0FFA66-DD0B-4FB7-8900-8DAED196C60B}"/>
                </a:ext>
              </a:extLst>
            </p:cNvPr>
            <p:cNvSpPr txBox="1"/>
            <p:nvPr/>
          </p:nvSpPr>
          <p:spPr>
            <a:xfrm>
              <a:off x="4174129" y="5357599"/>
              <a:ext cx="445956" cy="215444"/>
            </a:xfrm>
            <a:prstGeom prst="rect">
              <a:avLst/>
            </a:prstGeom>
            <a:noFill/>
          </p:spPr>
          <p:txBody>
            <a:bodyPr wrap="none" rtlCol="0">
              <a:spAutoFit/>
            </a:bodyPr>
            <a:lstStyle/>
            <a:p>
              <a:r>
                <a:rPr lang="en-GB" sz="800" b="1" dirty="0"/>
                <a:t>About</a:t>
              </a:r>
            </a:p>
          </p:txBody>
        </p:sp>
      </p:grpSp>
    </p:spTree>
    <p:extLst>
      <p:ext uri="{BB962C8B-B14F-4D97-AF65-F5344CB8AC3E}">
        <p14:creationId xmlns:p14="http://schemas.microsoft.com/office/powerpoint/2010/main" val="18842438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ctangle 95">
            <a:extLst>
              <a:ext uri="{FF2B5EF4-FFF2-40B4-BE49-F238E27FC236}">
                <a16:creationId xmlns:a16="http://schemas.microsoft.com/office/drawing/2014/main" id="{DFD3348C-FB6A-454E-BE33-23DEF9B9195D}"/>
              </a:ext>
            </a:extLst>
          </p:cNvPr>
          <p:cNvSpPr/>
          <p:nvPr/>
        </p:nvSpPr>
        <p:spPr>
          <a:xfrm>
            <a:off x="3767932" y="3889930"/>
            <a:ext cx="1620000" cy="936000"/>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r>
              <a:rPr lang="en-GB" sz="500" b="1" dirty="0">
                <a:solidFill>
                  <a:schemeClr val="bg1"/>
                </a:solidFill>
              </a:rPr>
              <a:t>WEST SUSSEX MANAGAEMENT OF RISK FRAMEWORK</a:t>
            </a:r>
          </a:p>
        </p:txBody>
      </p:sp>
      <p:sp>
        <p:nvSpPr>
          <p:cNvPr id="95" name="Rectangle 94">
            <a:extLst>
              <a:ext uri="{FF2B5EF4-FFF2-40B4-BE49-F238E27FC236}">
                <a16:creationId xmlns:a16="http://schemas.microsoft.com/office/drawing/2014/main" id="{C6EA3251-CE5B-43CB-AF7B-D90CB17797D3}"/>
              </a:ext>
            </a:extLst>
          </p:cNvPr>
          <p:cNvSpPr/>
          <p:nvPr/>
        </p:nvSpPr>
        <p:spPr>
          <a:xfrm>
            <a:off x="1933972" y="3896692"/>
            <a:ext cx="1620000" cy="936000"/>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r>
              <a:rPr lang="en-GB" sz="700" b="1" dirty="0">
                <a:solidFill>
                  <a:schemeClr val="bg1"/>
                </a:solidFill>
              </a:rPr>
              <a:t>SUSSEX STARTER PACK</a:t>
            </a:r>
          </a:p>
        </p:txBody>
      </p:sp>
      <p:sp>
        <p:nvSpPr>
          <p:cNvPr id="11" name="Title 1">
            <a:extLst>
              <a:ext uri="{FF2B5EF4-FFF2-40B4-BE49-F238E27FC236}">
                <a16:creationId xmlns:a16="http://schemas.microsoft.com/office/drawing/2014/main" id="{C2F48CC1-4357-4986-A954-740786002E8E}"/>
              </a:ext>
            </a:extLst>
          </p:cNvPr>
          <p:cNvSpPr>
            <a:spLocks noGrp="1"/>
          </p:cNvSpPr>
          <p:nvPr>
            <p:ph type="title"/>
          </p:nvPr>
        </p:nvSpPr>
        <p:spPr>
          <a:xfrm>
            <a:off x="1" y="29263"/>
            <a:ext cx="8944494" cy="662273"/>
          </a:xfrm>
          <a:noFill/>
          <a:ln>
            <a:noFill/>
          </a:ln>
        </p:spPr>
        <p:txBody>
          <a:bodyPr anchor="t">
            <a:normAutofit/>
          </a:bodyPr>
          <a:lstStyle/>
          <a:p>
            <a:pPr marL="108000"/>
            <a:r>
              <a:rPr lang="en-GB" sz="3600" b="1" dirty="0"/>
              <a:t>Resource Library</a:t>
            </a:r>
          </a:p>
        </p:txBody>
      </p:sp>
      <p:sp>
        <p:nvSpPr>
          <p:cNvPr id="44" name="Content Placeholder 30">
            <a:extLst>
              <a:ext uri="{FF2B5EF4-FFF2-40B4-BE49-F238E27FC236}">
                <a16:creationId xmlns:a16="http://schemas.microsoft.com/office/drawing/2014/main" id="{4DC6A55C-7754-4EF3-9823-3BEF9B785F40}"/>
              </a:ext>
            </a:extLst>
          </p:cNvPr>
          <p:cNvSpPr txBox="1">
            <a:spLocks/>
          </p:cNvSpPr>
          <p:nvPr/>
        </p:nvSpPr>
        <p:spPr>
          <a:xfrm>
            <a:off x="117446" y="621749"/>
            <a:ext cx="8884977" cy="770015"/>
          </a:xfrm>
          <a:prstGeom prst="rect">
            <a:avLst/>
          </a:prstGeom>
          <a:solidFill>
            <a:srgbClr val="F8B21A"/>
          </a:solidFill>
          <a:ln>
            <a:noFill/>
          </a:ln>
        </p:spPr>
        <p:txBody>
          <a:bodyPr vert="horz" lIns="91440" tIns="45720" rIns="91440" bIns="45720"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Font typeface="Arial" panose="020B0604020202020204" pitchFamily="34" charset="0"/>
              <a:buNone/>
            </a:pPr>
            <a:r>
              <a:rPr lang="en-GB" sz="1700" dirty="0">
                <a:solidFill>
                  <a:schemeClr val="bg1"/>
                </a:solidFill>
                <a:effectLst>
                  <a:outerShdw blurRad="38100" dist="38100" dir="2700000" algn="tl">
                    <a:srgbClr val="000000">
                      <a:alpha val="43137"/>
                    </a:srgbClr>
                  </a:outerShdw>
                </a:effectLst>
              </a:rPr>
              <a:t>Below is a small selection of videos and reading material providing further opportunities to explore some of the topics covered in this resource pack.  Click on the images to view the resources in full.</a:t>
            </a:r>
          </a:p>
        </p:txBody>
      </p:sp>
      <p:pic>
        <p:nvPicPr>
          <p:cNvPr id="30" name="Picture 2" descr="Checklist">
            <a:extLst>
              <a:ext uri="{FF2B5EF4-FFF2-40B4-BE49-F238E27FC236}">
                <a16:creationId xmlns:a16="http://schemas.microsoft.com/office/drawing/2014/main" id="{171E3BBD-7451-47F4-9154-CEE872FA4AD9}"/>
              </a:ext>
            </a:extLst>
          </p:cNvPr>
          <p:cNvPicPr>
            <a:picLocks noChangeAspect="1" noChangeArrowheads="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8612352" y="140518"/>
            <a:ext cx="432000" cy="432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7ACD0FE-54EC-4EA1-BE9D-0836816A486A}"/>
              </a:ext>
            </a:extLst>
          </p:cNvPr>
          <p:cNvSpPr/>
          <p:nvPr/>
        </p:nvSpPr>
        <p:spPr>
          <a:xfrm>
            <a:off x="117446" y="1581912"/>
            <a:ext cx="1620000" cy="936000"/>
          </a:xfrm>
          <a:prstGeom prst="rect">
            <a:avLst/>
          </a:prstGeom>
          <a:solidFill>
            <a:srgbClr val="F8B2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50" b="1" dirty="0">
              <a:solidFill>
                <a:schemeClr val="bg1"/>
              </a:solidFill>
            </a:endParaRPr>
          </a:p>
        </p:txBody>
      </p:sp>
      <p:sp>
        <p:nvSpPr>
          <p:cNvPr id="32" name="Rectangle 31">
            <a:extLst>
              <a:ext uri="{FF2B5EF4-FFF2-40B4-BE49-F238E27FC236}">
                <a16:creationId xmlns:a16="http://schemas.microsoft.com/office/drawing/2014/main" id="{BDB64AD9-8188-4C53-A3FF-210C5AFF5211}"/>
              </a:ext>
            </a:extLst>
          </p:cNvPr>
          <p:cNvSpPr/>
          <p:nvPr/>
        </p:nvSpPr>
        <p:spPr>
          <a:xfrm>
            <a:off x="1933972" y="1578598"/>
            <a:ext cx="1620000" cy="936000"/>
          </a:xfrm>
          <a:prstGeom prst="rect">
            <a:avLst/>
          </a:prstGeom>
          <a:solidFill>
            <a:srgbClr val="F8B2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chemeClr val="bg1"/>
              </a:solidFill>
            </a:endParaRPr>
          </a:p>
        </p:txBody>
      </p:sp>
      <p:sp>
        <p:nvSpPr>
          <p:cNvPr id="33" name="Rectangle 32">
            <a:extLst>
              <a:ext uri="{FF2B5EF4-FFF2-40B4-BE49-F238E27FC236}">
                <a16:creationId xmlns:a16="http://schemas.microsoft.com/office/drawing/2014/main" id="{CFC75B9B-32ED-48E6-BF93-42112228E203}"/>
              </a:ext>
            </a:extLst>
          </p:cNvPr>
          <p:cNvSpPr/>
          <p:nvPr/>
        </p:nvSpPr>
        <p:spPr>
          <a:xfrm>
            <a:off x="3749934" y="1578598"/>
            <a:ext cx="1620000" cy="936000"/>
          </a:xfrm>
          <a:prstGeom prst="rect">
            <a:avLst/>
          </a:prstGeom>
          <a:solidFill>
            <a:srgbClr val="F8B2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50" b="1" dirty="0">
              <a:solidFill>
                <a:schemeClr val="bg1"/>
              </a:solidFill>
            </a:endParaRPr>
          </a:p>
        </p:txBody>
      </p:sp>
      <p:sp>
        <p:nvSpPr>
          <p:cNvPr id="34" name="Rectangle 33">
            <a:extLst>
              <a:ext uri="{FF2B5EF4-FFF2-40B4-BE49-F238E27FC236}">
                <a16:creationId xmlns:a16="http://schemas.microsoft.com/office/drawing/2014/main" id="{B16131EA-4CF7-4681-B5E6-CC0E2A71DE98}"/>
              </a:ext>
            </a:extLst>
          </p:cNvPr>
          <p:cNvSpPr/>
          <p:nvPr/>
        </p:nvSpPr>
        <p:spPr>
          <a:xfrm>
            <a:off x="5540258" y="1570529"/>
            <a:ext cx="1620000" cy="936000"/>
          </a:xfrm>
          <a:prstGeom prst="rect">
            <a:avLst/>
          </a:prstGeom>
          <a:solidFill>
            <a:srgbClr val="F8B2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50" b="1" dirty="0">
              <a:solidFill>
                <a:schemeClr val="bg1"/>
              </a:solidFill>
            </a:endParaRPr>
          </a:p>
        </p:txBody>
      </p:sp>
      <p:sp>
        <p:nvSpPr>
          <p:cNvPr id="35" name="Rectangle 34">
            <a:extLst>
              <a:ext uri="{FF2B5EF4-FFF2-40B4-BE49-F238E27FC236}">
                <a16:creationId xmlns:a16="http://schemas.microsoft.com/office/drawing/2014/main" id="{8AD77FA2-A0F5-41D8-B77B-398D03E4C32D}"/>
              </a:ext>
            </a:extLst>
          </p:cNvPr>
          <p:cNvSpPr/>
          <p:nvPr/>
        </p:nvSpPr>
        <p:spPr>
          <a:xfrm>
            <a:off x="7374508" y="1570529"/>
            <a:ext cx="1620000" cy="936000"/>
          </a:xfrm>
          <a:prstGeom prst="rect">
            <a:avLst/>
          </a:prstGeom>
          <a:solidFill>
            <a:srgbClr val="F8B2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1" dirty="0">
              <a:solidFill>
                <a:schemeClr val="bg1"/>
              </a:solidFill>
            </a:endParaRPr>
          </a:p>
        </p:txBody>
      </p:sp>
      <p:sp>
        <p:nvSpPr>
          <p:cNvPr id="36" name="Rectangle 35">
            <a:extLst>
              <a:ext uri="{FF2B5EF4-FFF2-40B4-BE49-F238E27FC236}">
                <a16:creationId xmlns:a16="http://schemas.microsoft.com/office/drawing/2014/main" id="{8C97D599-769E-4213-B446-E53DD3B4D945}"/>
              </a:ext>
            </a:extLst>
          </p:cNvPr>
          <p:cNvSpPr/>
          <p:nvPr/>
        </p:nvSpPr>
        <p:spPr>
          <a:xfrm>
            <a:off x="117446" y="2748910"/>
            <a:ext cx="1620000" cy="936000"/>
          </a:xfrm>
          <a:prstGeom prst="rect">
            <a:avLst/>
          </a:prstGeom>
          <a:solidFill>
            <a:srgbClr val="F8B2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sz="600" b="1" dirty="0">
              <a:solidFill>
                <a:schemeClr val="bg1"/>
              </a:solidFill>
            </a:endParaRPr>
          </a:p>
          <a:p>
            <a:pPr lvl="0" algn="ctr"/>
            <a:endParaRPr lang="en-GB" sz="600" b="1" dirty="0">
              <a:solidFill>
                <a:schemeClr val="bg1"/>
              </a:solidFill>
            </a:endParaRPr>
          </a:p>
          <a:p>
            <a:pPr lvl="0" algn="ctr"/>
            <a:endParaRPr lang="en-GB" sz="600" b="1" dirty="0">
              <a:solidFill>
                <a:schemeClr val="bg1"/>
              </a:solidFill>
            </a:endParaRPr>
          </a:p>
          <a:p>
            <a:pPr lvl="0" algn="ctr"/>
            <a:endParaRPr lang="en-GB" sz="600" b="1" dirty="0">
              <a:solidFill>
                <a:schemeClr val="bg1"/>
              </a:solidFill>
            </a:endParaRPr>
          </a:p>
          <a:p>
            <a:pPr lvl="0" algn="ctr"/>
            <a:endParaRPr lang="en-GB" sz="600" b="1" dirty="0">
              <a:solidFill>
                <a:schemeClr val="bg1"/>
              </a:solidFill>
            </a:endParaRPr>
          </a:p>
          <a:p>
            <a:pPr lvl="0" algn="ctr"/>
            <a:endParaRPr lang="en-GB" sz="600" b="1" dirty="0">
              <a:solidFill>
                <a:schemeClr val="bg1"/>
              </a:solidFill>
            </a:endParaRPr>
          </a:p>
          <a:p>
            <a:pPr lvl="0" algn="ctr"/>
            <a:endParaRPr lang="en-GB" sz="600" b="1" dirty="0">
              <a:solidFill>
                <a:schemeClr val="bg1"/>
              </a:solidFill>
            </a:endParaRPr>
          </a:p>
          <a:p>
            <a:pPr lvl="0" algn="ctr"/>
            <a:endParaRPr lang="en-GB" sz="600" b="1" dirty="0">
              <a:solidFill>
                <a:schemeClr val="bg1"/>
              </a:solidFill>
            </a:endParaRPr>
          </a:p>
          <a:p>
            <a:pPr lvl="0" algn="ctr"/>
            <a:endParaRPr lang="en-GB" sz="500" b="1" dirty="0">
              <a:solidFill>
                <a:schemeClr val="bg1"/>
              </a:solidFill>
            </a:endParaRPr>
          </a:p>
          <a:p>
            <a:pPr lvl="0" algn="ctr"/>
            <a:r>
              <a:rPr lang="en-GB" sz="600" b="1" dirty="0">
                <a:solidFill>
                  <a:schemeClr val="bg1"/>
                </a:solidFill>
              </a:rPr>
              <a:t>LEVEL ONE CONTEXTUAL SAFEGUARTDING</a:t>
            </a:r>
          </a:p>
        </p:txBody>
      </p:sp>
      <p:sp>
        <p:nvSpPr>
          <p:cNvPr id="37" name="Rectangle 36">
            <a:extLst>
              <a:ext uri="{FF2B5EF4-FFF2-40B4-BE49-F238E27FC236}">
                <a16:creationId xmlns:a16="http://schemas.microsoft.com/office/drawing/2014/main" id="{6577B97B-5493-4E38-A92D-A371405DEA69}"/>
              </a:ext>
            </a:extLst>
          </p:cNvPr>
          <p:cNvSpPr/>
          <p:nvPr/>
        </p:nvSpPr>
        <p:spPr>
          <a:xfrm>
            <a:off x="1933972" y="2736189"/>
            <a:ext cx="1620000" cy="954814"/>
          </a:xfrm>
          <a:prstGeom prst="rect">
            <a:avLst/>
          </a:prstGeom>
          <a:solidFill>
            <a:srgbClr val="F8B2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r>
              <a:rPr lang="en-GB" sz="600" b="1" dirty="0">
                <a:solidFill>
                  <a:schemeClr val="bg1"/>
                </a:solidFill>
              </a:rPr>
              <a:t>LEVEL TWO CONTEXTUAL SAFEGUARTDING</a:t>
            </a:r>
          </a:p>
        </p:txBody>
      </p:sp>
      <p:sp>
        <p:nvSpPr>
          <p:cNvPr id="38" name="Rectangle 37">
            <a:extLst>
              <a:ext uri="{FF2B5EF4-FFF2-40B4-BE49-F238E27FC236}">
                <a16:creationId xmlns:a16="http://schemas.microsoft.com/office/drawing/2014/main" id="{296C5981-C300-411E-A68B-3502D834EA93}"/>
              </a:ext>
            </a:extLst>
          </p:cNvPr>
          <p:cNvSpPr/>
          <p:nvPr/>
        </p:nvSpPr>
        <p:spPr>
          <a:xfrm>
            <a:off x="5543189" y="2745541"/>
            <a:ext cx="1620000" cy="936000"/>
          </a:xfrm>
          <a:prstGeom prst="rect">
            <a:avLst/>
          </a:prstGeom>
          <a:solidFill>
            <a:srgbClr val="F8B2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500" b="1" dirty="0">
              <a:solidFill>
                <a:schemeClr val="bg1"/>
              </a:solidFill>
            </a:endParaRPr>
          </a:p>
        </p:txBody>
      </p:sp>
      <p:sp>
        <p:nvSpPr>
          <p:cNvPr id="40" name="Rectangle 39">
            <a:extLst>
              <a:ext uri="{FF2B5EF4-FFF2-40B4-BE49-F238E27FC236}">
                <a16:creationId xmlns:a16="http://schemas.microsoft.com/office/drawing/2014/main" id="{AE6D4331-C506-43E7-8441-9137970C2681}"/>
              </a:ext>
            </a:extLst>
          </p:cNvPr>
          <p:cNvSpPr/>
          <p:nvPr/>
        </p:nvSpPr>
        <p:spPr>
          <a:xfrm>
            <a:off x="7333513" y="2737472"/>
            <a:ext cx="1620000" cy="936000"/>
          </a:xfrm>
          <a:prstGeom prst="rect">
            <a:avLst/>
          </a:prstGeom>
          <a:solidFill>
            <a:srgbClr val="F8B2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b="1" dirty="0">
              <a:solidFill>
                <a:schemeClr val="bg1"/>
              </a:solidFill>
              <a:hlinkClick r:id="rId4">
                <a:extLst>
                  <a:ext uri="{A12FA001-AC4F-418D-AE19-62706E023703}">
                    <ahyp:hlinkClr xmlns:ahyp="http://schemas.microsoft.com/office/drawing/2018/hyperlinkcolor" val="tx"/>
                  </a:ext>
                </a:extLst>
              </a:hlinkClick>
            </a:endParaRPr>
          </a:p>
          <a:p>
            <a:pPr algn="ctr"/>
            <a:endParaRPr lang="en-GB" sz="600" b="1" dirty="0">
              <a:solidFill>
                <a:schemeClr val="bg1"/>
              </a:solidFill>
              <a:hlinkClick r:id="rId4">
                <a:extLst>
                  <a:ext uri="{A12FA001-AC4F-418D-AE19-62706E023703}">
                    <ahyp:hlinkClr xmlns:ahyp="http://schemas.microsoft.com/office/drawing/2018/hyperlinkcolor" val="tx"/>
                  </a:ext>
                </a:extLst>
              </a:hlinkClick>
            </a:endParaRPr>
          </a:p>
          <a:p>
            <a:pPr algn="ctr"/>
            <a:endParaRPr lang="en-GB" sz="600" b="1" dirty="0">
              <a:solidFill>
                <a:schemeClr val="bg1"/>
              </a:solidFill>
              <a:hlinkClick r:id="rId4">
                <a:extLst>
                  <a:ext uri="{A12FA001-AC4F-418D-AE19-62706E023703}">
                    <ahyp:hlinkClr xmlns:ahyp="http://schemas.microsoft.com/office/drawing/2018/hyperlinkcolor" val="tx"/>
                  </a:ext>
                </a:extLst>
              </a:hlinkClick>
            </a:endParaRPr>
          </a:p>
          <a:p>
            <a:pPr algn="ctr"/>
            <a:endParaRPr lang="en-GB" sz="600" b="1" dirty="0">
              <a:solidFill>
                <a:schemeClr val="bg1"/>
              </a:solidFill>
              <a:hlinkClick r:id="rId4">
                <a:extLst>
                  <a:ext uri="{A12FA001-AC4F-418D-AE19-62706E023703}">
                    <ahyp:hlinkClr xmlns:ahyp="http://schemas.microsoft.com/office/drawing/2018/hyperlinkcolor" val="tx"/>
                  </a:ext>
                </a:extLst>
              </a:hlinkClick>
            </a:endParaRPr>
          </a:p>
          <a:p>
            <a:pPr algn="ctr"/>
            <a:endParaRPr lang="en-GB" sz="600" b="1" dirty="0">
              <a:solidFill>
                <a:schemeClr val="bg1"/>
              </a:solidFill>
              <a:hlinkClick r:id="rId4">
                <a:extLst>
                  <a:ext uri="{A12FA001-AC4F-418D-AE19-62706E023703}">
                    <ahyp:hlinkClr xmlns:ahyp="http://schemas.microsoft.com/office/drawing/2018/hyperlinkcolor" val="tx"/>
                  </a:ext>
                </a:extLst>
              </a:hlinkClick>
            </a:endParaRPr>
          </a:p>
          <a:p>
            <a:pPr algn="ctr"/>
            <a:endParaRPr lang="en-GB" sz="600" b="1" dirty="0">
              <a:solidFill>
                <a:schemeClr val="bg1"/>
              </a:solidFill>
              <a:hlinkClick r:id="rId4">
                <a:extLst>
                  <a:ext uri="{A12FA001-AC4F-418D-AE19-62706E023703}">
                    <ahyp:hlinkClr xmlns:ahyp="http://schemas.microsoft.com/office/drawing/2018/hyperlinkcolor" val="tx"/>
                  </a:ext>
                </a:extLst>
              </a:hlinkClick>
            </a:endParaRPr>
          </a:p>
          <a:p>
            <a:pPr algn="ctr"/>
            <a:endParaRPr lang="en-GB" sz="600" b="1" dirty="0">
              <a:solidFill>
                <a:schemeClr val="bg1"/>
              </a:solidFill>
              <a:hlinkClick r:id="rId4">
                <a:extLst>
                  <a:ext uri="{A12FA001-AC4F-418D-AE19-62706E023703}">
                    <ahyp:hlinkClr xmlns:ahyp="http://schemas.microsoft.com/office/drawing/2018/hyperlinkcolor" val="tx"/>
                  </a:ext>
                </a:extLst>
              </a:hlinkClick>
            </a:endParaRPr>
          </a:p>
          <a:p>
            <a:pPr algn="ctr"/>
            <a:endParaRPr lang="en-GB" sz="600" b="1" dirty="0">
              <a:solidFill>
                <a:schemeClr val="bg1"/>
              </a:solidFill>
              <a:hlinkClick r:id="rId4">
                <a:extLst>
                  <a:ext uri="{A12FA001-AC4F-418D-AE19-62706E023703}">
                    <ahyp:hlinkClr xmlns:ahyp="http://schemas.microsoft.com/office/drawing/2018/hyperlinkcolor" val="tx"/>
                  </a:ext>
                </a:extLst>
              </a:hlinkClick>
            </a:endParaRPr>
          </a:p>
          <a:p>
            <a:pPr algn="ctr"/>
            <a:endParaRPr lang="en-GB" sz="100" b="1" dirty="0">
              <a:solidFill>
                <a:schemeClr val="bg1"/>
              </a:solidFill>
            </a:endParaRPr>
          </a:p>
          <a:p>
            <a:pPr algn="ctr"/>
            <a:r>
              <a:rPr lang="en-GB" sz="900" b="1" dirty="0">
                <a:solidFill>
                  <a:schemeClr val="bg1"/>
                </a:solidFill>
              </a:rPr>
              <a:t>INTERVENTIONS CATALOGUE</a:t>
            </a:r>
          </a:p>
        </p:txBody>
      </p:sp>
      <p:sp>
        <p:nvSpPr>
          <p:cNvPr id="41" name="Rectangle 40">
            <a:extLst>
              <a:ext uri="{FF2B5EF4-FFF2-40B4-BE49-F238E27FC236}">
                <a16:creationId xmlns:a16="http://schemas.microsoft.com/office/drawing/2014/main" id="{541F9DC8-8166-4A00-ADA9-246646BFA6FB}"/>
              </a:ext>
            </a:extLst>
          </p:cNvPr>
          <p:cNvSpPr/>
          <p:nvPr/>
        </p:nvSpPr>
        <p:spPr>
          <a:xfrm>
            <a:off x="3770902" y="2736189"/>
            <a:ext cx="1620000" cy="936000"/>
          </a:xfrm>
          <a:prstGeom prst="rect">
            <a:avLst/>
          </a:prstGeom>
          <a:solidFill>
            <a:srgbClr val="F8B2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b="1" u="sng" dirty="0">
              <a:solidFill>
                <a:schemeClr val="bg1"/>
              </a:solidFill>
            </a:endParaRPr>
          </a:p>
          <a:p>
            <a:pPr algn="ctr"/>
            <a:endParaRPr lang="en-GB" sz="600" b="1" u="sng" dirty="0">
              <a:solidFill>
                <a:schemeClr val="bg1"/>
              </a:solidFill>
            </a:endParaRPr>
          </a:p>
          <a:p>
            <a:pPr algn="ctr"/>
            <a:endParaRPr lang="en-GB" sz="600" b="1" u="sng" dirty="0">
              <a:solidFill>
                <a:schemeClr val="bg1"/>
              </a:solidFill>
            </a:endParaRPr>
          </a:p>
          <a:p>
            <a:pPr algn="ctr"/>
            <a:endParaRPr lang="en-GB" sz="600" b="1" u="sng" dirty="0">
              <a:solidFill>
                <a:schemeClr val="bg1"/>
              </a:solidFill>
            </a:endParaRPr>
          </a:p>
          <a:p>
            <a:pPr algn="ctr"/>
            <a:endParaRPr lang="en-GB" sz="600" b="1" u="sng" dirty="0">
              <a:solidFill>
                <a:schemeClr val="bg1"/>
              </a:solidFill>
            </a:endParaRPr>
          </a:p>
          <a:p>
            <a:pPr algn="ctr"/>
            <a:endParaRPr lang="en-GB" sz="600" b="1" u="sng" dirty="0">
              <a:solidFill>
                <a:schemeClr val="bg1"/>
              </a:solidFill>
            </a:endParaRPr>
          </a:p>
          <a:p>
            <a:pPr algn="ctr"/>
            <a:endParaRPr lang="en-GB" sz="600" b="1" u="sng" dirty="0">
              <a:solidFill>
                <a:schemeClr val="bg1"/>
              </a:solidFill>
            </a:endParaRPr>
          </a:p>
          <a:p>
            <a:pPr algn="ctr"/>
            <a:endParaRPr lang="en-GB" sz="600" b="1" u="sng" dirty="0">
              <a:solidFill>
                <a:schemeClr val="bg1"/>
              </a:solidFill>
            </a:endParaRPr>
          </a:p>
          <a:p>
            <a:pPr algn="ctr"/>
            <a:endParaRPr lang="en-GB" sz="400" b="1" dirty="0">
              <a:solidFill>
                <a:schemeClr val="bg1"/>
              </a:solidFill>
            </a:endParaRPr>
          </a:p>
          <a:p>
            <a:pPr algn="ctr"/>
            <a:r>
              <a:rPr lang="en-GB" sz="600" b="1" dirty="0">
                <a:solidFill>
                  <a:schemeClr val="bg1"/>
                </a:solidFill>
              </a:rPr>
              <a:t>CONTEXTUAL SAFEGUARDING FOR SCHOOLS</a:t>
            </a:r>
          </a:p>
        </p:txBody>
      </p:sp>
      <p:sp>
        <p:nvSpPr>
          <p:cNvPr id="42" name="Rectangle 41">
            <a:extLst>
              <a:ext uri="{FF2B5EF4-FFF2-40B4-BE49-F238E27FC236}">
                <a16:creationId xmlns:a16="http://schemas.microsoft.com/office/drawing/2014/main" id="{8B315E5E-DDE3-4D67-A354-A8CABC4A280E}"/>
              </a:ext>
            </a:extLst>
          </p:cNvPr>
          <p:cNvSpPr/>
          <p:nvPr/>
        </p:nvSpPr>
        <p:spPr>
          <a:xfrm>
            <a:off x="117446" y="3901313"/>
            <a:ext cx="1620000" cy="936000"/>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endParaRPr lang="en-GB" sz="600" b="1" dirty="0">
              <a:solidFill>
                <a:schemeClr val="bg1"/>
              </a:solidFill>
            </a:endParaRPr>
          </a:p>
          <a:p>
            <a:pPr algn="ctr"/>
            <a:r>
              <a:rPr lang="en-GB" sz="700" b="1" dirty="0">
                <a:solidFill>
                  <a:schemeClr val="bg1"/>
                </a:solidFill>
              </a:rPr>
              <a:t>SUSSEX PRINCIPLES</a:t>
            </a:r>
          </a:p>
        </p:txBody>
      </p:sp>
      <p:sp>
        <p:nvSpPr>
          <p:cNvPr id="53" name="Rectangle 52">
            <a:extLst>
              <a:ext uri="{FF2B5EF4-FFF2-40B4-BE49-F238E27FC236}">
                <a16:creationId xmlns:a16="http://schemas.microsoft.com/office/drawing/2014/main" id="{5E652641-6DF3-401A-B796-6186F5235C65}"/>
              </a:ext>
            </a:extLst>
          </p:cNvPr>
          <p:cNvSpPr/>
          <p:nvPr/>
        </p:nvSpPr>
        <p:spPr>
          <a:xfrm>
            <a:off x="5540258" y="3889930"/>
            <a:ext cx="1620000" cy="936000"/>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bg1"/>
              </a:solidFill>
            </a:endParaRPr>
          </a:p>
        </p:txBody>
      </p:sp>
      <p:sp>
        <p:nvSpPr>
          <p:cNvPr id="54" name="Rectangle 53">
            <a:extLst>
              <a:ext uri="{FF2B5EF4-FFF2-40B4-BE49-F238E27FC236}">
                <a16:creationId xmlns:a16="http://schemas.microsoft.com/office/drawing/2014/main" id="{5450FDDA-D219-4394-823B-CA790FD7B218}"/>
              </a:ext>
            </a:extLst>
          </p:cNvPr>
          <p:cNvSpPr/>
          <p:nvPr/>
        </p:nvSpPr>
        <p:spPr>
          <a:xfrm>
            <a:off x="7374508" y="3889930"/>
            <a:ext cx="1620000" cy="936000"/>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b="1" dirty="0">
              <a:solidFill>
                <a:schemeClr val="bg1"/>
              </a:solidFill>
            </a:endParaRPr>
          </a:p>
        </p:txBody>
      </p:sp>
      <p:pic>
        <p:nvPicPr>
          <p:cNvPr id="39" name="Picture 38">
            <a:hlinkClick r:id="rId5" tooltip="Contextual Safeguarding Practitioners Network - free to join!"/>
            <a:extLst>
              <a:ext uri="{FF2B5EF4-FFF2-40B4-BE49-F238E27FC236}">
                <a16:creationId xmlns:a16="http://schemas.microsoft.com/office/drawing/2014/main" id="{DF674412-CDDA-4F92-BFBF-619ECB011881}"/>
              </a:ext>
            </a:extLst>
          </p:cNvPr>
          <p:cNvPicPr>
            <a:picLocks noChangeAspect="1"/>
          </p:cNvPicPr>
          <p:nvPr/>
        </p:nvPicPr>
        <p:blipFill>
          <a:blip r:embed="rId6"/>
          <a:stretch>
            <a:fillRect/>
          </a:stretch>
        </p:blipFill>
        <p:spPr>
          <a:xfrm>
            <a:off x="2078472" y="1621948"/>
            <a:ext cx="1322521" cy="849299"/>
          </a:xfrm>
          <a:prstGeom prst="rect">
            <a:avLst/>
          </a:prstGeom>
        </p:spPr>
      </p:pic>
      <p:pic>
        <p:nvPicPr>
          <p:cNvPr id="3" name="Picture 2">
            <a:hlinkClick r:id="rId7" tooltip="Contextual Safeguarding National Programme Website"/>
            <a:extLst>
              <a:ext uri="{FF2B5EF4-FFF2-40B4-BE49-F238E27FC236}">
                <a16:creationId xmlns:a16="http://schemas.microsoft.com/office/drawing/2014/main" id="{A9F28D2F-5FD3-4110-B75E-4F52AB7AE50D}"/>
              </a:ext>
            </a:extLst>
          </p:cNvPr>
          <p:cNvPicPr>
            <a:picLocks noChangeAspect="1"/>
          </p:cNvPicPr>
          <p:nvPr/>
        </p:nvPicPr>
        <p:blipFill>
          <a:blip r:embed="rId8"/>
          <a:stretch>
            <a:fillRect/>
          </a:stretch>
        </p:blipFill>
        <p:spPr>
          <a:xfrm>
            <a:off x="281969" y="1636644"/>
            <a:ext cx="1321200" cy="842991"/>
          </a:xfrm>
          <a:prstGeom prst="rect">
            <a:avLst/>
          </a:prstGeom>
        </p:spPr>
      </p:pic>
      <p:pic>
        <p:nvPicPr>
          <p:cNvPr id="7" name="Picture 6">
            <a:hlinkClick r:id="rId9" tooltip="Two tiers of Contextual Safeguarding - Infographic"/>
            <a:extLst>
              <a:ext uri="{FF2B5EF4-FFF2-40B4-BE49-F238E27FC236}">
                <a16:creationId xmlns:a16="http://schemas.microsoft.com/office/drawing/2014/main" id="{1D720D08-1ECF-4BDC-9DA3-4286C01B9FB3}"/>
              </a:ext>
            </a:extLst>
          </p:cNvPr>
          <p:cNvPicPr>
            <a:picLocks noChangeAspect="1"/>
          </p:cNvPicPr>
          <p:nvPr/>
        </p:nvPicPr>
        <p:blipFill rotWithShape="1">
          <a:blip r:embed="rId10"/>
          <a:srcRect b="42022"/>
          <a:stretch/>
        </p:blipFill>
        <p:spPr>
          <a:xfrm>
            <a:off x="7473500" y="1620306"/>
            <a:ext cx="1431113" cy="825774"/>
          </a:xfrm>
          <a:prstGeom prst="rect">
            <a:avLst/>
          </a:prstGeom>
        </p:spPr>
      </p:pic>
      <p:grpSp>
        <p:nvGrpSpPr>
          <p:cNvPr id="9" name="Group 8">
            <a:extLst>
              <a:ext uri="{FF2B5EF4-FFF2-40B4-BE49-F238E27FC236}">
                <a16:creationId xmlns:a16="http://schemas.microsoft.com/office/drawing/2014/main" id="{EA5C226B-F4F9-49D9-9F33-6B016180298D}"/>
              </a:ext>
            </a:extLst>
          </p:cNvPr>
          <p:cNvGrpSpPr/>
          <p:nvPr/>
        </p:nvGrpSpPr>
        <p:grpSpPr>
          <a:xfrm>
            <a:off x="3831891" y="1615862"/>
            <a:ext cx="1440000" cy="865086"/>
            <a:chOff x="2990768" y="1997031"/>
            <a:chExt cx="3162463" cy="1720938"/>
          </a:xfrm>
        </p:grpSpPr>
        <p:pic>
          <p:nvPicPr>
            <p:cNvPr id="8" name="Picture 7">
              <a:hlinkClick r:id="rId11" tooltip="Working Together to Safeguard Children 2018"/>
              <a:extLst>
                <a:ext uri="{FF2B5EF4-FFF2-40B4-BE49-F238E27FC236}">
                  <a16:creationId xmlns:a16="http://schemas.microsoft.com/office/drawing/2014/main" id="{C4877D58-C0AD-4822-9C2E-A46A2FBC4148}"/>
                </a:ext>
              </a:extLst>
            </p:cNvPr>
            <p:cNvPicPr>
              <a:picLocks noChangeAspect="1"/>
            </p:cNvPicPr>
            <p:nvPr/>
          </p:nvPicPr>
          <p:blipFill>
            <a:blip r:embed="rId12"/>
            <a:stretch>
              <a:fillRect/>
            </a:stretch>
          </p:blipFill>
          <p:spPr>
            <a:xfrm>
              <a:off x="2990768" y="1997031"/>
              <a:ext cx="3162463" cy="1720938"/>
            </a:xfrm>
            <a:prstGeom prst="rect">
              <a:avLst/>
            </a:prstGeom>
          </p:spPr>
        </p:pic>
        <p:pic>
          <p:nvPicPr>
            <p:cNvPr id="1026" name="Picture 2" descr="hm-government-vector-logo - Aerospace Wales">
              <a:extLst>
                <a:ext uri="{FF2B5EF4-FFF2-40B4-BE49-F238E27FC236}">
                  <a16:creationId xmlns:a16="http://schemas.microsoft.com/office/drawing/2014/main" id="{6C15C1D5-F518-45B4-BC9F-AC9D92FB308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118372" y="3157950"/>
              <a:ext cx="934984" cy="5218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EFD0A03B-B780-40B0-B264-C5BCAC37EE03}"/>
              </a:ext>
            </a:extLst>
          </p:cNvPr>
          <p:cNvGrpSpPr/>
          <p:nvPr/>
        </p:nvGrpSpPr>
        <p:grpSpPr>
          <a:xfrm>
            <a:off x="5653331" y="1630776"/>
            <a:ext cx="1368428" cy="843147"/>
            <a:chOff x="5653331" y="1630776"/>
            <a:chExt cx="1368428" cy="843147"/>
          </a:xfrm>
        </p:grpSpPr>
        <p:pic>
          <p:nvPicPr>
            <p:cNvPr id="4" name="Picture 3">
              <a:hlinkClick r:id="rId14" tooltip="Legal &amp; policy frameworks for Contextual Safeguarding approaches"/>
              <a:extLst>
                <a:ext uri="{FF2B5EF4-FFF2-40B4-BE49-F238E27FC236}">
                  <a16:creationId xmlns:a16="http://schemas.microsoft.com/office/drawing/2014/main" id="{32191161-AA1A-412C-8529-4CD83064C44F}"/>
                </a:ext>
              </a:extLst>
            </p:cNvPr>
            <p:cNvPicPr>
              <a:picLocks noChangeAspect="1"/>
            </p:cNvPicPr>
            <p:nvPr/>
          </p:nvPicPr>
          <p:blipFill rotWithShape="1">
            <a:blip r:embed="rId15"/>
            <a:srcRect b="47322"/>
            <a:stretch/>
          </p:blipFill>
          <p:spPr>
            <a:xfrm>
              <a:off x="5653331" y="1630776"/>
              <a:ext cx="1368428" cy="843147"/>
            </a:xfrm>
            <a:prstGeom prst="rect">
              <a:avLst/>
            </a:prstGeom>
          </p:spPr>
        </p:pic>
        <p:pic>
          <p:nvPicPr>
            <p:cNvPr id="46" name="Picture 45">
              <a:hlinkClick r:id="rId14" tooltip="Legal &amp; policy frameworks for Contextual Safeguarding approaches"/>
              <a:extLst>
                <a:ext uri="{FF2B5EF4-FFF2-40B4-BE49-F238E27FC236}">
                  <a16:creationId xmlns:a16="http://schemas.microsoft.com/office/drawing/2014/main" id="{BE722CBB-DACF-454B-8E47-42612B9D0C4B}"/>
                </a:ext>
              </a:extLst>
            </p:cNvPr>
            <p:cNvPicPr>
              <a:picLocks noChangeAspect="1"/>
            </p:cNvPicPr>
            <p:nvPr/>
          </p:nvPicPr>
          <p:blipFill rotWithShape="1">
            <a:blip r:embed="rId15"/>
            <a:srcRect t="27498" b="47322"/>
            <a:stretch/>
          </p:blipFill>
          <p:spPr>
            <a:xfrm>
              <a:off x="5653331" y="1862356"/>
              <a:ext cx="1368428" cy="607294"/>
            </a:xfrm>
            <a:prstGeom prst="rect">
              <a:avLst/>
            </a:prstGeom>
          </p:spPr>
        </p:pic>
      </p:grpSp>
      <p:pic>
        <p:nvPicPr>
          <p:cNvPr id="29" name="Picture 28">
            <a:hlinkClick r:id="rId16" tooltip="Contextual Safeguarding policy &amp; development: Key messages for partners (Level 2 Contextual Safeguarding)"/>
            <a:extLst>
              <a:ext uri="{FF2B5EF4-FFF2-40B4-BE49-F238E27FC236}">
                <a16:creationId xmlns:a16="http://schemas.microsoft.com/office/drawing/2014/main" id="{17171265-1CB0-4CE4-BD76-22A5252413B2}"/>
              </a:ext>
            </a:extLst>
          </p:cNvPr>
          <p:cNvPicPr>
            <a:picLocks noChangeAspect="1"/>
          </p:cNvPicPr>
          <p:nvPr/>
        </p:nvPicPr>
        <p:blipFill rotWithShape="1">
          <a:blip r:embed="rId17"/>
          <a:srcRect t="1702" b="28101"/>
          <a:stretch/>
        </p:blipFill>
        <p:spPr>
          <a:xfrm>
            <a:off x="2022015" y="2789123"/>
            <a:ext cx="1435434" cy="777922"/>
          </a:xfrm>
          <a:prstGeom prst="rect">
            <a:avLst/>
          </a:prstGeom>
        </p:spPr>
      </p:pic>
      <p:grpSp>
        <p:nvGrpSpPr>
          <p:cNvPr id="55" name="Group 54">
            <a:extLst>
              <a:ext uri="{FF2B5EF4-FFF2-40B4-BE49-F238E27FC236}">
                <a16:creationId xmlns:a16="http://schemas.microsoft.com/office/drawing/2014/main" id="{1020B4F9-ABBB-4BE0-9B39-DCD550547E91}"/>
              </a:ext>
            </a:extLst>
          </p:cNvPr>
          <p:cNvGrpSpPr/>
          <p:nvPr/>
        </p:nvGrpSpPr>
        <p:grpSpPr>
          <a:xfrm>
            <a:off x="5653331" y="2792599"/>
            <a:ext cx="1368428" cy="823179"/>
            <a:chOff x="9278545" y="3178084"/>
            <a:chExt cx="1435434" cy="823179"/>
          </a:xfrm>
        </p:grpSpPr>
        <p:sp>
          <p:nvSpPr>
            <p:cNvPr id="49" name="Rectangle 48">
              <a:extLst>
                <a:ext uri="{FF2B5EF4-FFF2-40B4-BE49-F238E27FC236}">
                  <a16:creationId xmlns:a16="http://schemas.microsoft.com/office/drawing/2014/main" id="{859FF93F-3BB0-4ADC-9CBE-82F13F352C30}"/>
                </a:ext>
              </a:extLst>
            </p:cNvPr>
            <p:cNvSpPr/>
            <p:nvPr/>
          </p:nvSpPr>
          <p:spPr>
            <a:xfrm>
              <a:off x="9278545" y="3178084"/>
              <a:ext cx="1435434" cy="8231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8" name="Group 47">
              <a:extLst>
                <a:ext uri="{FF2B5EF4-FFF2-40B4-BE49-F238E27FC236}">
                  <a16:creationId xmlns:a16="http://schemas.microsoft.com/office/drawing/2014/main" id="{D2CAF482-DC96-4793-8D26-F5CC535E6D88}"/>
                </a:ext>
              </a:extLst>
            </p:cNvPr>
            <p:cNvGrpSpPr/>
            <p:nvPr/>
          </p:nvGrpSpPr>
          <p:grpSpPr>
            <a:xfrm>
              <a:off x="9337261" y="3250608"/>
              <a:ext cx="1269331" cy="652152"/>
              <a:chOff x="5192456" y="926917"/>
              <a:chExt cx="1627348" cy="488310"/>
            </a:xfrm>
          </p:grpSpPr>
          <p:pic>
            <p:nvPicPr>
              <p:cNvPr id="52" name="Picture 51">
                <a:hlinkClick r:id="rId18" tooltip="Contextual Safeguarding Implementation Toolkit"/>
                <a:extLst>
                  <a:ext uri="{FF2B5EF4-FFF2-40B4-BE49-F238E27FC236}">
                    <a16:creationId xmlns:a16="http://schemas.microsoft.com/office/drawing/2014/main" id="{D6D25DD9-6D0D-4AC9-98B3-988170BD683B}"/>
                  </a:ext>
                </a:extLst>
              </p:cNvPr>
              <p:cNvPicPr>
                <a:picLocks noChangeAspect="1"/>
              </p:cNvPicPr>
              <p:nvPr/>
            </p:nvPicPr>
            <p:blipFill rotWithShape="1">
              <a:blip r:embed="rId19"/>
              <a:srcRect l="55669" t="33490" r="3536" b="39428"/>
              <a:stretch/>
            </p:blipFill>
            <p:spPr>
              <a:xfrm>
                <a:off x="5694527" y="1164721"/>
                <a:ext cx="1062555" cy="159312"/>
              </a:xfrm>
              <a:prstGeom prst="rect">
                <a:avLst/>
              </a:prstGeom>
            </p:spPr>
          </p:pic>
          <p:pic>
            <p:nvPicPr>
              <p:cNvPr id="50" name="Picture 49">
                <a:hlinkClick r:id="rId18" tooltip="Contextual Safeguarding Implementation Toolkit"/>
                <a:extLst>
                  <a:ext uri="{FF2B5EF4-FFF2-40B4-BE49-F238E27FC236}">
                    <a16:creationId xmlns:a16="http://schemas.microsoft.com/office/drawing/2014/main" id="{BEE30FF7-362B-4DCF-834E-0614FAFD65F2}"/>
                  </a:ext>
                </a:extLst>
              </p:cNvPr>
              <p:cNvPicPr>
                <a:picLocks noChangeAspect="1"/>
              </p:cNvPicPr>
              <p:nvPr/>
            </p:nvPicPr>
            <p:blipFill rotWithShape="1">
              <a:blip r:embed="rId20">
                <a:extLst>
                  <a:ext uri="{BEBA8EAE-BF5A-486C-A8C5-ECC9F3942E4B}">
                    <a14:imgProps xmlns:a14="http://schemas.microsoft.com/office/drawing/2010/main">
                      <a14:imgLayer r:embed="rId21">
                        <a14:imgEffect>
                          <a14:backgroundRemoval t="8553" b="86184" l="1932" r="19614">
                            <a14:foregroundMark x1="7429" y1="84211" x2="7429" y2="84211"/>
                            <a14:foregroundMark x1="4309" y1="84211" x2="18722" y2="86184"/>
                          </a14:backgroundRemoval>
                        </a14:imgEffect>
                      </a14:imgLayer>
                    </a14:imgProps>
                  </a:ext>
                </a:extLst>
              </a:blip>
              <a:srcRect r="78164" b="10558"/>
              <a:stretch/>
            </p:blipFill>
            <p:spPr>
              <a:xfrm>
                <a:off x="5192456" y="926917"/>
                <a:ext cx="595931" cy="404409"/>
              </a:xfrm>
              <a:prstGeom prst="rect">
                <a:avLst/>
              </a:prstGeom>
            </p:spPr>
          </p:pic>
          <p:pic>
            <p:nvPicPr>
              <p:cNvPr id="51" name="Picture 50">
                <a:hlinkClick r:id="rId18" tooltip="Contextual Safeguarding Implementation Toolkit"/>
                <a:extLst>
                  <a:ext uri="{FF2B5EF4-FFF2-40B4-BE49-F238E27FC236}">
                    <a16:creationId xmlns:a16="http://schemas.microsoft.com/office/drawing/2014/main" id="{D503BE1C-E17A-4C70-A2B4-D80DB57FF8B1}"/>
                  </a:ext>
                </a:extLst>
              </p:cNvPr>
              <p:cNvPicPr>
                <a:picLocks noChangeAspect="1"/>
              </p:cNvPicPr>
              <p:nvPr/>
            </p:nvPicPr>
            <p:blipFill rotWithShape="1">
              <a:blip r:embed="rId19"/>
              <a:srcRect l="20217" t="30853" r="43849" b="41446"/>
              <a:stretch/>
            </p:blipFill>
            <p:spPr>
              <a:xfrm>
                <a:off x="5746494" y="997496"/>
                <a:ext cx="935928" cy="162952"/>
              </a:xfrm>
              <a:prstGeom prst="rect">
                <a:avLst/>
              </a:prstGeom>
            </p:spPr>
          </p:pic>
          <p:pic>
            <p:nvPicPr>
              <p:cNvPr id="47" name="Picture 46">
                <a:hlinkClick r:id="rId18" tooltip="Contextual Safeguarding Implementation Toolkit"/>
                <a:extLst>
                  <a:ext uri="{FF2B5EF4-FFF2-40B4-BE49-F238E27FC236}">
                    <a16:creationId xmlns:a16="http://schemas.microsoft.com/office/drawing/2014/main" id="{582BB5DB-748C-4F82-907E-139F64BA3C0B}"/>
                  </a:ext>
                </a:extLst>
              </p:cNvPr>
              <p:cNvPicPr>
                <a:picLocks noChangeAspect="1"/>
              </p:cNvPicPr>
              <p:nvPr/>
            </p:nvPicPr>
            <p:blipFill>
              <a:blip r:embed="rId22"/>
              <a:stretch>
                <a:fillRect/>
              </a:stretch>
            </p:blipFill>
            <p:spPr>
              <a:xfrm>
                <a:off x="5631804" y="1322447"/>
                <a:ext cx="1188000" cy="92780"/>
              </a:xfrm>
              <a:prstGeom prst="rect">
                <a:avLst/>
              </a:prstGeom>
            </p:spPr>
          </p:pic>
        </p:grpSp>
      </p:grpSp>
      <p:grpSp>
        <p:nvGrpSpPr>
          <p:cNvPr id="1024" name="Group 1023">
            <a:extLst>
              <a:ext uri="{FF2B5EF4-FFF2-40B4-BE49-F238E27FC236}">
                <a16:creationId xmlns:a16="http://schemas.microsoft.com/office/drawing/2014/main" id="{1DC9288F-F4C7-4697-A886-F19888719897}"/>
              </a:ext>
            </a:extLst>
          </p:cNvPr>
          <p:cNvGrpSpPr/>
          <p:nvPr/>
        </p:nvGrpSpPr>
        <p:grpSpPr>
          <a:xfrm>
            <a:off x="219986" y="2801513"/>
            <a:ext cx="1427254" cy="750655"/>
            <a:chOff x="219986" y="2801513"/>
            <a:chExt cx="1427254" cy="750655"/>
          </a:xfrm>
        </p:grpSpPr>
        <p:pic>
          <p:nvPicPr>
            <p:cNvPr id="58" name="Picture 57">
              <a:hlinkClick r:id="rId23" tooltip="Assessment &amp; intervention planning for young people at risk of extra familial harm (Level 1 Contextual Safeguarding)"/>
              <a:extLst>
                <a:ext uri="{FF2B5EF4-FFF2-40B4-BE49-F238E27FC236}">
                  <a16:creationId xmlns:a16="http://schemas.microsoft.com/office/drawing/2014/main" id="{9989683E-ECAF-4C0E-8FC9-AB79881A2901}"/>
                </a:ext>
              </a:extLst>
            </p:cNvPr>
            <p:cNvPicPr>
              <a:picLocks noChangeAspect="1"/>
            </p:cNvPicPr>
            <p:nvPr/>
          </p:nvPicPr>
          <p:blipFill rotWithShape="1">
            <a:blip r:embed="rId24"/>
            <a:srcRect l="56865" t="10450"/>
            <a:stretch/>
          </p:blipFill>
          <p:spPr>
            <a:xfrm>
              <a:off x="644058" y="2801513"/>
              <a:ext cx="1003182" cy="750655"/>
            </a:xfrm>
            <a:prstGeom prst="rect">
              <a:avLst/>
            </a:prstGeom>
          </p:spPr>
        </p:pic>
        <p:grpSp>
          <p:nvGrpSpPr>
            <p:cNvPr id="59" name="Group 58">
              <a:extLst>
                <a:ext uri="{FF2B5EF4-FFF2-40B4-BE49-F238E27FC236}">
                  <a16:creationId xmlns:a16="http://schemas.microsoft.com/office/drawing/2014/main" id="{BC1F30B1-C612-4464-9739-75586B6CE3FA}"/>
                </a:ext>
              </a:extLst>
            </p:cNvPr>
            <p:cNvGrpSpPr/>
            <p:nvPr/>
          </p:nvGrpSpPr>
          <p:grpSpPr>
            <a:xfrm>
              <a:off x="219986" y="2801513"/>
              <a:ext cx="424071" cy="750655"/>
              <a:chOff x="-1110958" y="3672189"/>
              <a:chExt cx="333889" cy="750655"/>
            </a:xfrm>
          </p:grpSpPr>
          <p:pic>
            <p:nvPicPr>
              <p:cNvPr id="60" name="Picture 59">
                <a:hlinkClick r:id="rId23"/>
                <a:extLst>
                  <a:ext uri="{FF2B5EF4-FFF2-40B4-BE49-F238E27FC236}">
                    <a16:creationId xmlns:a16="http://schemas.microsoft.com/office/drawing/2014/main" id="{74CB5866-EFBB-4658-AB40-BD7DBDACBAA6}"/>
                  </a:ext>
                </a:extLst>
              </p:cNvPr>
              <p:cNvPicPr>
                <a:picLocks noChangeAspect="1"/>
              </p:cNvPicPr>
              <p:nvPr/>
            </p:nvPicPr>
            <p:blipFill rotWithShape="1">
              <a:blip r:embed="rId24"/>
              <a:srcRect l="26407" t="6024" r="67097" b="4425"/>
              <a:stretch/>
            </p:blipFill>
            <p:spPr>
              <a:xfrm>
                <a:off x="-984671" y="3672189"/>
                <a:ext cx="153725" cy="750655"/>
              </a:xfrm>
              <a:prstGeom prst="rect">
                <a:avLst/>
              </a:prstGeom>
            </p:spPr>
          </p:pic>
          <p:pic>
            <p:nvPicPr>
              <p:cNvPr id="61" name="Picture 60">
                <a:hlinkClick r:id="rId23"/>
                <a:extLst>
                  <a:ext uri="{FF2B5EF4-FFF2-40B4-BE49-F238E27FC236}">
                    <a16:creationId xmlns:a16="http://schemas.microsoft.com/office/drawing/2014/main" id="{D108E21C-D16E-423C-9356-780F9244E5C7}"/>
                  </a:ext>
                </a:extLst>
              </p:cNvPr>
              <p:cNvPicPr>
                <a:picLocks noChangeAspect="1"/>
              </p:cNvPicPr>
              <p:nvPr/>
            </p:nvPicPr>
            <p:blipFill rotWithShape="1">
              <a:blip r:embed="rId24"/>
              <a:srcRect l="1783" t="6024" r="92849" b="4425"/>
              <a:stretch/>
            </p:blipFill>
            <p:spPr>
              <a:xfrm>
                <a:off x="-1110958" y="3672189"/>
                <a:ext cx="127006" cy="750655"/>
              </a:xfrm>
              <a:prstGeom prst="rect">
                <a:avLst/>
              </a:prstGeom>
            </p:spPr>
          </p:pic>
          <p:pic>
            <p:nvPicPr>
              <p:cNvPr id="62" name="Picture 61">
                <a:hlinkClick r:id="rId23"/>
                <a:extLst>
                  <a:ext uri="{FF2B5EF4-FFF2-40B4-BE49-F238E27FC236}">
                    <a16:creationId xmlns:a16="http://schemas.microsoft.com/office/drawing/2014/main" id="{C99A09E8-84DD-4B74-83D5-E33086C28467}"/>
                  </a:ext>
                </a:extLst>
              </p:cNvPr>
              <p:cNvPicPr>
                <a:picLocks noChangeAspect="1"/>
              </p:cNvPicPr>
              <p:nvPr/>
            </p:nvPicPr>
            <p:blipFill rotWithShape="1">
              <a:blip r:embed="rId24"/>
              <a:srcRect l="42423" t="6972" r="54933" b="3476"/>
              <a:stretch/>
            </p:blipFill>
            <p:spPr>
              <a:xfrm>
                <a:off x="-839638" y="3672189"/>
                <a:ext cx="62569" cy="750655"/>
              </a:xfrm>
              <a:prstGeom prst="rect">
                <a:avLst/>
              </a:prstGeom>
            </p:spPr>
          </p:pic>
        </p:grpSp>
      </p:grpSp>
      <p:grpSp>
        <p:nvGrpSpPr>
          <p:cNvPr id="1030" name="Group 1029">
            <a:extLst>
              <a:ext uri="{FF2B5EF4-FFF2-40B4-BE49-F238E27FC236}">
                <a16:creationId xmlns:a16="http://schemas.microsoft.com/office/drawing/2014/main" id="{CE9B786C-0688-4FE7-AACE-0A4ED53BECAE}"/>
              </a:ext>
            </a:extLst>
          </p:cNvPr>
          <p:cNvGrpSpPr/>
          <p:nvPr/>
        </p:nvGrpSpPr>
        <p:grpSpPr>
          <a:xfrm>
            <a:off x="3850264" y="2801513"/>
            <a:ext cx="1421627" cy="715762"/>
            <a:chOff x="989709" y="589028"/>
            <a:chExt cx="7048862" cy="4470630"/>
          </a:xfrm>
        </p:grpSpPr>
        <p:pic>
          <p:nvPicPr>
            <p:cNvPr id="1027" name="Picture 1026">
              <a:hlinkClick r:id="rId25" tooltip="Contextual Safeguarding and Schools"/>
              <a:extLst>
                <a:ext uri="{FF2B5EF4-FFF2-40B4-BE49-F238E27FC236}">
                  <a16:creationId xmlns:a16="http://schemas.microsoft.com/office/drawing/2014/main" id="{B2B96D9E-AC7F-44FE-B044-905A93361FB2}"/>
                </a:ext>
              </a:extLst>
            </p:cNvPr>
            <p:cNvPicPr>
              <a:picLocks noChangeAspect="1"/>
            </p:cNvPicPr>
            <p:nvPr/>
          </p:nvPicPr>
          <p:blipFill>
            <a:blip r:embed="rId26"/>
            <a:stretch>
              <a:fillRect/>
            </a:stretch>
          </p:blipFill>
          <p:spPr>
            <a:xfrm>
              <a:off x="989709" y="589028"/>
              <a:ext cx="7048862" cy="4470630"/>
            </a:xfrm>
            <a:prstGeom prst="rect">
              <a:avLst/>
            </a:prstGeom>
          </p:spPr>
        </p:pic>
        <p:pic>
          <p:nvPicPr>
            <p:cNvPr id="1029" name="Picture 1028">
              <a:hlinkClick r:id="rId25" tooltip="Contextual Safeguarding in Schools"/>
              <a:extLst>
                <a:ext uri="{FF2B5EF4-FFF2-40B4-BE49-F238E27FC236}">
                  <a16:creationId xmlns:a16="http://schemas.microsoft.com/office/drawing/2014/main" id="{1BA78964-E986-4A51-931E-856D623F88AA}"/>
                </a:ext>
              </a:extLst>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9890" b="89560" l="9764" r="92929">
                          <a14:foregroundMark x1="10101" y1="40110" x2="10101" y2="40110"/>
                          <a14:foregroundMark x1="14815" y1="41209" x2="14815" y2="41209"/>
                          <a14:foregroundMark x1="21549" y1="38462" x2="21549" y2="38462"/>
                          <a14:foregroundMark x1="35017" y1="42308" x2="35017" y2="42308"/>
                          <a14:foregroundMark x1="65657" y1="38462" x2="65657" y2="38462"/>
                          <a14:foregroundMark x1="72727" y1="47253" x2="72727" y2="47253"/>
                          <a14:foregroundMark x1="86195" y1="46154" x2="86195" y2="46154"/>
                          <a14:foregroundMark x1="92929" y1="46154" x2="92929" y2="46154"/>
                          <a14:foregroundMark x1="47138" y1="43956" x2="47138" y2="43956"/>
                          <a14:foregroundMark x1="66330" y1="38462" x2="66330" y2="38462"/>
                          <a14:foregroundMark x1="49158" y1="62088" x2="49158" y2="62088"/>
                          <a14:foregroundMark x1="52862" y1="62637" x2="52862" y2="62637"/>
                          <a14:foregroundMark x1="57912" y1="62637" x2="57912" y2="62637"/>
                          <a14:foregroundMark x1="62290" y1="62637" x2="62290" y2="62637"/>
                          <a14:foregroundMark x1="67677" y1="62637" x2="67677" y2="62637"/>
                          <a14:foregroundMark x1="73064" y1="62088" x2="73064" y2="62088"/>
                          <a14:foregroundMark x1="78788" y1="65385" x2="78788" y2="65385"/>
                          <a14:foregroundMark x1="85522" y1="64835" x2="85522" y2="64835"/>
                          <a14:foregroundMark x1="89899" y1="62088" x2="89899" y2="62088"/>
                          <a14:foregroundMark x1="21212" y1="35714" x2="21212" y2="35714"/>
                          <a14:backgroundMark x1="49158" y1="59890" x2="49158" y2="59890"/>
                          <a14:backgroundMark x1="69697" y1="60440" x2="69697" y2="60440"/>
                          <a14:backgroundMark x1="74747" y1="59890" x2="74747" y2="59890"/>
                          <a14:backgroundMark x1="81145" y1="63187" x2="81145" y2="63187"/>
                          <a14:backgroundMark x1="86195" y1="64835" x2="86195" y2="64835"/>
                          <a14:backgroundMark x1="89562" y1="63187" x2="89562" y2="63187"/>
                          <a14:backgroundMark x1="89899" y1="63187" x2="89899" y2="63187"/>
                        </a14:backgroundRemoval>
                      </a14:imgEffect>
                    </a14:imgLayer>
                  </a14:imgProps>
                </a:ext>
              </a:extLst>
            </a:blip>
            <a:srcRect b="11179"/>
            <a:stretch/>
          </p:blipFill>
          <p:spPr>
            <a:xfrm>
              <a:off x="989709" y="3727850"/>
              <a:ext cx="2411284" cy="1312430"/>
            </a:xfrm>
            <a:prstGeom prst="rect">
              <a:avLst/>
            </a:prstGeom>
          </p:spPr>
        </p:pic>
      </p:grpSp>
      <p:pic>
        <p:nvPicPr>
          <p:cNvPr id="1038" name="Picture 1037">
            <a:hlinkClick r:id="rId29" action="ppaction://hlinksldjump" tooltip="Sussex Contextual Safeguarding Principles"/>
            <a:extLst>
              <a:ext uri="{FF2B5EF4-FFF2-40B4-BE49-F238E27FC236}">
                <a16:creationId xmlns:a16="http://schemas.microsoft.com/office/drawing/2014/main" id="{B5C544A0-214D-4971-9DF2-EC1222486892}"/>
              </a:ext>
            </a:extLst>
          </p:cNvPr>
          <p:cNvPicPr>
            <a:picLocks noChangeAspect="1"/>
          </p:cNvPicPr>
          <p:nvPr/>
        </p:nvPicPr>
        <p:blipFill>
          <a:blip r:embed="rId30"/>
          <a:stretch>
            <a:fillRect/>
          </a:stretch>
        </p:blipFill>
        <p:spPr>
          <a:xfrm>
            <a:off x="212056" y="3929365"/>
            <a:ext cx="1435183" cy="761906"/>
          </a:xfrm>
          <a:prstGeom prst="rect">
            <a:avLst/>
          </a:prstGeom>
        </p:spPr>
      </p:pic>
      <p:pic>
        <p:nvPicPr>
          <p:cNvPr id="1039" name="Picture 1038">
            <a:hlinkClick r:id="rId31"/>
            <a:extLst>
              <a:ext uri="{FF2B5EF4-FFF2-40B4-BE49-F238E27FC236}">
                <a16:creationId xmlns:a16="http://schemas.microsoft.com/office/drawing/2014/main" id="{0FBAFE05-8873-442D-A5DF-DF334D4B3AED}"/>
              </a:ext>
            </a:extLst>
          </p:cNvPr>
          <p:cNvPicPr>
            <a:picLocks/>
          </p:cNvPicPr>
          <p:nvPr/>
        </p:nvPicPr>
        <p:blipFill>
          <a:blip r:embed="rId32"/>
          <a:stretch>
            <a:fillRect/>
          </a:stretch>
        </p:blipFill>
        <p:spPr>
          <a:xfrm>
            <a:off x="5620423" y="3945267"/>
            <a:ext cx="1460725" cy="828000"/>
          </a:xfrm>
          <a:prstGeom prst="rect">
            <a:avLst/>
          </a:prstGeom>
        </p:spPr>
      </p:pic>
      <p:pic>
        <p:nvPicPr>
          <p:cNvPr id="1040" name="Picture 1039">
            <a:extLst>
              <a:ext uri="{FF2B5EF4-FFF2-40B4-BE49-F238E27FC236}">
                <a16:creationId xmlns:a16="http://schemas.microsoft.com/office/drawing/2014/main" id="{8B2C9E47-EDF0-46BF-BE15-C118C9FA3B61}"/>
              </a:ext>
            </a:extLst>
          </p:cNvPr>
          <p:cNvPicPr>
            <a:picLocks noChangeAspect="1"/>
          </p:cNvPicPr>
          <p:nvPr/>
        </p:nvPicPr>
        <p:blipFill>
          <a:blip r:embed="rId33"/>
          <a:stretch>
            <a:fillRect/>
          </a:stretch>
        </p:blipFill>
        <p:spPr>
          <a:xfrm>
            <a:off x="3826123" y="3920242"/>
            <a:ext cx="1467622" cy="819434"/>
          </a:xfrm>
          <a:prstGeom prst="rect">
            <a:avLst/>
          </a:prstGeom>
        </p:spPr>
      </p:pic>
      <p:pic>
        <p:nvPicPr>
          <p:cNvPr id="1041" name="Picture 1040">
            <a:extLst>
              <a:ext uri="{FF2B5EF4-FFF2-40B4-BE49-F238E27FC236}">
                <a16:creationId xmlns:a16="http://schemas.microsoft.com/office/drawing/2014/main" id="{FCF3FDA6-9B98-4DFF-8421-977EC634603E}"/>
              </a:ext>
            </a:extLst>
          </p:cNvPr>
          <p:cNvPicPr>
            <a:picLocks noChangeAspect="1"/>
          </p:cNvPicPr>
          <p:nvPr/>
        </p:nvPicPr>
        <p:blipFill>
          <a:blip r:embed="rId34"/>
          <a:stretch>
            <a:fillRect/>
          </a:stretch>
        </p:blipFill>
        <p:spPr>
          <a:xfrm>
            <a:off x="2022015" y="3913901"/>
            <a:ext cx="1467965" cy="792347"/>
          </a:xfrm>
          <a:prstGeom prst="rect">
            <a:avLst/>
          </a:prstGeom>
        </p:spPr>
      </p:pic>
      <p:pic>
        <p:nvPicPr>
          <p:cNvPr id="1053" name="Picture 1052">
            <a:hlinkClick r:id="rId35" tooltip="Contextual Safeguarding Interventions Catalogue"/>
            <a:extLst>
              <a:ext uri="{FF2B5EF4-FFF2-40B4-BE49-F238E27FC236}">
                <a16:creationId xmlns:a16="http://schemas.microsoft.com/office/drawing/2014/main" id="{3A0E5350-9BD8-4C58-8737-0A99849943AB}"/>
              </a:ext>
            </a:extLst>
          </p:cNvPr>
          <p:cNvPicPr>
            <a:picLocks noChangeAspect="1"/>
          </p:cNvPicPr>
          <p:nvPr/>
        </p:nvPicPr>
        <p:blipFill>
          <a:blip r:embed="rId36"/>
          <a:stretch>
            <a:fillRect/>
          </a:stretch>
        </p:blipFill>
        <p:spPr>
          <a:xfrm>
            <a:off x="7378316" y="2801122"/>
            <a:ext cx="1530229" cy="701101"/>
          </a:xfrm>
          <a:prstGeom prst="rect">
            <a:avLst/>
          </a:prstGeom>
        </p:spPr>
      </p:pic>
      <p:grpSp>
        <p:nvGrpSpPr>
          <p:cNvPr id="136" name="Group 135">
            <a:extLst>
              <a:ext uri="{FF2B5EF4-FFF2-40B4-BE49-F238E27FC236}">
                <a16:creationId xmlns:a16="http://schemas.microsoft.com/office/drawing/2014/main" id="{79192992-3F4B-4A20-9DCF-DE5F632D6457}"/>
              </a:ext>
            </a:extLst>
          </p:cNvPr>
          <p:cNvGrpSpPr/>
          <p:nvPr/>
        </p:nvGrpSpPr>
        <p:grpSpPr>
          <a:xfrm>
            <a:off x="3716206" y="4932601"/>
            <a:ext cx="5296083" cy="766764"/>
            <a:chOff x="3716206" y="4932601"/>
            <a:chExt cx="5296083" cy="766764"/>
          </a:xfrm>
        </p:grpSpPr>
        <p:grpSp>
          <p:nvGrpSpPr>
            <p:cNvPr id="137" name="Group 136">
              <a:extLst>
                <a:ext uri="{FF2B5EF4-FFF2-40B4-BE49-F238E27FC236}">
                  <a16:creationId xmlns:a16="http://schemas.microsoft.com/office/drawing/2014/main" id="{0BA2AC13-17ED-4CD0-9A50-AC37EAB50343}"/>
                </a:ext>
              </a:extLst>
            </p:cNvPr>
            <p:cNvGrpSpPr/>
            <p:nvPr/>
          </p:nvGrpSpPr>
          <p:grpSpPr>
            <a:xfrm>
              <a:off x="3716206" y="4932601"/>
              <a:ext cx="5296083" cy="766764"/>
              <a:chOff x="3716206" y="4932601"/>
              <a:chExt cx="5296083" cy="766764"/>
            </a:xfrm>
          </p:grpSpPr>
          <p:sp>
            <p:nvSpPr>
              <p:cNvPr id="140" name="Rectangle 139">
                <a:extLst>
                  <a:ext uri="{FF2B5EF4-FFF2-40B4-BE49-F238E27FC236}">
                    <a16:creationId xmlns:a16="http://schemas.microsoft.com/office/drawing/2014/main" id="{1D3EB3BA-FDF4-4CB6-A58D-E91C1B3DC6B6}"/>
                  </a:ext>
                </a:extLst>
              </p:cNvPr>
              <p:cNvSpPr/>
              <p:nvPr/>
            </p:nvSpPr>
            <p:spPr>
              <a:xfrm>
                <a:off x="3757314" y="4964405"/>
                <a:ext cx="5218906" cy="6972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nvGrpSpPr>
              <p:cNvPr id="141" name="Group 140">
                <a:extLst>
                  <a:ext uri="{FF2B5EF4-FFF2-40B4-BE49-F238E27FC236}">
                    <a16:creationId xmlns:a16="http://schemas.microsoft.com/office/drawing/2014/main" id="{2C1B7663-EA28-4EA5-802E-EC2B76DFF2E3}"/>
                  </a:ext>
                </a:extLst>
              </p:cNvPr>
              <p:cNvGrpSpPr/>
              <p:nvPr/>
            </p:nvGrpSpPr>
            <p:grpSpPr>
              <a:xfrm>
                <a:off x="3767404" y="5139703"/>
                <a:ext cx="437940" cy="431853"/>
                <a:chOff x="3781921" y="5192633"/>
                <a:chExt cx="437940" cy="431853"/>
              </a:xfrm>
            </p:grpSpPr>
            <p:pic>
              <p:nvPicPr>
                <p:cNvPr id="167" name="Graphic 166" descr="Home">
                  <a:hlinkClick r:id="rId37" action="ppaction://hlinksldjump" tooltip="Home"/>
                  <a:hlinkHover r:id="" action="ppaction://noaction" highlightClick="1"/>
                  <a:extLst>
                    <a:ext uri="{FF2B5EF4-FFF2-40B4-BE49-F238E27FC236}">
                      <a16:creationId xmlns:a16="http://schemas.microsoft.com/office/drawing/2014/main" id="{4E0A0311-211A-49C7-9F2C-72B72DB1B9F4}"/>
                    </a:ext>
                  </a:extLst>
                </p:cNvPr>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tretch>
                  <a:fillRect/>
                </a:stretch>
              </p:blipFill>
              <p:spPr>
                <a:xfrm>
                  <a:off x="3849252" y="5192633"/>
                  <a:ext cx="288000" cy="288000"/>
                </a:xfrm>
                <a:prstGeom prst="rect">
                  <a:avLst/>
                </a:prstGeom>
              </p:spPr>
            </p:pic>
            <p:sp>
              <p:nvSpPr>
                <p:cNvPr id="168" name="TextBox 167">
                  <a:hlinkClick r:id="rId37" action="ppaction://hlinksldjump" tooltip="Home"/>
                  <a:extLst>
                    <a:ext uri="{FF2B5EF4-FFF2-40B4-BE49-F238E27FC236}">
                      <a16:creationId xmlns:a16="http://schemas.microsoft.com/office/drawing/2014/main" id="{7979CF18-C4D1-4066-965E-A6EE710C5AC2}"/>
                    </a:ext>
                  </a:extLst>
                </p:cNvPr>
                <p:cNvSpPr txBox="1"/>
                <p:nvPr/>
              </p:nvSpPr>
              <p:spPr>
                <a:xfrm>
                  <a:off x="3781921" y="5409042"/>
                  <a:ext cx="437940" cy="215444"/>
                </a:xfrm>
                <a:prstGeom prst="rect">
                  <a:avLst/>
                </a:prstGeom>
                <a:noFill/>
              </p:spPr>
              <p:txBody>
                <a:bodyPr wrap="none" rtlCol="0">
                  <a:spAutoFit/>
                </a:bodyPr>
                <a:lstStyle/>
                <a:p>
                  <a:r>
                    <a:rPr lang="en-GB" sz="800" b="1" dirty="0"/>
                    <a:t>Home</a:t>
                  </a:r>
                </a:p>
              </p:txBody>
            </p:sp>
          </p:grpSp>
          <p:grpSp>
            <p:nvGrpSpPr>
              <p:cNvPr id="142" name="Group 141">
                <a:extLst>
                  <a:ext uri="{FF2B5EF4-FFF2-40B4-BE49-F238E27FC236}">
                    <a16:creationId xmlns:a16="http://schemas.microsoft.com/office/drawing/2014/main" id="{6D08E4E0-6812-48D3-9C12-EC65E3D63EA5}"/>
                  </a:ext>
                </a:extLst>
              </p:cNvPr>
              <p:cNvGrpSpPr/>
              <p:nvPr/>
            </p:nvGrpSpPr>
            <p:grpSpPr>
              <a:xfrm>
                <a:off x="5761081" y="5129099"/>
                <a:ext cx="763351" cy="563377"/>
                <a:chOff x="5535587" y="5196296"/>
                <a:chExt cx="763351" cy="563377"/>
              </a:xfrm>
            </p:grpSpPr>
            <p:pic>
              <p:nvPicPr>
                <p:cNvPr id="165" name="Graphic 164" descr="Presentation with media">
                  <a:hlinkClick r:id="rId40" action="ppaction://hlinksldjump"/>
                  <a:hlinkHover r:id="" action="ppaction://noaction" highlightClick="1"/>
                  <a:extLst>
                    <a:ext uri="{FF2B5EF4-FFF2-40B4-BE49-F238E27FC236}">
                      <a16:creationId xmlns:a16="http://schemas.microsoft.com/office/drawing/2014/main" id="{78F11627-3578-426F-9022-8B9023ECA348}"/>
                    </a:ext>
                  </a:extLst>
                </p:cNvPr>
                <p:cNvPicPr>
                  <a:picLocks noChangeAspect="1"/>
                </p:cNvPicPr>
                <p:nvPr/>
              </p:nvPicPr>
              <p:blipFill rotWithShape="1">
                <a:blip r:embed="rId41">
                  <a:extLst>
                    <a:ext uri="{28A0092B-C50C-407E-A947-70E740481C1C}">
                      <a14:useLocalDpi xmlns:a14="http://schemas.microsoft.com/office/drawing/2010/main" val="0"/>
                    </a:ext>
                    <a:ext uri="{96DAC541-7B7A-43D3-8B79-37D633B846F1}">
                      <asvg:svgBlip xmlns:asvg="http://schemas.microsoft.com/office/drawing/2016/SVG/main" r:embed="rId42"/>
                    </a:ext>
                  </a:extLst>
                </a:blip>
                <a:srcRect b="31497"/>
                <a:stretch/>
              </p:blipFill>
              <p:spPr>
                <a:xfrm>
                  <a:off x="5727140" y="5196296"/>
                  <a:ext cx="336964" cy="230832"/>
                </a:xfrm>
                <a:prstGeom prst="rect">
                  <a:avLst/>
                </a:prstGeom>
              </p:spPr>
            </p:pic>
            <p:sp>
              <p:nvSpPr>
                <p:cNvPr id="166" name="TextBox 165">
                  <a:hlinkClick r:id="rId40" action="ppaction://hlinksldjump"/>
                  <a:extLst>
                    <a:ext uri="{FF2B5EF4-FFF2-40B4-BE49-F238E27FC236}">
                      <a16:creationId xmlns:a16="http://schemas.microsoft.com/office/drawing/2014/main" id="{247AD776-D066-4A55-B993-E7674BF1949D}"/>
                    </a:ext>
                  </a:extLst>
                </p:cNvPr>
                <p:cNvSpPr txBox="1"/>
                <p:nvPr/>
              </p:nvSpPr>
              <p:spPr>
                <a:xfrm>
                  <a:off x="5535587" y="5421119"/>
                  <a:ext cx="763351" cy="338554"/>
                </a:xfrm>
                <a:prstGeom prst="rect">
                  <a:avLst/>
                </a:prstGeom>
                <a:noFill/>
              </p:spPr>
              <p:txBody>
                <a:bodyPr wrap="none" rtlCol="0">
                  <a:spAutoFit/>
                </a:bodyPr>
                <a:lstStyle/>
                <a:p>
                  <a:pPr algn="ctr"/>
                  <a:r>
                    <a:rPr lang="en-GB" sz="800" b="1" dirty="0"/>
                    <a:t>Watch, Listen</a:t>
                  </a:r>
                </a:p>
                <a:p>
                  <a:pPr algn="ctr"/>
                  <a:r>
                    <a:rPr lang="en-GB" sz="800" b="1" dirty="0"/>
                    <a:t>&amp; Read</a:t>
                  </a:r>
                </a:p>
              </p:txBody>
            </p:sp>
          </p:grpSp>
          <p:grpSp>
            <p:nvGrpSpPr>
              <p:cNvPr id="143" name="Group 142">
                <a:extLst>
                  <a:ext uri="{FF2B5EF4-FFF2-40B4-BE49-F238E27FC236}">
                    <a16:creationId xmlns:a16="http://schemas.microsoft.com/office/drawing/2014/main" id="{2167DED9-394A-4191-BF5E-F3AE80E6EA0A}"/>
                  </a:ext>
                </a:extLst>
              </p:cNvPr>
              <p:cNvGrpSpPr/>
              <p:nvPr/>
            </p:nvGrpSpPr>
            <p:grpSpPr>
              <a:xfrm>
                <a:off x="7961281" y="5137274"/>
                <a:ext cx="575799" cy="551205"/>
                <a:chOff x="6138093" y="5173118"/>
                <a:chExt cx="575799" cy="551205"/>
              </a:xfrm>
            </p:grpSpPr>
            <p:pic>
              <p:nvPicPr>
                <p:cNvPr id="163" name="Graphic 162" descr="Checklist">
                  <a:hlinkClick r:id="rId43" action="ppaction://hlinksldjump"/>
                  <a:hlinkHover r:id="" action="ppaction://noaction" highlightClick="1"/>
                  <a:extLst>
                    <a:ext uri="{FF2B5EF4-FFF2-40B4-BE49-F238E27FC236}">
                      <a16:creationId xmlns:a16="http://schemas.microsoft.com/office/drawing/2014/main" id="{3F6C5A49-1A77-42A2-A739-C4B870C1BA8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4"/>
                    </a:ext>
                  </a:extLst>
                </a:blip>
                <a:stretch>
                  <a:fillRect/>
                </a:stretch>
              </p:blipFill>
              <p:spPr>
                <a:xfrm>
                  <a:off x="6241739" y="5173118"/>
                  <a:ext cx="288000" cy="288000"/>
                </a:xfrm>
                <a:prstGeom prst="rect">
                  <a:avLst/>
                </a:prstGeom>
              </p:spPr>
            </p:pic>
            <p:sp>
              <p:nvSpPr>
                <p:cNvPr id="164" name="TextBox 163">
                  <a:hlinkClick r:id="rId43" action="ppaction://hlinksldjump"/>
                  <a:extLst>
                    <a:ext uri="{FF2B5EF4-FFF2-40B4-BE49-F238E27FC236}">
                      <a16:creationId xmlns:a16="http://schemas.microsoft.com/office/drawing/2014/main" id="{959FD43D-70C8-42C4-BA81-A0771AA10C94}"/>
                    </a:ext>
                  </a:extLst>
                </p:cNvPr>
                <p:cNvSpPr txBox="1"/>
                <p:nvPr/>
              </p:nvSpPr>
              <p:spPr>
                <a:xfrm>
                  <a:off x="6138093" y="5385769"/>
                  <a:ext cx="575799" cy="338554"/>
                </a:xfrm>
                <a:prstGeom prst="rect">
                  <a:avLst/>
                </a:prstGeom>
                <a:noFill/>
              </p:spPr>
              <p:txBody>
                <a:bodyPr wrap="none" rtlCol="0">
                  <a:spAutoFit/>
                </a:bodyPr>
                <a:lstStyle/>
                <a:p>
                  <a:r>
                    <a:rPr lang="en-GB" sz="800" b="1" dirty="0"/>
                    <a:t>Resource</a:t>
                  </a:r>
                </a:p>
                <a:p>
                  <a:pPr algn="ctr"/>
                  <a:r>
                    <a:rPr lang="en-GB" sz="800" b="1" dirty="0"/>
                    <a:t>Library</a:t>
                  </a:r>
                </a:p>
              </p:txBody>
            </p:sp>
          </p:grpSp>
          <p:grpSp>
            <p:nvGrpSpPr>
              <p:cNvPr id="144" name="Group 143">
                <a:extLst>
                  <a:ext uri="{FF2B5EF4-FFF2-40B4-BE49-F238E27FC236}">
                    <a16:creationId xmlns:a16="http://schemas.microsoft.com/office/drawing/2014/main" id="{C2DC33CA-9E72-4D44-85D2-839C9ECD256A}"/>
                  </a:ext>
                </a:extLst>
              </p:cNvPr>
              <p:cNvGrpSpPr/>
              <p:nvPr/>
            </p:nvGrpSpPr>
            <p:grpSpPr>
              <a:xfrm>
                <a:off x="8425269" y="5112037"/>
                <a:ext cx="587020" cy="572554"/>
                <a:chOff x="8486747" y="5066545"/>
                <a:chExt cx="587020" cy="572554"/>
              </a:xfrm>
            </p:grpSpPr>
            <p:pic>
              <p:nvPicPr>
                <p:cNvPr id="161" name="Graphic 160" descr="Diamond">
                  <a:hlinkClick r:id="rId45" action="ppaction://hlinksldjump"/>
                  <a:hlinkHover r:id="" action="ppaction://noaction" highlightClick="1"/>
                  <a:extLst>
                    <a:ext uri="{FF2B5EF4-FFF2-40B4-BE49-F238E27FC236}">
                      <a16:creationId xmlns:a16="http://schemas.microsoft.com/office/drawing/2014/main" id="{54072BA7-33F2-4D87-8878-117A1BDEBCE1}"/>
                    </a:ext>
                  </a:extLst>
                </p:cNvPr>
                <p:cNvPicPr>
                  <a:picLocks noChangeAspect="1"/>
                </p:cNvPicPr>
                <p:nvPr/>
              </p:nvPicPr>
              <p:blipFill>
                <a:blip r:embed="rId46">
                  <a:extLst>
                    <a:ext uri="{28A0092B-C50C-407E-A947-70E740481C1C}">
                      <a14:useLocalDpi xmlns:a14="http://schemas.microsoft.com/office/drawing/2010/main" val="0"/>
                    </a:ext>
                    <a:ext uri="{96DAC541-7B7A-43D3-8B79-37D633B846F1}">
                      <asvg:svgBlip xmlns:asvg="http://schemas.microsoft.com/office/drawing/2016/SVG/main" r:embed="rId47"/>
                    </a:ext>
                  </a:extLst>
                </a:blip>
                <a:srcRect/>
                <a:stretch/>
              </p:blipFill>
              <p:spPr>
                <a:xfrm>
                  <a:off x="8609531" y="5066545"/>
                  <a:ext cx="288000" cy="288000"/>
                </a:xfrm>
                <a:prstGeom prst="rect">
                  <a:avLst/>
                </a:prstGeom>
              </p:spPr>
            </p:pic>
            <p:sp>
              <p:nvSpPr>
                <p:cNvPr id="162" name="TextBox 161">
                  <a:hlinkClick r:id="rId45" action="ppaction://hlinksldjump"/>
                  <a:extLst>
                    <a:ext uri="{FF2B5EF4-FFF2-40B4-BE49-F238E27FC236}">
                      <a16:creationId xmlns:a16="http://schemas.microsoft.com/office/drawing/2014/main" id="{D40A5B72-7BC7-4ABD-A317-80D489BB0B5F}"/>
                    </a:ext>
                  </a:extLst>
                </p:cNvPr>
                <p:cNvSpPr txBox="1"/>
                <p:nvPr/>
              </p:nvSpPr>
              <p:spPr>
                <a:xfrm>
                  <a:off x="8486747" y="5300545"/>
                  <a:ext cx="587020" cy="338554"/>
                </a:xfrm>
                <a:prstGeom prst="rect">
                  <a:avLst/>
                </a:prstGeom>
                <a:noFill/>
              </p:spPr>
              <p:txBody>
                <a:bodyPr wrap="none" rtlCol="0">
                  <a:spAutoFit/>
                </a:bodyPr>
                <a:lstStyle/>
                <a:p>
                  <a:pPr algn="ctr"/>
                  <a:r>
                    <a:rPr lang="en-GB" sz="800" b="1" dirty="0"/>
                    <a:t>Advice &amp; </a:t>
                  </a:r>
                  <a:br>
                    <a:rPr lang="en-GB" sz="800" b="1" dirty="0"/>
                  </a:br>
                  <a:r>
                    <a:rPr lang="en-GB" sz="800" b="1" dirty="0"/>
                    <a:t>Support</a:t>
                  </a:r>
                </a:p>
              </p:txBody>
            </p:sp>
          </p:grpSp>
          <p:grpSp>
            <p:nvGrpSpPr>
              <p:cNvPr id="145" name="Group 144">
                <a:extLst>
                  <a:ext uri="{FF2B5EF4-FFF2-40B4-BE49-F238E27FC236}">
                    <a16:creationId xmlns:a16="http://schemas.microsoft.com/office/drawing/2014/main" id="{5BF0265D-9858-49F2-A866-41CE1E32ECCF}"/>
                  </a:ext>
                </a:extLst>
              </p:cNvPr>
              <p:cNvGrpSpPr/>
              <p:nvPr/>
            </p:nvGrpSpPr>
            <p:grpSpPr>
              <a:xfrm>
                <a:off x="7525060" y="5125211"/>
                <a:ext cx="460382" cy="563245"/>
                <a:chOff x="8398635" y="5153555"/>
                <a:chExt cx="460382" cy="563245"/>
              </a:xfrm>
            </p:grpSpPr>
            <p:pic>
              <p:nvPicPr>
                <p:cNvPr id="159" name="Graphic 158" descr="Clapper board">
                  <a:hlinkClick r:id="rId48" action="ppaction://hlinksldjump"/>
                  <a:hlinkHover r:id="" action="ppaction://noaction" highlightClick="1"/>
                  <a:extLst>
                    <a:ext uri="{FF2B5EF4-FFF2-40B4-BE49-F238E27FC236}">
                      <a16:creationId xmlns:a16="http://schemas.microsoft.com/office/drawing/2014/main" id="{8D897D3F-AC32-45CC-A38D-0E54D418D188}"/>
                    </a:ext>
                  </a:extLst>
                </p:cNvPr>
                <p:cNvPicPr>
                  <a:picLocks noChangeAspect="1"/>
                </p:cNvPicPr>
                <p:nvPr/>
              </p:nvPicPr>
              <p:blipFill>
                <a:blip r:embed="rId49">
                  <a:extLst>
                    <a:ext uri="{28A0092B-C50C-407E-A947-70E740481C1C}">
                      <a14:useLocalDpi xmlns:a14="http://schemas.microsoft.com/office/drawing/2010/main" val="0"/>
                    </a:ext>
                    <a:ext uri="{96DAC541-7B7A-43D3-8B79-37D633B846F1}">
                      <asvg:svgBlip xmlns:asvg="http://schemas.microsoft.com/office/drawing/2016/SVG/main" r:embed="rId50"/>
                    </a:ext>
                  </a:extLst>
                </a:blip>
                <a:srcRect/>
                <a:stretch/>
              </p:blipFill>
              <p:spPr>
                <a:xfrm>
                  <a:off x="8480063" y="5153555"/>
                  <a:ext cx="288000" cy="288000"/>
                </a:xfrm>
                <a:prstGeom prst="rect">
                  <a:avLst/>
                </a:prstGeom>
              </p:spPr>
            </p:pic>
            <p:sp>
              <p:nvSpPr>
                <p:cNvPr id="160" name="TextBox 159">
                  <a:hlinkClick r:id="rId48" action="ppaction://hlinksldjump"/>
                  <a:extLst>
                    <a:ext uri="{FF2B5EF4-FFF2-40B4-BE49-F238E27FC236}">
                      <a16:creationId xmlns:a16="http://schemas.microsoft.com/office/drawing/2014/main" id="{C76ECAD2-E348-4C0C-81C1-10BC4FC67257}"/>
                    </a:ext>
                  </a:extLst>
                </p:cNvPr>
                <p:cNvSpPr txBox="1"/>
                <p:nvPr/>
              </p:nvSpPr>
              <p:spPr>
                <a:xfrm>
                  <a:off x="8398635" y="5378246"/>
                  <a:ext cx="460382" cy="338554"/>
                </a:xfrm>
                <a:prstGeom prst="rect">
                  <a:avLst/>
                </a:prstGeom>
                <a:noFill/>
              </p:spPr>
              <p:txBody>
                <a:bodyPr wrap="none" rtlCol="0">
                  <a:spAutoFit/>
                </a:bodyPr>
                <a:lstStyle/>
                <a:p>
                  <a:pPr algn="ctr"/>
                  <a:r>
                    <a:rPr lang="en-GB" sz="800" b="1" dirty="0"/>
                    <a:t>Take </a:t>
                  </a:r>
                  <a:br>
                    <a:rPr lang="en-GB" sz="800" b="1" dirty="0"/>
                  </a:br>
                  <a:r>
                    <a:rPr lang="en-GB" sz="800" b="1" dirty="0"/>
                    <a:t>Action</a:t>
                  </a:r>
                </a:p>
              </p:txBody>
            </p:sp>
          </p:grpSp>
          <p:sp>
            <p:nvSpPr>
              <p:cNvPr id="146" name="TextBox 145">
                <a:extLst>
                  <a:ext uri="{FF2B5EF4-FFF2-40B4-BE49-F238E27FC236}">
                    <a16:creationId xmlns:a16="http://schemas.microsoft.com/office/drawing/2014/main" id="{33FF40BC-0F0F-4ABB-8D90-58FBFBB25180}"/>
                  </a:ext>
                </a:extLst>
              </p:cNvPr>
              <p:cNvSpPr txBox="1"/>
              <p:nvPr/>
            </p:nvSpPr>
            <p:spPr>
              <a:xfrm>
                <a:off x="3716206" y="4932601"/>
                <a:ext cx="3765683" cy="230832"/>
              </a:xfrm>
              <a:prstGeom prst="rect">
                <a:avLst/>
              </a:prstGeom>
              <a:noFill/>
            </p:spPr>
            <p:txBody>
              <a:bodyPr wrap="square" rtlCol="0">
                <a:spAutoFit/>
              </a:bodyPr>
              <a:lstStyle/>
              <a:p>
                <a:r>
                  <a:rPr lang="en-GB" sz="900" b="1" dirty="0">
                    <a:solidFill>
                      <a:schemeClr val="bg2"/>
                    </a:solidFill>
                    <a:effectLst>
                      <a:outerShdw blurRad="38100" dist="38100" dir="2700000" algn="tl">
                        <a:srgbClr val="000000">
                          <a:alpha val="43137"/>
                        </a:srgbClr>
                      </a:outerShdw>
                    </a:effectLst>
                  </a:rPr>
                  <a:t>Navigation Bar – Click on the icons to find out more</a:t>
                </a:r>
              </a:p>
            </p:txBody>
          </p:sp>
          <p:grpSp>
            <p:nvGrpSpPr>
              <p:cNvPr id="147" name="Group 146">
                <a:extLst>
                  <a:ext uri="{FF2B5EF4-FFF2-40B4-BE49-F238E27FC236}">
                    <a16:creationId xmlns:a16="http://schemas.microsoft.com/office/drawing/2014/main" id="{51997203-74F7-4280-9A71-F633792908DA}"/>
                  </a:ext>
                </a:extLst>
              </p:cNvPr>
              <p:cNvGrpSpPr/>
              <p:nvPr/>
            </p:nvGrpSpPr>
            <p:grpSpPr>
              <a:xfrm>
                <a:off x="4524671" y="5148976"/>
                <a:ext cx="716863" cy="550389"/>
                <a:chOff x="5639947" y="5178166"/>
                <a:chExt cx="716863" cy="509532"/>
              </a:xfrm>
            </p:grpSpPr>
            <p:pic>
              <p:nvPicPr>
                <p:cNvPr id="157" name="Graphic 156" descr="Warning">
                  <a:hlinkClick r:id="rId51" action="ppaction://hlinksldjump" tooltip="Extra Familial Risk" highlightClick="1"/>
                  <a:hlinkHover r:id="" action="ppaction://noaction" highlightClick="1"/>
                  <a:extLst>
                    <a:ext uri="{FF2B5EF4-FFF2-40B4-BE49-F238E27FC236}">
                      <a16:creationId xmlns:a16="http://schemas.microsoft.com/office/drawing/2014/main" id="{944B4E47-9582-4623-8C21-F21FD3D59A41}"/>
                    </a:ext>
                  </a:extLst>
                </p:cNvPr>
                <p:cNvPicPr>
                  <a:picLocks noChangeAspect="1"/>
                </p:cNvPicPr>
                <p:nvPr/>
              </p:nvPicPr>
              <p:blipFill>
                <a:blip r:embed="rId52">
                  <a:extLst>
                    <a:ext uri="{28A0092B-C50C-407E-A947-70E740481C1C}">
                      <a14:useLocalDpi xmlns:a14="http://schemas.microsoft.com/office/drawing/2010/main" val="0"/>
                    </a:ext>
                    <a:ext uri="{96DAC541-7B7A-43D3-8B79-37D633B846F1}">
                      <asvg:svgBlip xmlns:asvg="http://schemas.microsoft.com/office/drawing/2016/SVG/main" r:embed="rId53"/>
                    </a:ext>
                  </a:extLst>
                </a:blip>
                <a:srcRect/>
                <a:stretch/>
              </p:blipFill>
              <p:spPr>
                <a:xfrm>
                  <a:off x="5861244" y="5178166"/>
                  <a:ext cx="245151" cy="245151"/>
                </a:xfrm>
                <a:prstGeom prst="rect">
                  <a:avLst/>
                </a:prstGeom>
              </p:spPr>
            </p:pic>
            <p:sp>
              <p:nvSpPr>
                <p:cNvPr id="158" name="TextBox 157">
                  <a:hlinkClick r:id="rId51" action="ppaction://hlinksldjump" tooltip="Extra Familial Risk"/>
                  <a:extLst>
                    <a:ext uri="{FF2B5EF4-FFF2-40B4-BE49-F238E27FC236}">
                      <a16:creationId xmlns:a16="http://schemas.microsoft.com/office/drawing/2014/main" id="{6B9C1BCC-BADE-4E26-A067-E85F8BC398A3}"/>
                    </a:ext>
                  </a:extLst>
                </p:cNvPr>
                <p:cNvSpPr txBox="1"/>
                <p:nvPr/>
              </p:nvSpPr>
              <p:spPr>
                <a:xfrm>
                  <a:off x="5639947" y="5374276"/>
                  <a:ext cx="716863" cy="313422"/>
                </a:xfrm>
                <a:prstGeom prst="rect">
                  <a:avLst/>
                </a:prstGeom>
                <a:noFill/>
              </p:spPr>
              <p:txBody>
                <a:bodyPr wrap="none" rtlCol="0">
                  <a:spAutoFit/>
                </a:bodyPr>
                <a:lstStyle/>
                <a:p>
                  <a:pPr algn="ctr"/>
                  <a:r>
                    <a:rPr lang="en-GB" sz="800" b="1" dirty="0"/>
                    <a:t>Extra </a:t>
                  </a:r>
                  <a:br>
                    <a:rPr lang="en-GB" sz="800" b="1" dirty="0"/>
                  </a:br>
                  <a:r>
                    <a:rPr lang="en-GB" sz="800" b="1" dirty="0"/>
                    <a:t>Familial Risk</a:t>
                  </a:r>
                </a:p>
              </p:txBody>
            </p:sp>
          </p:grpSp>
          <p:grpSp>
            <p:nvGrpSpPr>
              <p:cNvPr id="148" name="Group 147">
                <a:extLst>
                  <a:ext uri="{FF2B5EF4-FFF2-40B4-BE49-F238E27FC236}">
                    <a16:creationId xmlns:a16="http://schemas.microsoft.com/office/drawing/2014/main" id="{AF6218C1-2A8D-448C-B6CD-810FFD32FE40}"/>
                  </a:ext>
                </a:extLst>
              </p:cNvPr>
              <p:cNvGrpSpPr/>
              <p:nvPr/>
            </p:nvGrpSpPr>
            <p:grpSpPr>
              <a:xfrm>
                <a:off x="5128238" y="5170045"/>
                <a:ext cx="740908" cy="523039"/>
                <a:chOff x="7400526" y="5183132"/>
                <a:chExt cx="740908" cy="523039"/>
              </a:xfrm>
            </p:grpSpPr>
            <p:pic>
              <p:nvPicPr>
                <p:cNvPr id="155" name="Picture 2" descr="Target Concentric Circles Symbol">
                  <a:hlinkClick r:id="rId54" action="ppaction://hlinksldjump" tooltip="Contextual Safeguarding"/>
                  <a:hlinkHover r:id="" action="ppaction://noaction" highlightClick="1"/>
                  <a:extLst>
                    <a:ext uri="{FF2B5EF4-FFF2-40B4-BE49-F238E27FC236}">
                      <a16:creationId xmlns:a16="http://schemas.microsoft.com/office/drawing/2014/main" id="{37AEB643-BD04-4C27-9060-0E50A23A28B4}"/>
                    </a:ext>
                  </a:extLst>
                </p:cNvPr>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7614558" y="5183132"/>
                  <a:ext cx="245151" cy="245151"/>
                </a:xfrm>
                <a:prstGeom prst="rect">
                  <a:avLst/>
                </a:prstGeom>
                <a:noFill/>
                <a:extLst>
                  <a:ext uri="{909E8E84-426E-40DD-AFC4-6F175D3DCCD1}">
                    <a14:hiddenFill xmlns:a14="http://schemas.microsoft.com/office/drawing/2010/main">
                      <a:solidFill>
                        <a:srgbClr val="FFFFFF"/>
                      </a:solidFill>
                    </a14:hiddenFill>
                  </a:ext>
                </a:extLst>
              </p:spPr>
            </p:pic>
            <p:sp>
              <p:nvSpPr>
                <p:cNvPr id="156" name="TextBox 155">
                  <a:hlinkClick r:id="rId54" action="ppaction://hlinksldjump" tooltip="Contextual Safeguarding"/>
                  <a:extLst>
                    <a:ext uri="{FF2B5EF4-FFF2-40B4-BE49-F238E27FC236}">
                      <a16:creationId xmlns:a16="http://schemas.microsoft.com/office/drawing/2014/main" id="{2C2629E6-E707-41F3-BF44-2CDC8D7FDEA3}"/>
                    </a:ext>
                  </a:extLst>
                </p:cNvPr>
                <p:cNvSpPr txBox="1"/>
                <p:nvPr/>
              </p:nvSpPr>
              <p:spPr>
                <a:xfrm>
                  <a:off x="7400526" y="5367617"/>
                  <a:ext cx="740908" cy="338554"/>
                </a:xfrm>
                <a:prstGeom prst="rect">
                  <a:avLst/>
                </a:prstGeom>
                <a:noFill/>
              </p:spPr>
              <p:txBody>
                <a:bodyPr wrap="none" rtlCol="0">
                  <a:spAutoFit/>
                </a:bodyPr>
                <a:lstStyle/>
                <a:p>
                  <a:pPr algn="ctr"/>
                  <a:r>
                    <a:rPr lang="en-GB" sz="800" b="1" dirty="0"/>
                    <a:t>Contextual</a:t>
                  </a:r>
                </a:p>
                <a:p>
                  <a:pPr algn="ctr"/>
                  <a:r>
                    <a:rPr lang="en-GB" sz="800" b="1" dirty="0"/>
                    <a:t>Safeguarding</a:t>
                  </a:r>
                </a:p>
              </p:txBody>
            </p:sp>
          </p:grpSp>
          <p:grpSp>
            <p:nvGrpSpPr>
              <p:cNvPr id="149" name="Group 148">
                <a:extLst>
                  <a:ext uri="{FF2B5EF4-FFF2-40B4-BE49-F238E27FC236}">
                    <a16:creationId xmlns:a16="http://schemas.microsoft.com/office/drawing/2014/main" id="{79E02AAE-0711-48A7-9A4F-BAD58AA760DC}"/>
                  </a:ext>
                </a:extLst>
              </p:cNvPr>
              <p:cNvGrpSpPr/>
              <p:nvPr/>
            </p:nvGrpSpPr>
            <p:grpSpPr>
              <a:xfrm>
                <a:off x="6453115" y="5125212"/>
                <a:ext cx="696024" cy="560459"/>
                <a:chOff x="7422970" y="5145712"/>
                <a:chExt cx="696024" cy="560459"/>
              </a:xfrm>
            </p:grpSpPr>
            <p:pic>
              <p:nvPicPr>
                <p:cNvPr id="153" name="Picture 2" descr="Lightbulb and gear">
                  <a:hlinkClick r:id="rId56" action="ppaction://hlinksldjump"/>
                  <a:hlinkHover r:id="" action="ppaction://noaction" highlightClick="1"/>
                  <a:extLst>
                    <a:ext uri="{FF2B5EF4-FFF2-40B4-BE49-F238E27FC236}">
                      <a16:creationId xmlns:a16="http://schemas.microsoft.com/office/drawing/2014/main" id="{FA398A57-51B8-4A89-8122-293D18DA15E7}"/>
                    </a:ext>
                  </a:extLst>
                </p:cNvPr>
                <p:cNvPicPr>
                  <a:picLocks noChangeAspect="1" noChangeArrowheads="1"/>
                </p:cNvPicPr>
                <p:nvPr/>
              </p:nvPicPr>
              <p:blipFill>
                <a:blip r:embed="rId57">
                  <a:extLst>
                    <a:ext uri="{28A0092B-C50C-407E-A947-70E740481C1C}">
                      <a14:useLocalDpi xmlns:a14="http://schemas.microsoft.com/office/drawing/2010/main" val="0"/>
                    </a:ext>
                    <a:ext uri="{96DAC541-7B7A-43D3-8B79-37D633B846F1}">
                      <asvg:svgBlip xmlns:asvg="http://schemas.microsoft.com/office/drawing/2016/SVG/main" r:embed="rId58"/>
                    </a:ext>
                  </a:extLst>
                </a:blip>
                <a:srcRect/>
                <a:stretch/>
              </p:blipFill>
              <p:spPr bwMode="auto">
                <a:xfrm>
                  <a:off x="7641854" y="5145712"/>
                  <a:ext cx="282572" cy="282572"/>
                </a:xfrm>
                <a:prstGeom prst="rect">
                  <a:avLst/>
                </a:prstGeom>
                <a:noFill/>
                <a:extLst>
                  <a:ext uri="{909E8E84-426E-40DD-AFC4-6F175D3DCCD1}">
                    <a14:hiddenFill xmlns:a14="http://schemas.microsoft.com/office/drawing/2010/main">
                      <a:solidFill>
                        <a:srgbClr val="FFFFFF"/>
                      </a:solidFill>
                    </a14:hiddenFill>
                  </a:ext>
                </a:extLst>
              </p:spPr>
            </p:pic>
            <p:sp>
              <p:nvSpPr>
                <p:cNvPr id="154" name="TextBox 153">
                  <a:hlinkClick r:id="rId56" action="ppaction://hlinksldjump"/>
                  <a:extLst>
                    <a:ext uri="{FF2B5EF4-FFF2-40B4-BE49-F238E27FC236}">
                      <a16:creationId xmlns:a16="http://schemas.microsoft.com/office/drawing/2014/main" id="{ED9BB606-9C13-498A-A028-B69957F54ABD}"/>
                    </a:ext>
                  </a:extLst>
                </p:cNvPr>
                <p:cNvSpPr txBox="1"/>
                <p:nvPr/>
              </p:nvSpPr>
              <p:spPr>
                <a:xfrm>
                  <a:off x="7422970" y="5367617"/>
                  <a:ext cx="696024" cy="338554"/>
                </a:xfrm>
                <a:prstGeom prst="rect">
                  <a:avLst/>
                </a:prstGeom>
                <a:noFill/>
              </p:spPr>
              <p:txBody>
                <a:bodyPr wrap="none" rtlCol="0">
                  <a:spAutoFit/>
                </a:bodyPr>
                <a:lstStyle/>
                <a:p>
                  <a:pPr algn="ctr"/>
                  <a:r>
                    <a:rPr lang="en-GB" sz="800" b="1" dirty="0"/>
                    <a:t>Strategic</a:t>
                  </a:r>
                </a:p>
                <a:p>
                  <a:pPr algn="ctr"/>
                  <a:r>
                    <a:rPr lang="en-GB" sz="800" b="1" dirty="0"/>
                    <a:t>Governance</a:t>
                  </a:r>
                </a:p>
              </p:txBody>
            </p:sp>
          </p:grpSp>
          <p:grpSp>
            <p:nvGrpSpPr>
              <p:cNvPr id="150" name="Group 149">
                <a:extLst>
                  <a:ext uri="{FF2B5EF4-FFF2-40B4-BE49-F238E27FC236}">
                    <a16:creationId xmlns:a16="http://schemas.microsoft.com/office/drawing/2014/main" id="{C9C1C942-2062-4744-99C3-1974511A97AF}"/>
                  </a:ext>
                </a:extLst>
              </p:cNvPr>
              <p:cNvGrpSpPr/>
              <p:nvPr/>
            </p:nvGrpSpPr>
            <p:grpSpPr>
              <a:xfrm>
                <a:off x="7014855" y="5133239"/>
                <a:ext cx="535724" cy="552131"/>
                <a:chOff x="7375893" y="5154040"/>
                <a:chExt cx="535724" cy="552131"/>
              </a:xfrm>
            </p:grpSpPr>
            <p:pic>
              <p:nvPicPr>
                <p:cNvPr id="151" name="Picture 2" descr="Target">
                  <a:hlinkClick r:id="rId59" action="ppaction://hlinksldjump"/>
                  <a:hlinkHover r:id="" action="ppaction://noaction" highlightClick="1"/>
                  <a:extLst>
                    <a:ext uri="{FF2B5EF4-FFF2-40B4-BE49-F238E27FC236}">
                      <a16:creationId xmlns:a16="http://schemas.microsoft.com/office/drawing/2014/main" id="{950EC39D-B13D-485D-9E3D-CE990E27AFF3}"/>
                    </a:ext>
                  </a:extLst>
                </p:cNvPr>
                <p:cNvPicPr>
                  <a:picLocks noChangeAspect="1" noChangeArrowheads="1"/>
                </p:cNvPicPr>
                <p:nvPr/>
              </p:nvPicPr>
              <p:blipFill>
                <a:blip r:embed="rId60">
                  <a:extLst>
                    <a:ext uri="{28A0092B-C50C-407E-A947-70E740481C1C}">
                      <a14:useLocalDpi xmlns:a14="http://schemas.microsoft.com/office/drawing/2010/main" val="0"/>
                    </a:ext>
                    <a:ext uri="{96DAC541-7B7A-43D3-8B79-37D633B846F1}">
                      <asvg:svgBlip xmlns:asvg="http://schemas.microsoft.com/office/drawing/2016/SVG/main" r:embed="rId61"/>
                    </a:ext>
                  </a:extLst>
                </a:blip>
                <a:srcRect/>
                <a:stretch/>
              </p:blipFill>
              <p:spPr bwMode="auto">
                <a:xfrm>
                  <a:off x="7491879" y="5154040"/>
                  <a:ext cx="274243" cy="274243"/>
                </a:xfrm>
                <a:prstGeom prst="rect">
                  <a:avLst/>
                </a:prstGeom>
                <a:noFill/>
                <a:extLst>
                  <a:ext uri="{909E8E84-426E-40DD-AFC4-6F175D3DCCD1}">
                    <a14:hiddenFill xmlns:a14="http://schemas.microsoft.com/office/drawing/2010/main">
                      <a:solidFill>
                        <a:srgbClr val="FFFFFF"/>
                      </a:solidFill>
                    </a14:hiddenFill>
                  </a:ext>
                </a:extLst>
              </p:spPr>
            </p:pic>
            <p:sp>
              <p:nvSpPr>
                <p:cNvPr id="152" name="TextBox 151">
                  <a:hlinkClick r:id="rId59" action="ppaction://hlinksldjump"/>
                  <a:extLst>
                    <a:ext uri="{FF2B5EF4-FFF2-40B4-BE49-F238E27FC236}">
                      <a16:creationId xmlns:a16="http://schemas.microsoft.com/office/drawing/2014/main" id="{DF99A741-D725-484A-8C3C-7285C7C9513A}"/>
                    </a:ext>
                  </a:extLst>
                </p:cNvPr>
                <p:cNvSpPr txBox="1"/>
                <p:nvPr/>
              </p:nvSpPr>
              <p:spPr>
                <a:xfrm>
                  <a:off x="7375893" y="5367617"/>
                  <a:ext cx="535724" cy="338554"/>
                </a:xfrm>
                <a:prstGeom prst="rect">
                  <a:avLst/>
                </a:prstGeom>
                <a:noFill/>
              </p:spPr>
              <p:txBody>
                <a:bodyPr wrap="none" rtlCol="0">
                  <a:spAutoFit/>
                </a:bodyPr>
                <a:lstStyle/>
                <a:p>
                  <a:pPr algn="ctr"/>
                  <a:r>
                    <a:rPr lang="en-GB" sz="800" b="1" dirty="0"/>
                    <a:t>Tactical </a:t>
                  </a:r>
                  <a:br>
                    <a:rPr lang="en-GB" sz="800" b="1" dirty="0"/>
                  </a:br>
                  <a:r>
                    <a:rPr lang="en-GB" sz="800" b="1" dirty="0"/>
                    <a:t>Delivery</a:t>
                  </a:r>
                </a:p>
              </p:txBody>
            </p:sp>
          </p:grpSp>
        </p:grpSp>
        <p:pic>
          <p:nvPicPr>
            <p:cNvPr id="138" name="Graphic 137" descr="Help">
              <a:hlinkClick r:id="rId62" action="ppaction://hlinksldjump" tooltip="Home"/>
              <a:hlinkHover r:id="" action="ppaction://noaction" highlightClick="1"/>
              <a:extLst>
                <a:ext uri="{FF2B5EF4-FFF2-40B4-BE49-F238E27FC236}">
                  <a16:creationId xmlns:a16="http://schemas.microsoft.com/office/drawing/2014/main" id="{3FAC326D-8EB6-4008-9720-625E38686DE4}"/>
                </a:ext>
              </a:extLst>
            </p:cNvPr>
            <p:cNvPicPr>
              <a:picLocks noChangeAspect="1"/>
            </p:cNvPicPr>
            <p:nvPr/>
          </p:nvPicPr>
          <p:blipFill>
            <a:blip r:embed="rId63">
              <a:extLst>
                <a:ext uri="{28A0092B-C50C-407E-A947-70E740481C1C}">
                  <a14:useLocalDpi xmlns:a14="http://schemas.microsoft.com/office/drawing/2010/main" val="0"/>
                </a:ext>
                <a:ext uri="{96DAC541-7B7A-43D3-8B79-37D633B846F1}">
                  <asvg:svgBlip xmlns:asvg="http://schemas.microsoft.com/office/drawing/2016/SVG/main" r:embed="rId64"/>
                </a:ext>
              </a:extLst>
            </a:blip>
            <a:srcRect/>
            <a:stretch/>
          </p:blipFill>
          <p:spPr>
            <a:xfrm>
              <a:off x="4241460" y="5141190"/>
              <a:ext cx="288000" cy="288000"/>
            </a:xfrm>
            <a:prstGeom prst="rect">
              <a:avLst/>
            </a:prstGeom>
          </p:spPr>
        </p:pic>
        <p:sp>
          <p:nvSpPr>
            <p:cNvPr id="139" name="TextBox 138">
              <a:hlinkClick r:id="rId62" action="ppaction://hlinksldjump" tooltip="About"/>
              <a:extLst>
                <a:ext uri="{FF2B5EF4-FFF2-40B4-BE49-F238E27FC236}">
                  <a16:creationId xmlns:a16="http://schemas.microsoft.com/office/drawing/2014/main" id="{D37EFC2C-AD95-4F02-BC40-A2D0AE5846E7}"/>
                </a:ext>
              </a:extLst>
            </p:cNvPr>
            <p:cNvSpPr txBox="1"/>
            <p:nvPr/>
          </p:nvSpPr>
          <p:spPr>
            <a:xfrm>
              <a:off x="4174129" y="5357599"/>
              <a:ext cx="445956" cy="215444"/>
            </a:xfrm>
            <a:prstGeom prst="rect">
              <a:avLst/>
            </a:prstGeom>
            <a:noFill/>
          </p:spPr>
          <p:txBody>
            <a:bodyPr wrap="none" rtlCol="0">
              <a:spAutoFit/>
            </a:bodyPr>
            <a:lstStyle/>
            <a:p>
              <a:r>
                <a:rPr lang="en-GB" sz="800" b="1" dirty="0"/>
                <a:t>About</a:t>
              </a:r>
            </a:p>
          </p:txBody>
        </p:sp>
      </p:grpSp>
      <p:sp>
        <p:nvSpPr>
          <p:cNvPr id="5" name="Rectangle 4">
            <a:hlinkClick r:id="rId65" action="ppaction://hlinksldjump" tooltip="West Sussex Operational Delivery Toolkit"/>
            <a:extLst>
              <a:ext uri="{FF2B5EF4-FFF2-40B4-BE49-F238E27FC236}">
                <a16:creationId xmlns:a16="http://schemas.microsoft.com/office/drawing/2014/main" id="{73319643-52B6-40BA-8850-2FDC4D6D910D}"/>
              </a:ext>
            </a:extLst>
          </p:cNvPr>
          <p:cNvSpPr/>
          <p:nvPr/>
        </p:nvSpPr>
        <p:spPr>
          <a:xfrm>
            <a:off x="7466916" y="3966074"/>
            <a:ext cx="1435183" cy="7619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100" b="1" dirty="0">
                <a:solidFill>
                  <a:schemeClr val="tx1"/>
                </a:solidFill>
              </a:rPr>
              <a:t>West Sussex Toolkit: Operational Delivery </a:t>
            </a:r>
            <a:r>
              <a:rPr lang="en-GB" sz="700" b="1" dirty="0">
                <a:solidFill>
                  <a:schemeClr val="tx1"/>
                </a:solidFill>
              </a:rPr>
              <a:t>Level 2 Contextual Safeguarding</a:t>
            </a:r>
            <a:endParaRPr lang="en-GB" sz="1100" b="1" dirty="0">
              <a:solidFill>
                <a:schemeClr val="tx1"/>
              </a:solidFill>
            </a:endParaRPr>
          </a:p>
        </p:txBody>
      </p:sp>
    </p:spTree>
    <p:extLst>
      <p:ext uri="{BB962C8B-B14F-4D97-AF65-F5344CB8AC3E}">
        <p14:creationId xmlns:p14="http://schemas.microsoft.com/office/powerpoint/2010/main" val="8356638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26748D7-68C0-4C9C-98B7-C128BE60B22D}"/>
              </a:ext>
            </a:extLst>
          </p:cNvPr>
          <p:cNvPicPr>
            <a:picLocks/>
          </p:cNvPicPr>
          <p:nvPr/>
        </p:nvPicPr>
        <p:blipFill>
          <a:blip r:embed="rId2"/>
          <a:stretch>
            <a:fillRect/>
          </a:stretch>
        </p:blipFill>
        <p:spPr>
          <a:xfrm>
            <a:off x="847429" y="1"/>
            <a:ext cx="7449141" cy="4972956"/>
          </a:xfrm>
          <a:prstGeom prst="rect">
            <a:avLst/>
          </a:prstGeom>
        </p:spPr>
      </p:pic>
      <p:sp>
        <p:nvSpPr>
          <p:cNvPr id="5" name="Rectangle: Rounded Corners 4">
            <a:hlinkClick r:id="rId3" action="ppaction://hlinksldjump" tooltip="Back to Contextual Safeguarding Resource Library"/>
            <a:extLst>
              <a:ext uri="{FF2B5EF4-FFF2-40B4-BE49-F238E27FC236}">
                <a16:creationId xmlns:a16="http://schemas.microsoft.com/office/drawing/2014/main" id="{0D1A220B-2590-42DC-B699-6E2F33BA43F1}"/>
              </a:ext>
            </a:extLst>
          </p:cNvPr>
          <p:cNvSpPr/>
          <p:nvPr/>
        </p:nvSpPr>
        <p:spPr>
          <a:xfrm>
            <a:off x="7801761" y="5184396"/>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Tree>
    <p:extLst>
      <p:ext uri="{BB962C8B-B14F-4D97-AF65-F5344CB8AC3E}">
        <p14:creationId xmlns:p14="http://schemas.microsoft.com/office/powerpoint/2010/main" val="10817909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30E98-516A-46FB-AE92-1DFB8CBEFD07}"/>
              </a:ext>
            </a:extLst>
          </p:cNvPr>
          <p:cNvSpPr>
            <a:spLocks noGrp="1"/>
          </p:cNvSpPr>
          <p:nvPr>
            <p:ph type="title"/>
          </p:nvPr>
        </p:nvSpPr>
        <p:spPr>
          <a:xfrm>
            <a:off x="207817" y="72959"/>
            <a:ext cx="8736677" cy="563146"/>
          </a:xfrm>
        </p:spPr>
        <p:txBody>
          <a:bodyPr/>
          <a:lstStyle/>
          <a:p>
            <a:r>
              <a:rPr lang="en-GB" b="1" dirty="0"/>
              <a:t>West Sussex Operational Delivery Toolkit</a:t>
            </a:r>
          </a:p>
        </p:txBody>
      </p:sp>
      <p:sp>
        <p:nvSpPr>
          <p:cNvPr id="3" name="Content Placeholder 2">
            <a:extLst>
              <a:ext uri="{FF2B5EF4-FFF2-40B4-BE49-F238E27FC236}">
                <a16:creationId xmlns:a16="http://schemas.microsoft.com/office/drawing/2014/main" id="{D82BE86F-C850-4635-BE19-F0E79133E830}"/>
              </a:ext>
            </a:extLst>
          </p:cNvPr>
          <p:cNvSpPr>
            <a:spLocks noGrp="1"/>
          </p:cNvSpPr>
          <p:nvPr>
            <p:ph idx="1"/>
          </p:nvPr>
        </p:nvSpPr>
        <p:spPr>
          <a:xfrm>
            <a:off x="199507" y="636106"/>
            <a:ext cx="8736676" cy="1505446"/>
          </a:xfrm>
          <a:solidFill>
            <a:srgbClr val="198EC9"/>
          </a:solidFill>
        </p:spPr>
        <p:txBody>
          <a:bodyPr anchor="ctr">
            <a:normAutofit lnSpcReduction="10000"/>
          </a:bodyPr>
          <a:lstStyle/>
          <a:p>
            <a:pPr marL="0" indent="0">
              <a:buNone/>
            </a:pPr>
            <a:r>
              <a:rPr lang="en-GB" sz="1750" dirty="0">
                <a:solidFill>
                  <a:schemeClr val="bg1"/>
                </a:solidFill>
                <a:effectLst>
                  <a:outerShdw blurRad="38100" dist="38100" dir="2700000" algn="tl">
                    <a:srgbClr val="000000">
                      <a:alpha val="43137"/>
                    </a:srgbClr>
                  </a:outerShdw>
                </a:effectLst>
              </a:rPr>
              <a:t>At Level 2; professionals work contextually to actively change the extra-familial contexts identified as impacting young people and families - peer groups, schools, public spaces can be subject to an assessment, safeguarding meeting or plan. </a:t>
            </a:r>
            <a:r>
              <a:rPr lang="en-GB" sz="1750" b="1" dirty="0">
                <a:solidFill>
                  <a:schemeClr val="bg1"/>
                </a:solidFill>
                <a:effectLst>
                  <a:outerShdw blurRad="38100" dist="38100" dir="2700000" algn="tl">
                    <a:srgbClr val="000000">
                      <a:alpha val="43137"/>
                    </a:srgbClr>
                  </a:outerShdw>
                </a:effectLst>
              </a:rPr>
              <a:t>In West Sussex, level 2 Contextual Safeguarding is operationalised via the multi-agency Peer Group Conferences</a:t>
            </a:r>
            <a:r>
              <a:rPr lang="en-GB" sz="1750" dirty="0">
                <a:solidFill>
                  <a:schemeClr val="bg1"/>
                </a:solidFill>
                <a:effectLst>
                  <a:outerShdw blurRad="38100" dist="38100" dir="2700000" algn="tl">
                    <a:srgbClr val="000000">
                      <a:alpha val="43137"/>
                    </a:srgbClr>
                  </a:outerShdw>
                </a:effectLst>
              </a:rPr>
              <a:t>.  The following resources have been developed to help stakeholders identify, manage and respond to extra familial risk and harm at level 2</a:t>
            </a:r>
            <a:r>
              <a:rPr lang="en-GB" sz="1750" dirty="0">
                <a:solidFill>
                  <a:schemeClr val="bg1"/>
                </a:solidFill>
              </a:rPr>
              <a:t>.</a:t>
            </a:r>
          </a:p>
        </p:txBody>
      </p:sp>
      <p:sp>
        <p:nvSpPr>
          <p:cNvPr id="6" name="Rectangle 5">
            <a:extLst>
              <a:ext uri="{FF2B5EF4-FFF2-40B4-BE49-F238E27FC236}">
                <a16:creationId xmlns:a16="http://schemas.microsoft.com/office/drawing/2014/main" id="{51B1A6CB-3DA5-4A1A-B5A7-E1E42FCDAD14}"/>
              </a:ext>
            </a:extLst>
          </p:cNvPr>
          <p:cNvSpPr/>
          <p:nvPr/>
        </p:nvSpPr>
        <p:spPr>
          <a:xfrm>
            <a:off x="207817" y="2194562"/>
            <a:ext cx="2090110" cy="1298713"/>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Peer Group Conference </a:t>
            </a:r>
            <a:br>
              <a:rPr lang="en-GB" dirty="0"/>
            </a:br>
            <a:r>
              <a:rPr lang="en-GB" dirty="0"/>
              <a:t>Terms of Reference</a:t>
            </a:r>
          </a:p>
        </p:txBody>
      </p:sp>
      <p:sp>
        <p:nvSpPr>
          <p:cNvPr id="7" name="Rectangle 6">
            <a:extLst>
              <a:ext uri="{FF2B5EF4-FFF2-40B4-BE49-F238E27FC236}">
                <a16:creationId xmlns:a16="http://schemas.microsoft.com/office/drawing/2014/main" id="{D67B5D96-DA25-4E1F-8F61-5DAB473F6F83}"/>
              </a:ext>
            </a:extLst>
          </p:cNvPr>
          <p:cNvSpPr/>
          <p:nvPr/>
        </p:nvSpPr>
        <p:spPr>
          <a:xfrm>
            <a:off x="199507" y="3562187"/>
            <a:ext cx="2090110" cy="1298713"/>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Business Surveys</a:t>
            </a:r>
          </a:p>
        </p:txBody>
      </p:sp>
      <p:sp>
        <p:nvSpPr>
          <p:cNvPr id="8" name="Rectangle 7">
            <a:extLst>
              <a:ext uri="{FF2B5EF4-FFF2-40B4-BE49-F238E27FC236}">
                <a16:creationId xmlns:a16="http://schemas.microsoft.com/office/drawing/2014/main" id="{34328E15-2C64-41CD-8411-469E37044670}"/>
              </a:ext>
            </a:extLst>
          </p:cNvPr>
          <p:cNvSpPr/>
          <p:nvPr/>
        </p:nvSpPr>
        <p:spPr>
          <a:xfrm>
            <a:off x="6846073" y="3573449"/>
            <a:ext cx="2090110" cy="1298713"/>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Context </a:t>
            </a:r>
          </a:p>
          <a:p>
            <a:pPr algn="ctr"/>
            <a:r>
              <a:rPr lang="en-GB" dirty="0"/>
              <a:t>Mapping</a:t>
            </a:r>
          </a:p>
        </p:txBody>
      </p:sp>
      <p:sp>
        <p:nvSpPr>
          <p:cNvPr id="9" name="Rectangle 8">
            <a:extLst>
              <a:ext uri="{FF2B5EF4-FFF2-40B4-BE49-F238E27FC236}">
                <a16:creationId xmlns:a16="http://schemas.microsoft.com/office/drawing/2014/main" id="{DB44334E-33EF-4684-9726-F052B820AC06}"/>
              </a:ext>
            </a:extLst>
          </p:cNvPr>
          <p:cNvSpPr/>
          <p:nvPr/>
        </p:nvSpPr>
        <p:spPr>
          <a:xfrm>
            <a:off x="2411294" y="3562187"/>
            <a:ext cx="2090110" cy="1298713"/>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Trigger Plan </a:t>
            </a:r>
            <a:br>
              <a:rPr lang="en-GB" dirty="0"/>
            </a:br>
            <a:r>
              <a:rPr lang="en-GB" dirty="0"/>
              <a:t>Process Flowchart</a:t>
            </a:r>
          </a:p>
        </p:txBody>
      </p:sp>
      <p:sp>
        <p:nvSpPr>
          <p:cNvPr id="10" name="Rectangle 9">
            <a:extLst>
              <a:ext uri="{FF2B5EF4-FFF2-40B4-BE49-F238E27FC236}">
                <a16:creationId xmlns:a16="http://schemas.microsoft.com/office/drawing/2014/main" id="{A4986505-2B1B-4F89-9FB9-DB153F99BDAD}"/>
              </a:ext>
            </a:extLst>
          </p:cNvPr>
          <p:cNvSpPr/>
          <p:nvPr/>
        </p:nvSpPr>
        <p:spPr>
          <a:xfrm>
            <a:off x="4642237" y="2194562"/>
            <a:ext cx="2090110" cy="1298713"/>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Neighbourhood Assessments</a:t>
            </a:r>
          </a:p>
        </p:txBody>
      </p:sp>
      <p:sp>
        <p:nvSpPr>
          <p:cNvPr id="11" name="Rectangle 10">
            <a:extLst>
              <a:ext uri="{FF2B5EF4-FFF2-40B4-BE49-F238E27FC236}">
                <a16:creationId xmlns:a16="http://schemas.microsoft.com/office/drawing/2014/main" id="{4B826BBD-3838-4768-BD20-8E989D8152A8}"/>
              </a:ext>
            </a:extLst>
          </p:cNvPr>
          <p:cNvSpPr/>
          <p:nvPr/>
        </p:nvSpPr>
        <p:spPr>
          <a:xfrm>
            <a:off x="4633927" y="3562187"/>
            <a:ext cx="2090110" cy="1298713"/>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Trigger Plan </a:t>
            </a:r>
            <a:br>
              <a:rPr lang="en-GB" dirty="0"/>
            </a:br>
            <a:r>
              <a:rPr lang="en-GB" dirty="0"/>
              <a:t>Problem Solving Template</a:t>
            </a:r>
          </a:p>
        </p:txBody>
      </p:sp>
      <p:sp>
        <p:nvSpPr>
          <p:cNvPr id="12" name="Rectangle 11">
            <a:extLst>
              <a:ext uri="{FF2B5EF4-FFF2-40B4-BE49-F238E27FC236}">
                <a16:creationId xmlns:a16="http://schemas.microsoft.com/office/drawing/2014/main" id="{D3C56385-B762-4796-9A12-FCF2C1FB1FFB}"/>
              </a:ext>
            </a:extLst>
          </p:cNvPr>
          <p:cNvSpPr/>
          <p:nvPr/>
        </p:nvSpPr>
        <p:spPr>
          <a:xfrm>
            <a:off x="6846073" y="2194562"/>
            <a:ext cx="2090110" cy="1298713"/>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Park / Open Space Audits</a:t>
            </a:r>
          </a:p>
        </p:txBody>
      </p:sp>
      <p:sp>
        <p:nvSpPr>
          <p:cNvPr id="13" name="Rectangle 12">
            <a:extLst>
              <a:ext uri="{FF2B5EF4-FFF2-40B4-BE49-F238E27FC236}">
                <a16:creationId xmlns:a16="http://schemas.microsoft.com/office/drawing/2014/main" id="{A4E8E98A-F0AC-4AC2-805A-20043DCEC511}"/>
              </a:ext>
            </a:extLst>
          </p:cNvPr>
          <p:cNvSpPr/>
          <p:nvPr/>
        </p:nvSpPr>
        <p:spPr>
          <a:xfrm>
            <a:off x="2407498" y="2219079"/>
            <a:ext cx="2090110" cy="1298713"/>
          </a:xfrm>
          <a:prstGeom prst="rect">
            <a:avLst/>
          </a:prstGeom>
          <a:solidFill>
            <a:srgbClr val="198E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Neighbourhood Observations</a:t>
            </a:r>
          </a:p>
        </p:txBody>
      </p:sp>
      <p:sp>
        <p:nvSpPr>
          <p:cNvPr id="14" name="Rectangle: Rounded Corners 13">
            <a:hlinkClick r:id="rId2" action="ppaction://hlinksldjump" tooltip="Back to Contextual Safeguarding Resource Library"/>
            <a:extLst>
              <a:ext uri="{FF2B5EF4-FFF2-40B4-BE49-F238E27FC236}">
                <a16:creationId xmlns:a16="http://schemas.microsoft.com/office/drawing/2014/main" id="{06F111C3-7F34-4E8B-B4B7-D80465EE1674}"/>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Tree>
    <p:extLst>
      <p:ext uri="{BB962C8B-B14F-4D97-AF65-F5344CB8AC3E}">
        <p14:creationId xmlns:p14="http://schemas.microsoft.com/office/powerpoint/2010/main" val="24384559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2F48CC1-4357-4986-A954-740786002E8E}"/>
              </a:ext>
            </a:extLst>
          </p:cNvPr>
          <p:cNvSpPr>
            <a:spLocks noGrp="1"/>
          </p:cNvSpPr>
          <p:nvPr>
            <p:ph type="title"/>
          </p:nvPr>
        </p:nvSpPr>
        <p:spPr>
          <a:xfrm>
            <a:off x="1" y="29263"/>
            <a:ext cx="8944494" cy="662273"/>
          </a:xfrm>
          <a:noFill/>
          <a:ln>
            <a:noFill/>
          </a:ln>
        </p:spPr>
        <p:txBody>
          <a:bodyPr anchor="t">
            <a:normAutofit/>
          </a:bodyPr>
          <a:lstStyle/>
          <a:p>
            <a:pPr marL="108000"/>
            <a:r>
              <a:rPr lang="en-GB" sz="3600" b="1" dirty="0"/>
              <a:t>Advice &amp; Support</a:t>
            </a:r>
          </a:p>
        </p:txBody>
      </p:sp>
      <p:pic>
        <p:nvPicPr>
          <p:cNvPr id="30" name="Picture 2" descr="Diamond">
            <a:extLst>
              <a:ext uri="{FF2B5EF4-FFF2-40B4-BE49-F238E27FC236}">
                <a16:creationId xmlns:a16="http://schemas.microsoft.com/office/drawing/2014/main" id="{171E3BBD-7451-47F4-9154-CEE872FA4AD9}"/>
              </a:ext>
            </a:extLst>
          </p:cNvPr>
          <p:cNvPicPr>
            <a:picLocks noChangeAspect="1" noChangeArrowheads="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8612352" y="140518"/>
            <a:ext cx="432000" cy="432000"/>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DBD5D124-AC45-46DD-83CC-862C8A28B576}"/>
              </a:ext>
            </a:extLst>
          </p:cNvPr>
          <p:cNvSpPr/>
          <p:nvPr/>
        </p:nvSpPr>
        <p:spPr>
          <a:xfrm>
            <a:off x="205658" y="1847998"/>
            <a:ext cx="2042592" cy="1285936"/>
          </a:xfrm>
          <a:prstGeom prst="rect">
            <a:avLst/>
          </a:prstGeom>
          <a:solidFill>
            <a:srgbClr val="9FB5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effectLst>
                  <a:outerShdw blurRad="38100" dist="38100" dir="2700000" algn="tl">
                    <a:srgbClr val="000000">
                      <a:alpha val="43137"/>
                    </a:srgbClr>
                  </a:outerShdw>
                </a:effectLst>
              </a:rPr>
              <a:t>You are encouraged to </a:t>
            </a:r>
            <a:r>
              <a:rPr lang="en-GB" sz="1400" b="1" dirty="0">
                <a:solidFill>
                  <a:schemeClr val="bg1"/>
                </a:solidFill>
                <a:effectLst>
                  <a:outerShdw blurRad="38100" dist="38100" dir="2700000" algn="tl">
                    <a:srgbClr val="000000">
                      <a:alpha val="43137"/>
                    </a:srgbClr>
                  </a:outerShdw>
                </a:effectLst>
              </a:rPr>
              <a:t>join the Contextual Safeguarding Network</a:t>
            </a:r>
            <a:r>
              <a:rPr lang="en-GB" sz="1400" dirty="0">
                <a:solidFill>
                  <a:schemeClr val="bg1"/>
                </a:solidFill>
                <a:effectLst>
                  <a:outerShdw blurRad="38100" dist="38100" dir="2700000" algn="tl">
                    <a:srgbClr val="000000">
                      <a:alpha val="43137"/>
                    </a:srgbClr>
                  </a:outerShdw>
                </a:effectLst>
              </a:rPr>
              <a:t> however you can also access </a:t>
            </a:r>
            <a:r>
              <a:rPr lang="en-GB" sz="1400" b="1" dirty="0">
                <a:solidFill>
                  <a:schemeClr val="bg1"/>
                </a:solidFill>
                <a:effectLst>
                  <a:outerShdw blurRad="38100" dist="38100" dir="2700000" algn="tl">
                    <a:srgbClr val="000000">
                      <a:alpha val="43137"/>
                    </a:srgbClr>
                  </a:outerShdw>
                </a:effectLst>
              </a:rPr>
              <a:t>local support</a:t>
            </a:r>
            <a:r>
              <a:rPr lang="en-GB" sz="1400" dirty="0">
                <a:solidFill>
                  <a:schemeClr val="bg1"/>
                </a:solidFill>
                <a:effectLst>
                  <a:outerShdw blurRad="38100" dist="38100" dir="2700000" algn="tl">
                    <a:srgbClr val="000000">
                      <a:alpha val="43137"/>
                    </a:srgbClr>
                  </a:outerShdw>
                </a:effectLst>
              </a:rPr>
              <a:t>.</a:t>
            </a:r>
          </a:p>
        </p:txBody>
      </p:sp>
      <p:sp>
        <p:nvSpPr>
          <p:cNvPr id="46" name="Content Placeholder 30">
            <a:extLst>
              <a:ext uri="{FF2B5EF4-FFF2-40B4-BE49-F238E27FC236}">
                <a16:creationId xmlns:a16="http://schemas.microsoft.com/office/drawing/2014/main" id="{1B147048-D78E-4A5A-907F-0C1483CC0E18}"/>
              </a:ext>
            </a:extLst>
          </p:cNvPr>
          <p:cNvSpPr>
            <a:spLocks noGrp="1"/>
          </p:cNvSpPr>
          <p:nvPr>
            <p:ph idx="1"/>
          </p:nvPr>
        </p:nvSpPr>
        <p:spPr>
          <a:xfrm>
            <a:off x="207817" y="627158"/>
            <a:ext cx="8736677" cy="1174588"/>
          </a:xfrm>
          <a:solidFill>
            <a:srgbClr val="9FB5DC"/>
          </a:solidFill>
          <a:ln>
            <a:noFill/>
          </a:ln>
        </p:spPr>
        <p:txBody>
          <a:bodyPr anchor="ctr">
            <a:noAutofit/>
          </a:bodyPr>
          <a:lstStyle/>
          <a:p>
            <a:pPr marL="0" indent="0">
              <a:lnSpc>
                <a:spcPct val="110000"/>
              </a:lnSpc>
              <a:buNone/>
            </a:pPr>
            <a:r>
              <a:rPr lang="en-GB" sz="1525" dirty="0">
                <a:solidFill>
                  <a:schemeClr val="bg1"/>
                </a:solidFill>
                <a:effectLst>
                  <a:outerShdw blurRad="38100" dist="38100" dir="2700000" algn="tl">
                    <a:srgbClr val="000000">
                      <a:alpha val="43137"/>
                    </a:srgbClr>
                  </a:outerShdw>
                </a:effectLst>
              </a:rPr>
              <a:t>The Contextual Safeguarding network is a virtual hub bringing together national &amp; international practitioners to share and generate knowledge on contextual approaches to safeguarding young people through theory-informed practice. A wide range of sectors are represented including local authority children &amp; family social care, social work, education, health, community safety, voluntary &amp; community services. </a:t>
            </a:r>
          </a:p>
        </p:txBody>
      </p:sp>
      <p:pic>
        <p:nvPicPr>
          <p:cNvPr id="49" name="Picture 48">
            <a:extLst>
              <a:ext uri="{FF2B5EF4-FFF2-40B4-BE49-F238E27FC236}">
                <a16:creationId xmlns:a16="http://schemas.microsoft.com/office/drawing/2014/main" id="{4E56814F-D3E3-4E62-9066-4BFB915780BE}"/>
              </a:ext>
            </a:extLst>
          </p:cNvPr>
          <p:cNvPicPr>
            <a:picLocks noChangeAspect="1"/>
          </p:cNvPicPr>
          <p:nvPr/>
        </p:nvPicPr>
        <p:blipFill>
          <a:blip r:embed="rId4"/>
          <a:stretch>
            <a:fillRect/>
          </a:stretch>
        </p:blipFill>
        <p:spPr>
          <a:xfrm>
            <a:off x="207817" y="3174713"/>
            <a:ext cx="2572941" cy="1698476"/>
          </a:xfrm>
          <a:prstGeom prst="rect">
            <a:avLst/>
          </a:prstGeom>
        </p:spPr>
      </p:pic>
      <p:sp>
        <p:nvSpPr>
          <p:cNvPr id="50" name="Rectangle 49">
            <a:extLst>
              <a:ext uri="{FF2B5EF4-FFF2-40B4-BE49-F238E27FC236}">
                <a16:creationId xmlns:a16="http://schemas.microsoft.com/office/drawing/2014/main" id="{53279A73-5DA1-411C-B000-754E6E213BDE}"/>
              </a:ext>
            </a:extLst>
          </p:cNvPr>
          <p:cNvSpPr/>
          <p:nvPr/>
        </p:nvSpPr>
        <p:spPr>
          <a:xfrm>
            <a:off x="2818545" y="3197510"/>
            <a:ext cx="6120000" cy="1675679"/>
          </a:xfrm>
          <a:prstGeom prst="rect">
            <a:avLst/>
          </a:prstGeom>
          <a:solidFill>
            <a:srgbClr val="9FB5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Bef>
                <a:spcPts val="1800"/>
              </a:spcBef>
            </a:pPr>
            <a:endParaRPr lang="en-GB" sz="300" b="1" dirty="0">
              <a:solidFill>
                <a:schemeClr val="tx1"/>
              </a:solidFill>
            </a:endParaRPr>
          </a:p>
          <a:p>
            <a:r>
              <a:rPr lang="en-GB" sz="1400" dirty="0">
                <a:solidFill>
                  <a:schemeClr val="bg1"/>
                </a:solidFill>
                <a:effectLst>
                  <a:outerShdw blurRad="38100" dist="38100" dir="2700000" algn="tl">
                    <a:srgbClr val="000000">
                      <a:alpha val="43137"/>
                    </a:srgbClr>
                  </a:outerShdw>
                </a:effectLst>
              </a:rPr>
              <a:t>Access technical help &amp; support from your Contextual Safeguarding Champion:</a:t>
            </a:r>
          </a:p>
          <a:p>
            <a:pPr algn="ctr"/>
            <a:endParaRPr lang="en-GB" sz="200" b="1" dirty="0">
              <a:solidFill>
                <a:schemeClr val="tx1"/>
              </a:solidFill>
            </a:endParaRPr>
          </a:p>
          <a:p>
            <a:endParaRPr lang="en-GB" sz="300" b="1" dirty="0">
              <a:solidFill>
                <a:schemeClr val="tx1"/>
              </a:solidFill>
            </a:endParaRPr>
          </a:p>
          <a:p>
            <a:pPr>
              <a:lnSpc>
                <a:spcPct val="114000"/>
              </a:lnSpc>
            </a:pPr>
            <a:r>
              <a:rPr lang="en-GB" sz="1100" b="1" dirty="0">
                <a:solidFill>
                  <a:schemeClr val="bg1"/>
                </a:solidFill>
                <a:hlinkClick r:id="rId5" tooltip="claire.clilverd@westsussex.gov.uk">
                  <a:extLst>
                    <a:ext uri="{A12FA001-AC4F-418D-AE19-62706E023703}">
                      <ahyp:hlinkClr xmlns:ahyp="http://schemas.microsoft.com/office/drawing/2018/hyperlinkcolor" val="tx"/>
                    </a:ext>
                  </a:extLst>
                </a:hlinkClick>
              </a:rPr>
              <a:t>LEAD CHAMPION &amp; TECHNICAL ADVISOR</a:t>
            </a:r>
            <a:r>
              <a:rPr lang="en-GB" sz="1100" b="1" dirty="0">
                <a:solidFill>
                  <a:schemeClr val="tx1"/>
                </a:solidFill>
              </a:rPr>
              <a:t>: </a:t>
            </a:r>
            <a:r>
              <a:rPr lang="en-GB" sz="1100" dirty="0">
                <a:solidFill>
                  <a:schemeClr val="tx1"/>
                </a:solidFill>
              </a:rPr>
              <a:t>Claire Clilverd, Contextual Safeguarding Team, WSCC</a:t>
            </a:r>
          </a:p>
          <a:p>
            <a:pPr>
              <a:lnSpc>
                <a:spcPct val="114000"/>
              </a:lnSpc>
            </a:pPr>
            <a:r>
              <a:rPr lang="en-GB" sz="1100" b="1" dirty="0">
                <a:solidFill>
                  <a:schemeClr val="bg1"/>
                </a:solidFill>
                <a:hlinkClick r:id="rId6" tooltip="henrietta.delalu@westsussex.gov.uk">
                  <a:extLst>
                    <a:ext uri="{A12FA001-AC4F-418D-AE19-62706E023703}">
                      <ahyp:hlinkClr xmlns:ahyp="http://schemas.microsoft.com/office/drawing/2018/hyperlinkcolor" val="tx"/>
                    </a:ext>
                  </a:extLst>
                </a:hlinkClick>
              </a:rPr>
              <a:t>WSCC (Children's Services)</a:t>
            </a:r>
            <a:r>
              <a:rPr lang="en-GB" sz="1100" dirty="0">
                <a:solidFill>
                  <a:schemeClr val="tx1"/>
                </a:solidFill>
              </a:rPr>
              <a:t>: Henrietta Delalu, Children’s Services</a:t>
            </a:r>
          </a:p>
          <a:p>
            <a:pPr>
              <a:lnSpc>
                <a:spcPct val="114000"/>
              </a:lnSpc>
            </a:pPr>
            <a:r>
              <a:rPr lang="en-GB" sz="1100" b="1" dirty="0">
                <a:solidFill>
                  <a:schemeClr val="bg1"/>
                </a:solidFill>
                <a:hlinkClick r:id="rId7" tooltip="sophie.whitehouse@adur-worthing.gov.uk">
                  <a:extLst>
                    <a:ext uri="{A12FA001-AC4F-418D-AE19-62706E023703}">
                      <ahyp:hlinkClr xmlns:ahyp="http://schemas.microsoft.com/office/drawing/2018/hyperlinkcolor" val="tx"/>
                    </a:ext>
                  </a:extLst>
                </a:hlinkClick>
              </a:rPr>
              <a:t>D&amp;B</a:t>
            </a:r>
            <a:r>
              <a:rPr lang="en-GB" sz="1100" dirty="0">
                <a:solidFill>
                  <a:schemeClr val="tx1"/>
                </a:solidFill>
              </a:rPr>
              <a:t>: Sophie Whitehouse, Adur &amp; Worthing Council</a:t>
            </a:r>
          </a:p>
          <a:p>
            <a:pPr>
              <a:lnSpc>
                <a:spcPct val="114000"/>
              </a:lnSpc>
            </a:pPr>
            <a:r>
              <a:rPr lang="en-GB" sz="1100" b="1" dirty="0">
                <a:solidFill>
                  <a:schemeClr val="bg1"/>
                </a:solidFill>
                <a:hlinkClick r:id="rId8" tooltip="jneville@theangmeringschool.co.uk">
                  <a:extLst>
                    <a:ext uri="{A12FA001-AC4F-418D-AE19-62706E023703}">
                      <ahyp:hlinkClr xmlns:ahyp="http://schemas.microsoft.com/office/drawing/2018/hyperlinkcolor" val="tx"/>
                    </a:ext>
                  </a:extLst>
                </a:hlinkClick>
              </a:rPr>
              <a:t>SCHOOLS</a:t>
            </a:r>
            <a:r>
              <a:rPr lang="en-GB" sz="1100" dirty="0">
                <a:solidFill>
                  <a:schemeClr val="tx1"/>
                </a:solidFill>
              </a:rPr>
              <a:t>: Jo Neville, The Angmering School</a:t>
            </a:r>
          </a:p>
          <a:p>
            <a:pPr>
              <a:lnSpc>
                <a:spcPct val="114000"/>
              </a:lnSpc>
            </a:pPr>
            <a:r>
              <a:rPr lang="en-GB" sz="1100" b="1" dirty="0">
                <a:solidFill>
                  <a:schemeClr val="bg1"/>
                </a:solidFill>
                <a:hlinkClick r:id="rId9" tooltip="Steven.Turner@sussex.pnn.police.uk">
                  <a:extLst>
                    <a:ext uri="{A12FA001-AC4F-418D-AE19-62706E023703}">
                      <ahyp:hlinkClr xmlns:ahyp="http://schemas.microsoft.com/office/drawing/2018/hyperlinkcolor" val="tx"/>
                    </a:ext>
                  </a:extLst>
                </a:hlinkClick>
              </a:rPr>
              <a:t>SUSSEX POLICE</a:t>
            </a:r>
            <a:r>
              <a:rPr lang="en-GB" sz="1100" dirty="0">
                <a:solidFill>
                  <a:schemeClr val="tx1"/>
                </a:solidFill>
              </a:rPr>
              <a:t>: Inspector Steve Turner</a:t>
            </a:r>
          </a:p>
          <a:p>
            <a:pPr>
              <a:lnSpc>
                <a:spcPct val="114000"/>
              </a:lnSpc>
            </a:pPr>
            <a:r>
              <a:rPr lang="en-GB" sz="1100" b="1" dirty="0">
                <a:solidFill>
                  <a:schemeClr val="bg1"/>
                </a:solidFill>
                <a:hlinkClick r:id="rId10" tooltip="mailto:sarah.cerioli@nhs.net">
                  <a:extLst>
                    <a:ext uri="{A12FA001-AC4F-418D-AE19-62706E023703}">
                      <ahyp:hlinkClr xmlns:ahyp="http://schemas.microsoft.com/office/drawing/2018/hyperlinkcolor" val="tx"/>
                    </a:ext>
                  </a:extLst>
                </a:hlinkClick>
              </a:rPr>
              <a:t>HEALTH</a:t>
            </a:r>
            <a:r>
              <a:rPr lang="en-GB" sz="1100" dirty="0">
                <a:solidFill>
                  <a:schemeClr val="tx1"/>
                </a:solidFill>
              </a:rPr>
              <a:t>:</a:t>
            </a:r>
            <a:r>
              <a:rPr lang="en-GB" sz="1100" dirty="0">
                <a:solidFill>
                  <a:srgbClr val="0563C1"/>
                </a:solidFill>
              </a:rPr>
              <a:t> </a:t>
            </a:r>
            <a:r>
              <a:rPr lang="en-GB" sz="1100" dirty="0">
                <a:solidFill>
                  <a:schemeClr val="tx1"/>
                </a:solidFill>
              </a:rPr>
              <a:t>Sarah </a:t>
            </a:r>
            <a:r>
              <a:rPr lang="en-GB" sz="1100" dirty="0" err="1">
                <a:solidFill>
                  <a:schemeClr val="tx1"/>
                </a:solidFill>
              </a:rPr>
              <a:t>Cerioli</a:t>
            </a:r>
            <a:r>
              <a:rPr lang="en-GB" sz="1100" dirty="0">
                <a:solidFill>
                  <a:schemeClr val="tx1"/>
                </a:solidFill>
              </a:rPr>
              <a:t>, West Sussex Clinical Commissioning Groups</a:t>
            </a:r>
          </a:p>
        </p:txBody>
      </p:sp>
      <p:sp>
        <p:nvSpPr>
          <p:cNvPr id="32" name="Rectangle 31">
            <a:extLst>
              <a:ext uri="{FF2B5EF4-FFF2-40B4-BE49-F238E27FC236}">
                <a16:creationId xmlns:a16="http://schemas.microsoft.com/office/drawing/2014/main" id="{E58BF0F9-C40A-40D4-876E-511091F9FFA4}"/>
              </a:ext>
            </a:extLst>
          </p:cNvPr>
          <p:cNvSpPr/>
          <p:nvPr/>
        </p:nvSpPr>
        <p:spPr>
          <a:xfrm>
            <a:off x="2290195" y="1857577"/>
            <a:ext cx="4299064" cy="1285936"/>
          </a:xfrm>
          <a:prstGeom prst="rect">
            <a:avLst/>
          </a:prstGeom>
          <a:solidFill>
            <a:srgbClr val="9FB5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effectLst>
                  <a:outerShdw blurRad="38100" dist="38100" dir="2700000" algn="tl">
                    <a:srgbClr val="000000">
                      <a:alpha val="43137"/>
                    </a:srgbClr>
                  </a:outerShdw>
                </a:effectLst>
              </a:rPr>
              <a:t>Claire Clilverd is the West Sussex Contextual Safeguarding SPOC providing technical advice &amp; guidance.  Authorised by University of Bedfordshire to deliver the national </a:t>
            </a:r>
            <a:r>
              <a:rPr lang="en-GB" altLang="en-US" sz="1400" dirty="0">
                <a:solidFill>
                  <a:schemeClr val="bg1"/>
                </a:solidFill>
                <a:effectLst>
                  <a:outerShdw blurRad="38100" dist="38100" dir="2700000" algn="tl">
                    <a:srgbClr val="000000">
                      <a:alpha val="43137"/>
                    </a:srgbClr>
                  </a:outerShdw>
                </a:effectLst>
              </a:rPr>
              <a:t>Contextual Safeguarding programme suite of </a:t>
            </a:r>
            <a:r>
              <a:rPr lang="en-GB" sz="1400" dirty="0">
                <a:solidFill>
                  <a:schemeClr val="bg1"/>
                </a:solidFill>
                <a:effectLst>
                  <a:outerShdw blurRad="38100" dist="38100" dir="2700000" algn="tl">
                    <a:srgbClr val="000000">
                      <a:alpha val="43137"/>
                    </a:srgbClr>
                  </a:outerShdw>
                </a:effectLst>
              </a:rPr>
              <a:t>training materials, Claire is also a national Contextual Safeguarding Champion.</a:t>
            </a:r>
          </a:p>
        </p:txBody>
      </p:sp>
      <p:sp>
        <p:nvSpPr>
          <p:cNvPr id="33" name="Rectangle 32">
            <a:extLst>
              <a:ext uri="{FF2B5EF4-FFF2-40B4-BE49-F238E27FC236}">
                <a16:creationId xmlns:a16="http://schemas.microsoft.com/office/drawing/2014/main" id="{78FCFEE6-6DCC-45B6-A2F1-4569192C1FEA}"/>
              </a:ext>
            </a:extLst>
          </p:cNvPr>
          <p:cNvSpPr/>
          <p:nvPr/>
        </p:nvSpPr>
        <p:spPr>
          <a:xfrm>
            <a:off x="6639593" y="1856387"/>
            <a:ext cx="2307138" cy="1285936"/>
          </a:xfrm>
          <a:prstGeom prst="rect">
            <a:avLst/>
          </a:prstGeom>
          <a:solidFill>
            <a:srgbClr val="9FB5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effectLst>
                  <a:outerShdw blurRad="38100" dist="38100" dir="2700000" algn="tl">
                    <a:srgbClr val="000000">
                      <a:alpha val="43137"/>
                    </a:srgbClr>
                  </a:outerShdw>
                </a:effectLst>
              </a:rPr>
              <a:t>Contact the Contextual Safeguarding team or your own agency champion to find out more and to access support available to you.</a:t>
            </a:r>
          </a:p>
        </p:txBody>
      </p:sp>
      <p:grpSp>
        <p:nvGrpSpPr>
          <p:cNvPr id="96" name="Group 95">
            <a:extLst>
              <a:ext uri="{FF2B5EF4-FFF2-40B4-BE49-F238E27FC236}">
                <a16:creationId xmlns:a16="http://schemas.microsoft.com/office/drawing/2014/main" id="{A41001A8-DB8D-429B-995C-F8E9F8D509B5}"/>
              </a:ext>
            </a:extLst>
          </p:cNvPr>
          <p:cNvGrpSpPr/>
          <p:nvPr/>
        </p:nvGrpSpPr>
        <p:grpSpPr>
          <a:xfrm>
            <a:off x="3716206" y="4932601"/>
            <a:ext cx="5296083" cy="766764"/>
            <a:chOff x="3716206" y="4932601"/>
            <a:chExt cx="5296083" cy="766764"/>
          </a:xfrm>
        </p:grpSpPr>
        <p:grpSp>
          <p:nvGrpSpPr>
            <p:cNvPr id="97" name="Group 96">
              <a:extLst>
                <a:ext uri="{FF2B5EF4-FFF2-40B4-BE49-F238E27FC236}">
                  <a16:creationId xmlns:a16="http://schemas.microsoft.com/office/drawing/2014/main" id="{A19EFBDC-E331-4425-BC1F-4D4625062903}"/>
                </a:ext>
              </a:extLst>
            </p:cNvPr>
            <p:cNvGrpSpPr/>
            <p:nvPr/>
          </p:nvGrpSpPr>
          <p:grpSpPr>
            <a:xfrm>
              <a:off x="3716206" y="4932601"/>
              <a:ext cx="5296083" cy="766764"/>
              <a:chOff x="3716206" y="4932601"/>
              <a:chExt cx="5296083" cy="766764"/>
            </a:xfrm>
          </p:grpSpPr>
          <p:sp>
            <p:nvSpPr>
              <p:cNvPr id="100" name="Rectangle 99">
                <a:extLst>
                  <a:ext uri="{FF2B5EF4-FFF2-40B4-BE49-F238E27FC236}">
                    <a16:creationId xmlns:a16="http://schemas.microsoft.com/office/drawing/2014/main" id="{E7943F6A-738E-4BA5-9206-147E4BD638E8}"/>
                  </a:ext>
                </a:extLst>
              </p:cNvPr>
              <p:cNvSpPr/>
              <p:nvPr/>
            </p:nvSpPr>
            <p:spPr>
              <a:xfrm>
                <a:off x="3757314" y="4964405"/>
                <a:ext cx="5218906" cy="6972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nvGrpSpPr>
              <p:cNvPr id="101" name="Group 100">
                <a:extLst>
                  <a:ext uri="{FF2B5EF4-FFF2-40B4-BE49-F238E27FC236}">
                    <a16:creationId xmlns:a16="http://schemas.microsoft.com/office/drawing/2014/main" id="{B1B7C591-D511-4899-AF21-E4EAE8B4D2F8}"/>
                  </a:ext>
                </a:extLst>
              </p:cNvPr>
              <p:cNvGrpSpPr/>
              <p:nvPr/>
            </p:nvGrpSpPr>
            <p:grpSpPr>
              <a:xfrm>
                <a:off x="3767404" y="5139703"/>
                <a:ext cx="437940" cy="431853"/>
                <a:chOff x="3781921" y="5192633"/>
                <a:chExt cx="437940" cy="431853"/>
              </a:xfrm>
            </p:grpSpPr>
            <p:pic>
              <p:nvPicPr>
                <p:cNvPr id="127" name="Graphic 126" descr="Home">
                  <a:hlinkClick r:id="rId11" action="ppaction://hlinksldjump" tooltip="Home"/>
                  <a:hlinkHover r:id="" action="ppaction://noaction" highlightClick="1"/>
                  <a:extLst>
                    <a:ext uri="{FF2B5EF4-FFF2-40B4-BE49-F238E27FC236}">
                      <a16:creationId xmlns:a16="http://schemas.microsoft.com/office/drawing/2014/main" id="{D2AE929B-0268-4D63-A341-98E466AB698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849252" y="5192633"/>
                  <a:ext cx="288000" cy="288000"/>
                </a:xfrm>
                <a:prstGeom prst="rect">
                  <a:avLst/>
                </a:prstGeom>
              </p:spPr>
            </p:pic>
            <p:sp>
              <p:nvSpPr>
                <p:cNvPr id="128" name="TextBox 127">
                  <a:hlinkClick r:id="rId11" action="ppaction://hlinksldjump" tooltip="Home"/>
                  <a:extLst>
                    <a:ext uri="{FF2B5EF4-FFF2-40B4-BE49-F238E27FC236}">
                      <a16:creationId xmlns:a16="http://schemas.microsoft.com/office/drawing/2014/main" id="{F8C38109-8B88-4958-B656-6AB76D368CE6}"/>
                    </a:ext>
                  </a:extLst>
                </p:cNvPr>
                <p:cNvSpPr txBox="1"/>
                <p:nvPr/>
              </p:nvSpPr>
              <p:spPr>
                <a:xfrm>
                  <a:off x="3781921" y="5409042"/>
                  <a:ext cx="437940" cy="215444"/>
                </a:xfrm>
                <a:prstGeom prst="rect">
                  <a:avLst/>
                </a:prstGeom>
                <a:noFill/>
              </p:spPr>
              <p:txBody>
                <a:bodyPr wrap="none" rtlCol="0">
                  <a:spAutoFit/>
                </a:bodyPr>
                <a:lstStyle/>
                <a:p>
                  <a:r>
                    <a:rPr lang="en-GB" sz="800" b="1" dirty="0"/>
                    <a:t>Home</a:t>
                  </a:r>
                </a:p>
              </p:txBody>
            </p:sp>
          </p:grpSp>
          <p:grpSp>
            <p:nvGrpSpPr>
              <p:cNvPr id="102" name="Group 101">
                <a:extLst>
                  <a:ext uri="{FF2B5EF4-FFF2-40B4-BE49-F238E27FC236}">
                    <a16:creationId xmlns:a16="http://schemas.microsoft.com/office/drawing/2014/main" id="{F947E971-3F6B-457C-895C-204ED4C088FD}"/>
                  </a:ext>
                </a:extLst>
              </p:cNvPr>
              <p:cNvGrpSpPr/>
              <p:nvPr/>
            </p:nvGrpSpPr>
            <p:grpSpPr>
              <a:xfrm>
                <a:off x="5761081" y="5129099"/>
                <a:ext cx="763351" cy="563377"/>
                <a:chOff x="5535587" y="5196296"/>
                <a:chExt cx="763351" cy="563377"/>
              </a:xfrm>
            </p:grpSpPr>
            <p:pic>
              <p:nvPicPr>
                <p:cNvPr id="125" name="Graphic 124" descr="Presentation with media">
                  <a:hlinkClick r:id="rId14" action="ppaction://hlinksldjump"/>
                  <a:hlinkHover r:id="" action="ppaction://noaction" highlightClick="1"/>
                  <a:extLst>
                    <a:ext uri="{FF2B5EF4-FFF2-40B4-BE49-F238E27FC236}">
                      <a16:creationId xmlns:a16="http://schemas.microsoft.com/office/drawing/2014/main" id="{ACD42B2C-F4C0-465C-AA60-2E0FF6492484}"/>
                    </a:ext>
                  </a:extLst>
                </p:cNvPr>
                <p:cNvPicPr>
                  <a:picLocks noChangeAspect="1"/>
                </p:cNvPicPr>
                <p:nvPr/>
              </p:nvPicPr>
              <p:blipFill rotWithShape="1">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b="31497"/>
                <a:stretch/>
              </p:blipFill>
              <p:spPr>
                <a:xfrm>
                  <a:off x="5727140" y="5196296"/>
                  <a:ext cx="336964" cy="230832"/>
                </a:xfrm>
                <a:prstGeom prst="rect">
                  <a:avLst/>
                </a:prstGeom>
              </p:spPr>
            </p:pic>
            <p:sp>
              <p:nvSpPr>
                <p:cNvPr id="126" name="TextBox 125">
                  <a:hlinkClick r:id="rId14" action="ppaction://hlinksldjump"/>
                  <a:extLst>
                    <a:ext uri="{FF2B5EF4-FFF2-40B4-BE49-F238E27FC236}">
                      <a16:creationId xmlns:a16="http://schemas.microsoft.com/office/drawing/2014/main" id="{5D3F2AF0-76D5-4551-9ED9-736F4C344699}"/>
                    </a:ext>
                  </a:extLst>
                </p:cNvPr>
                <p:cNvSpPr txBox="1"/>
                <p:nvPr/>
              </p:nvSpPr>
              <p:spPr>
                <a:xfrm>
                  <a:off x="5535587" y="5421119"/>
                  <a:ext cx="763351" cy="338554"/>
                </a:xfrm>
                <a:prstGeom prst="rect">
                  <a:avLst/>
                </a:prstGeom>
                <a:noFill/>
              </p:spPr>
              <p:txBody>
                <a:bodyPr wrap="none" rtlCol="0">
                  <a:spAutoFit/>
                </a:bodyPr>
                <a:lstStyle/>
                <a:p>
                  <a:pPr algn="ctr"/>
                  <a:r>
                    <a:rPr lang="en-GB" sz="800" b="1" dirty="0"/>
                    <a:t>Watch, Listen</a:t>
                  </a:r>
                </a:p>
                <a:p>
                  <a:pPr algn="ctr"/>
                  <a:r>
                    <a:rPr lang="en-GB" sz="800" b="1" dirty="0"/>
                    <a:t>&amp; Read</a:t>
                  </a:r>
                </a:p>
              </p:txBody>
            </p:sp>
          </p:grpSp>
          <p:grpSp>
            <p:nvGrpSpPr>
              <p:cNvPr id="103" name="Group 102">
                <a:extLst>
                  <a:ext uri="{FF2B5EF4-FFF2-40B4-BE49-F238E27FC236}">
                    <a16:creationId xmlns:a16="http://schemas.microsoft.com/office/drawing/2014/main" id="{B1D33DFF-0D58-4BEA-BE66-0E7163D2C8E5}"/>
                  </a:ext>
                </a:extLst>
              </p:cNvPr>
              <p:cNvGrpSpPr/>
              <p:nvPr/>
            </p:nvGrpSpPr>
            <p:grpSpPr>
              <a:xfrm>
                <a:off x="7961281" y="5137274"/>
                <a:ext cx="575799" cy="551205"/>
                <a:chOff x="6138093" y="5173118"/>
                <a:chExt cx="575799" cy="551205"/>
              </a:xfrm>
            </p:grpSpPr>
            <p:pic>
              <p:nvPicPr>
                <p:cNvPr id="123" name="Graphic 122" descr="Checklist">
                  <a:hlinkClick r:id="rId17" action="ppaction://hlinksldjump"/>
                  <a:hlinkHover r:id="" action="ppaction://noaction" highlightClick="1"/>
                  <a:extLst>
                    <a:ext uri="{FF2B5EF4-FFF2-40B4-BE49-F238E27FC236}">
                      <a16:creationId xmlns:a16="http://schemas.microsoft.com/office/drawing/2014/main" id="{535242DD-854F-4FF1-AEE5-C28E86FEB2E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241739" y="5173118"/>
                  <a:ext cx="288000" cy="288000"/>
                </a:xfrm>
                <a:prstGeom prst="rect">
                  <a:avLst/>
                </a:prstGeom>
              </p:spPr>
            </p:pic>
            <p:sp>
              <p:nvSpPr>
                <p:cNvPr id="124" name="TextBox 123">
                  <a:hlinkClick r:id="rId17" action="ppaction://hlinksldjump"/>
                  <a:extLst>
                    <a:ext uri="{FF2B5EF4-FFF2-40B4-BE49-F238E27FC236}">
                      <a16:creationId xmlns:a16="http://schemas.microsoft.com/office/drawing/2014/main" id="{B8C358FD-C537-4006-AA0E-36E7E4CB8257}"/>
                    </a:ext>
                  </a:extLst>
                </p:cNvPr>
                <p:cNvSpPr txBox="1"/>
                <p:nvPr/>
              </p:nvSpPr>
              <p:spPr>
                <a:xfrm>
                  <a:off x="6138093" y="5385769"/>
                  <a:ext cx="575799" cy="338554"/>
                </a:xfrm>
                <a:prstGeom prst="rect">
                  <a:avLst/>
                </a:prstGeom>
                <a:noFill/>
              </p:spPr>
              <p:txBody>
                <a:bodyPr wrap="none" rtlCol="0">
                  <a:spAutoFit/>
                </a:bodyPr>
                <a:lstStyle/>
                <a:p>
                  <a:r>
                    <a:rPr lang="en-GB" sz="800" b="1" dirty="0"/>
                    <a:t>Resource</a:t>
                  </a:r>
                </a:p>
                <a:p>
                  <a:pPr algn="ctr"/>
                  <a:r>
                    <a:rPr lang="en-GB" sz="800" b="1" dirty="0"/>
                    <a:t>Library</a:t>
                  </a:r>
                </a:p>
              </p:txBody>
            </p:sp>
          </p:grpSp>
          <p:grpSp>
            <p:nvGrpSpPr>
              <p:cNvPr id="104" name="Group 103">
                <a:extLst>
                  <a:ext uri="{FF2B5EF4-FFF2-40B4-BE49-F238E27FC236}">
                    <a16:creationId xmlns:a16="http://schemas.microsoft.com/office/drawing/2014/main" id="{1AA0CF54-5856-4A60-ADDE-F57456FFC0F4}"/>
                  </a:ext>
                </a:extLst>
              </p:cNvPr>
              <p:cNvGrpSpPr/>
              <p:nvPr/>
            </p:nvGrpSpPr>
            <p:grpSpPr>
              <a:xfrm>
                <a:off x="8425269" y="5112037"/>
                <a:ext cx="587020" cy="572554"/>
                <a:chOff x="8486747" y="5066545"/>
                <a:chExt cx="587020" cy="572554"/>
              </a:xfrm>
            </p:grpSpPr>
            <p:pic>
              <p:nvPicPr>
                <p:cNvPr id="121" name="Graphic 120" descr="Diamond">
                  <a:hlinkClick r:id="rId20" action="ppaction://hlinksldjump"/>
                  <a:hlinkHover r:id="" action="ppaction://noaction" highlightClick="1"/>
                  <a:extLst>
                    <a:ext uri="{FF2B5EF4-FFF2-40B4-BE49-F238E27FC236}">
                      <a16:creationId xmlns:a16="http://schemas.microsoft.com/office/drawing/2014/main" id="{5BC5F7FC-7423-4E5E-AD0E-717661AD932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609531" y="5066545"/>
                  <a:ext cx="288000" cy="288000"/>
                </a:xfrm>
                <a:prstGeom prst="rect">
                  <a:avLst/>
                </a:prstGeom>
              </p:spPr>
            </p:pic>
            <p:sp>
              <p:nvSpPr>
                <p:cNvPr id="122" name="TextBox 121">
                  <a:hlinkClick r:id="rId20" action="ppaction://hlinksldjump"/>
                  <a:extLst>
                    <a:ext uri="{FF2B5EF4-FFF2-40B4-BE49-F238E27FC236}">
                      <a16:creationId xmlns:a16="http://schemas.microsoft.com/office/drawing/2014/main" id="{1F16DCB8-54CD-4A85-9769-BFC19B4C9C36}"/>
                    </a:ext>
                  </a:extLst>
                </p:cNvPr>
                <p:cNvSpPr txBox="1"/>
                <p:nvPr/>
              </p:nvSpPr>
              <p:spPr>
                <a:xfrm>
                  <a:off x="8486747" y="5300545"/>
                  <a:ext cx="587020" cy="338554"/>
                </a:xfrm>
                <a:prstGeom prst="rect">
                  <a:avLst/>
                </a:prstGeom>
                <a:noFill/>
              </p:spPr>
              <p:txBody>
                <a:bodyPr wrap="none" rtlCol="0">
                  <a:spAutoFit/>
                </a:bodyPr>
                <a:lstStyle/>
                <a:p>
                  <a:pPr algn="ctr"/>
                  <a:r>
                    <a:rPr lang="en-GB" sz="800" b="1" dirty="0"/>
                    <a:t>Advice &amp; </a:t>
                  </a:r>
                  <a:br>
                    <a:rPr lang="en-GB" sz="800" b="1" dirty="0"/>
                  </a:br>
                  <a:r>
                    <a:rPr lang="en-GB" sz="800" b="1" dirty="0"/>
                    <a:t>Support</a:t>
                  </a:r>
                </a:p>
              </p:txBody>
            </p:sp>
          </p:grpSp>
          <p:grpSp>
            <p:nvGrpSpPr>
              <p:cNvPr id="105" name="Group 104">
                <a:extLst>
                  <a:ext uri="{FF2B5EF4-FFF2-40B4-BE49-F238E27FC236}">
                    <a16:creationId xmlns:a16="http://schemas.microsoft.com/office/drawing/2014/main" id="{138F886E-1E4B-46E0-8ACD-1C7C07C82E00}"/>
                  </a:ext>
                </a:extLst>
              </p:cNvPr>
              <p:cNvGrpSpPr/>
              <p:nvPr/>
            </p:nvGrpSpPr>
            <p:grpSpPr>
              <a:xfrm>
                <a:off x="7525060" y="5125211"/>
                <a:ext cx="460382" cy="563245"/>
                <a:chOff x="8398635" y="5153555"/>
                <a:chExt cx="460382" cy="563245"/>
              </a:xfrm>
            </p:grpSpPr>
            <p:pic>
              <p:nvPicPr>
                <p:cNvPr id="119" name="Graphic 118" descr="Clapper board">
                  <a:hlinkClick r:id="rId21" action="ppaction://hlinksldjump"/>
                  <a:hlinkHover r:id="" action="ppaction://noaction" highlightClick="1"/>
                  <a:extLst>
                    <a:ext uri="{FF2B5EF4-FFF2-40B4-BE49-F238E27FC236}">
                      <a16:creationId xmlns:a16="http://schemas.microsoft.com/office/drawing/2014/main" id="{5E367828-3BDB-47E0-AE8B-805AE496C2E5}"/>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p:blipFill>
              <p:spPr>
                <a:xfrm>
                  <a:off x="8480063" y="5153555"/>
                  <a:ext cx="288000" cy="288000"/>
                </a:xfrm>
                <a:prstGeom prst="rect">
                  <a:avLst/>
                </a:prstGeom>
              </p:spPr>
            </p:pic>
            <p:sp>
              <p:nvSpPr>
                <p:cNvPr id="120" name="TextBox 119">
                  <a:hlinkClick r:id="rId21" action="ppaction://hlinksldjump"/>
                  <a:extLst>
                    <a:ext uri="{FF2B5EF4-FFF2-40B4-BE49-F238E27FC236}">
                      <a16:creationId xmlns:a16="http://schemas.microsoft.com/office/drawing/2014/main" id="{6E0194CB-5F25-43BD-9ED3-276C824961B2}"/>
                    </a:ext>
                  </a:extLst>
                </p:cNvPr>
                <p:cNvSpPr txBox="1"/>
                <p:nvPr/>
              </p:nvSpPr>
              <p:spPr>
                <a:xfrm>
                  <a:off x="8398635" y="5378246"/>
                  <a:ext cx="460382" cy="338554"/>
                </a:xfrm>
                <a:prstGeom prst="rect">
                  <a:avLst/>
                </a:prstGeom>
                <a:noFill/>
              </p:spPr>
              <p:txBody>
                <a:bodyPr wrap="none" rtlCol="0">
                  <a:spAutoFit/>
                </a:bodyPr>
                <a:lstStyle/>
                <a:p>
                  <a:pPr algn="ctr"/>
                  <a:r>
                    <a:rPr lang="en-GB" sz="800" b="1" dirty="0"/>
                    <a:t>Take </a:t>
                  </a:r>
                  <a:br>
                    <a:rPr lang="en-GB" sz="800" b="1" dirty="0"/>
                  </a:br>
                  <a:r>
                    <a:rPr lang="en-GB" sz="800" b="1" dirty="0"/>
                    <a:t>Action</a:t>
                  </a:r>
                </a:p>
              </p:txBody>
            </p:sp>
          </p:grpSp>
          <p:sp>
            <p:nvSpPr>
              <p:cNvPr id="106" name="TextBox 105">
                <a:extLst>
                  <a:ext uri="{FF2B5EF4-FFF2-40B4-BE49-F238E27FC236}">
                    <a16:creationId xmlns:a16="http://schemas.microsoft.com/office/drawing/2014/main" id="{DCB07060-DA40-4FEB-A4A2-EC68BD739FC4}"/>
                  </a:ext>
                </a:extLst>
              </p:cNvPr>
              <p:cNvSpPr txBox="1"/>
              <p:nvPr/>
            </p:nvSpPr>
            <p:spPr>
              <a:xfrm>
                <a:off x="3716206" y="4932601"/>
                <a:ext cx="3765683" cy="230832"/>
              </a:xfrm>
              <a:prstGeom prst="rect">
                <a:avLst/>
              </a:prstGeom>
              <a:noFill/>
            </p:spPr>
            <p:txBody>
              <a:bodyPr wrap="square" rtlCol="0">
                <a:spAutoFit/>
              </a:bodyPr>
              <a:lstStyle/>
              <a:p>
                <a:r>
                  <a:rPr lang="en-GB" sz="900" b="1" dirty="0">
                    <a:solidFill>
                      <a:schemeClr val="bg2"/>
                    </a:solidFill>
                    <a:effectLst>
                      <a:outerShdw blurRad="38100" dist="38100" dir="2700000" algn="tl">
                        <a:srgbClr val="000000">
                          <a:alpha val="43137"/>
                        </a:srgbClr>
                      </a:outerShdw>
                    </a:effectLst>
                  </a:rPr>
                  <a:t>Navigation Bar – Click on the icons to find out more</a:t>
                </a:r>
              </a:p>
            </p:txBody>
          </p:sp>
          <p:grpSp>
            <p:nvGrpSpPr>
              <p:cNvPr id="107" name="Group 106">
                <a:extLst>
                  <a:ext uri="{FF2B5EF4-FFF2-40B4-BE49-F238E27FC236}">
                    <a16:creationId xmlns:a16="http://schemas.microsoft.com/office/drawing/2014/main" id="{D1EAC0A2-BFC8-487B-ADEF-86B561E53992}"/>
                  </a:ext>
                </a:extLst>
              </p:cNvPr>
              <p:cNvGrpSpPr/>
              <p:nvPr/>
            </p:nvGrpSpPr>
            <p:grpSpPr>
              <a:xfrm>
                <a:off x="4524671" y="5148976"/>
                <a:ext cx="716863" cy="550389"/>
                <a:chOff x="5639947" y="5178166"/>
                <a:chExt cx="716863" cy="509532"/>
              </a:xfrm>
            </p:grpSpPr>
            <p:pic>
              <p:nvPicPr>
                <p:cNvPr id="117" name="Graphic 116" descr="Warning">
                  <a:hlinkClick r:id="rId24" action="ppaction://hlinksldjump" tooltip="Extra Familial Risk" highlightClick="1"/>
                  <a:hlinkHover r:id="" action="ppaction://noaction" highlightClick="1"/>
                  <a:extLst>
                    <a:ext uri="{FF2B5EF4-FFF2-40B4-BE49-F238E27FC236}">
                      <a16:creationId xmlns:a16="http://schemas.microsoft.com/office/drawing/2014/main" id="{12CF82F0-857E-45C8-A9C0-156015FA14CD}"/>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p:blipFill>
              <p:spPr>
                <a:xfrm>
                  <a:off x="5861244" y="5178166"/>
                  <a:ext cx="245151" cy="245151"/>
                </a:xfrm>
                <a:prstGeom prst="rect">
                  <a:avLst/>
                </a:prstGeom>
              </p:spPr>
            </p:pic>
            <p:sp>
              <p:nvSpPr>
                <p:cNvPr id="118" name="TextBox 117">
                  <a:hlinkClick r:id="rId24" action="ppaction://hlinksldjump" tooltip="Extra Familial Risk"/>
                  <a:extLst>
                    <a:ext uri="{FF2B5EF4-FFF2-40B4-BE49-F238E27FC236}">
                      <a16:creationId xmlns:a16="http://schemas.microsoft.com/office/drawing/2014/main" id="{FCF54419-773D-4ABE-B3F1-7D25F776E8C0}"/>
                    </a:ext>
                  </a:extLst>
                </p:cNvPr>
                <p:cNvSpPr txBox="1"/>
                <p:nvPr/>
              </p:nvSpPr>
              <p:spPr>
                <a:xfrm>
                  <a:off x="5639947" y="5374276"/>
                  <a:ext cx="716863" cy="313422"/>
                </a:xfrm>
                <a:prstGeom prst="rect">
                  <a:avLst/>
                </a:prstGeom>
                <a:noFill/>
              </p:spPr>
              <p:txBody>
                <a:bodyPr wrap="none" rtlCol="0">
                  <a:spAutoFit/>
                </a:bodyPr>
                <a:lstStyle/>
                <a:p>
                  <a:pPr algn="ctr"/>
                  <a:r>
                    <a:rPr lang="en-GB" sz="800" b="1" dirty="0"/>
                    <a:t>Extra </a:t>
                  </a:r>
                  <a:br>
                    <a:rPr lang="en-GB" sz="800" b="1" dirty="0"/>
                  </a:br>
                  <a:r>
                    <a:rPr lang="en-GB" sz="800" b="1" dirty="0"/>
                    <a:t>Familial Risk</a:t>
                  </a:r>
                </a:p>
              </p:txBody>
            </p:sp>
          </p:grpSp>
          <p:grpSp>
            <p:nvGrpSpPr>
              <p:cNvPr id="108" name="Group 107">
                <a:extLst>
                  <a:ext uri="{FF2B5EF4-FFF2-40B4-BE49-F238E27FC236}">
                    <a16:creationId xmlns:a16="http://schemas.microsoft.com/office/drawing/2014/main" id="{63D2C095-A22C-4FB2-B5A0-DDEE326834A8}"/>
                  </a:ext>
                </a:extLst>
              </p:cNvPr>
              <p:cNvGrpSpPr/>
              <p:nvPr/>
            </p:nvGrpSpPr>
            <p:grpSpPr>
              <a:xfrm>
                <a:off x="5128238" y="5170045"/>
                <a:ext cx="740908" cy="523039"/>
                <a:chOff x="7400526" y="5183132"/>
                <a:chExt cx="740908" cy="523039"/>
              </a:xfrm>
            </p:grpSpPr>
            <p:pic>
              <p:nvPicPr>
                <p:cNvPr id="115" name="Picture 2" descr="Target Concentric Circles Symbol">
                  <a:hlinkClick r:id="rId27" action="ppaction://hlinksldjump" tooltip="Contextual Safeguarding"/>
                  <a:hlinkHover r:id="" action="ppaction://noaction" highlightClick="1"/>
                  <a:extLst>
                    <a:ext uri="{FF2B5EF4-FFF2-40B4-BE49-F238E27FC236}">
                      <a16:creationId xmlns:a16="http://schemas.microsoft.com/office/drawing/2014/main" id="{CB72BD6A-63C5-4B28-AA87-FB54D787569D}"/>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614558" y="5183132"/>
                  <a:ext cx="245151" cy="245151"/>
                </a:xfrm>
                <a:prstGeom prst="rect">
                  <a:avLst/>
                </a:prstGeom>
                <a:noFill/>
                <a:extLst>
                  <a:ext uri="{909E8E84-426E-40DD-AFC4-6F175D3DCCD1}">
                    <a14:hiddenFill xmlns:a14="http://schemas.microsoft.com/office/drawing/2010/main">
                      <a:solidFill>
                        <a:srgbClr val="FFFFFF"/>
                      </a:solidFill>
                    </a14:hiddenFill>
                  </a:ext>
                </a:extLst>
              </p:spPr>
            </p:pic>
            <p:sp>
              <p:nvSpPr>
                <p:cNvPr id="116" name="TextBox 115">
                  <a:hlinkClick r:id="rId27" action="ppaction://hlinksldjump" tooltip="Contextual Safeguarding"/>
                  <a:extLst>
                    <a:ext uri="{FF2B5EF4-FFF2-40B4-BE49-F238E27FC236}">
                      <a16:creationId xmlns:a16="http://schemas.microsoft.com/office/drawing/2014/main" id="{1A0CDCE8-06AE-4966-ADC7-0235AC999156}"/>
                    </a:ext>
                  </a:extLst>
                </p:cNvPr>
                <p:cNvSpPr txBox="1"/>
                <p:nvPr/>
              </p:nvSpPr>
              <p:spPr>
                <a:xfrm>
                  <a:off x="7400526" y="5367617"/>
                  <a:ext cx="740908" cy="338554"/>
                </a:xfrm>
                <a:prstGeom prst="rect">
                  <a:avLst/>
                </a:prstGeom>
                <a:noFill/>
              </p:spPr>
              <p:txBody>
                <a:bodyPr wrap="none" rtlCol="0">
                  <a:spAutoFit/>
                </a:bodyPr>
                <a:lstStyle/>
                <a:p>
                  <a:pPr algn="ctr"/>
                  <a:r>
                    <a:rPr lang="en-GB" sz="800" b="1" dirty="0"/>
                    <a:t>Contextual</a:t>
                  </a:r>
                </a:p>
                <a:p>
                  <a:pPr algn="ctr"/>
                  <a:r>
                    <a:rPr lang="en-GB" sz="800" b="1" dirty="0"/>
                    <a:t>Safeguarding</a:t>
                  </a:r>
                </a:p>
              </p:txBody>
            </p:sp>
          </p:grpSp>
          <p:grpSp>
            <p:nvGrpSpPr>
              <p:cNvPr id="109" name="Group 108">
                <a:extLst>
                  <a:ext uri="{FF2B5EF4-FFF2-40B4-BE49-F238E27FC236}">
                    <a16:creationId xmlns:a16="http://schemas.microsoft.com/office/drawing/2014/main" id="{1074B9D4-FCB6-44F2-A5C0-6DA0B115DA27}"/>
                  </a:ext>
                </a:extLst>
              </p:cNvPr>
              <p:cNvGrpSpPr/>
              <p:nvPr/>
            </p:nvGrpSpPr>
            <p:grpSpPr>
              <a:xfrm>
                <a:off x="6453115" y="5125212"/>
                <a:ext cx="696024" cy="560459"/>
                <a:chOff x="7422970" y="5145712"/>
                <a:chExt cx="696024" cy="560459"/>
              </a:xfrm>
            </p:grpSpPr>
            <p:pic>
              <p:nvPicPr>
                <p:cNvPr id="113" name="Picture 2" descr="Lightbulb and gear">
                  <a:hlinkClick r:id="rId29" action="ppaction://hlinksldjump"/>
                  <a:hlinkHover r:id="" action="ppaction://noaction" highlightClick="1"/>
                  <a:extLst>
                    <a:ext uri="{FF2B5EF4-FFF2-40B4-BE49-F238E27FC236}">
                      <a16:creationId xmlns:a16="http://schemas.microsoft.com/office/drawing/2014/main" id="{6C4EF332-C392-4D38-BC95-5F10EC270EB0}"/>
                    </a:ext>
                  </a:extLst>
                </p:cNvPr>
                <p:cNvPicPr>
                  <a:picLocks noChangeAspect="1" noChangeArrowheads="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p:blipFill>
              <p:spPr bwMode="auto">
                <a:xfrm>
                  <a:off x="7641854" y="5145712"/>
                  <a:ext cx="282572" cy="282572"/>
                </a:xfrm>
                <a:prstGeom prst="rect">
                  <a:avLst/>
                </a:prstGeom>
                <a:noFill/>
                <a:extLst>
                  <a:ext uri="{909E8E84-426E-40DD-AFC4-6F175D3DCCD1}">
                    <a14:hiddenFill xmlns:a14="http://schemas.microsoft.com/office/drawing/2010/main">
                      <a:solidFill>
                        <a:srgbClr val="FFFFFF"/>
                      </a:solidFill>
                    </a14:hiddenFill>
                  </a:ext>
                </a:extLst>
              </p:spPr>
            </p:pic>
            <p:sp>
              <p:nvSpPr>
                <p:cNvPr id="114" name="TextBox 113">
                  <a:hlinkClick r:id="rId29" action="ppaction://hlinksldjump"/>
                  <a:extLst>
                    <a:ext uri="{FF2B5EF4-FFF2-40B4-BE49-F238E27FC236}">
                      <a16:creationId xmlns:a16="http://schemas.microsoft.com/office/drawing/2014/main" id="{A4CEDB11-E5CB-4A49-A64E-2679DB50FF5A}"/>
                    </a:ext>
                  </a:extLst>
                </p:cNvPr>
                <p:cNvSpPr txBox="1"/>
                <p:nvPr/>
              </p:nvSpPr>
              <p:spPr>
                <a:xfrm>
                  <a:off x="7422970" y="5367617"/>
                  <a:ext cx="696024" cy="338554"/>
                </a:xfrm>
                <a:prstGeom prst="rect">
                  <a:avLst/>
                </a:prstGeom>
                <a:noFill/>
              </p:spPr>
              <p:txBody>
                <a:bodyPr wrap="none" rtlCol="0">
                  <a:spAutoFit/>
                </a:bodyPr>
                <a:lstStyle/>
                <a:p>
                  <a:pPr algn="ctr"/>
                  <a:r>
                    <a:rPr lang="en-GB" sz="800" b="1" dirty="0"/>
                    <a:t>Strategic</a:t>
                  </a:r>
                </a:p>
                <a:p>
                  <a:pPr algn="ctr"/>
                  <a:r>
                    <a:rPr lang="en-GB" sz="800" b="1" dirty="0"/>
                    <a:t>Governance</a:t>
                  </a:r>
                </a:p>
              </p:txBody>
            </p:sp>
          </p:grpSp>
          <p:grpSp>
            <p:nvGrpSpPr>
              <p:cNvPr id="110" name="Group 109">
                <a:extLst>
                  <a:ext uri="{FF2B5EF4-FFF2-40B4-BE49-F238E27FC236}">
                    <a16:creationId xmlns:a16="http://schemas.microsoft.com/office/drawing/2014/main" id="{529A890D-3800-49A5-A0AD-F7EC2628EC2A}"/>
                  </a:ext>
                </a:extLst>
              </p:cNvPr>
              <p:cNvGrpSpPr/>
              <p:nvPr/>
            </p:nvGrpSpPr>
            <p:grpSpPr>
              <a:xfrm>
                <a:off x="7014855" y="5133239"/>
                <a:ext cx="535724" cy="552131"/>
                <a:chOff x="7375893" y="5154040"/>
                <a:chExt cx="535724" cy="552131"/>
              </a:xfrm>
            </p:grpSpPr>
            <p:pic>
              <p:nvPicPr>
                <p:cNvPr id="111" name="Picture 2" descr="Target">
                  <a:hlinkClick r:id="rId32" action="ppaction://hlinksldjump"/>
                  <a:hlinkHover r:id="" action="ppaction://noaction" highlightClick="1"/>
                  <a:extLst>
                    <a:ext uri="{FF2B5EF4-FFF2-40B4-BE49-F238E27FC236}">
                      <a16:creationId xmlns:a16="http://schemas.microsoft.com/office/drawing/2014/main" id="{BB2F8230-8E8D-4083-BED2-5C22DF5B6E31}"/>
                    </a:ext>
                  </a:extLst>
                </p:cNvPr>
                <p:cNvPicPr>
                  <a:picLocks noChangeAspect="1" noChangeArrowheads="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rcRect/>
                <a:stretch/>
              </p:blipFill>
              <p:spPr bwMode="auto">
                <a:xfrm>
                  <a:off x="7491879" y="5154040"/>
                  <a:ext cx="274243" cy="274243"/>
                </a:xfrm>
                <a:prstGeom prst="rect">
                  <a:avLst/>
                </a:prstGeom>
                <a:noFill/>
                <a:extLst>
                  <a:ext uri="{909E8E84-426E-40DD-AFC4-6F175D3DCCD1}">
                    <a14:hiddenFill xmlns:a14="http://schemas.microsoft.com/office/drawing/2010/main">
                      <a:solidFill>
                        <a:srgbClr val="FFFFFF"/>
                      </a:solidFill>
                    </a14:hiddenFill>
                  </a:ext>
                </a:extLst>
              </p:spPr>
            </p:pic>
            <p:sp>
              <p:nvSpPr>
                <p:cNvPr id="112" name="TextBox 111">
                  <a:hlinkClick r:id="rId32" action="ppaction://hlinksldjump"/>
                  <a:extLst>
                    <a:ext uri="{FF2B5EF4-FFF2-40B4-BE49-F238E27FC236}">
                      <a16:creationId xmlns:a16="http://schemas.microsoft.com/office/drawing/2014/main" id="{3F114F2E-FB78-4A91-875D-3A5785DCDAE9}"/>
                    </a:ext>
                  </a:extLst>
                </p:cNvPr>
                <p:cNvSpPr txBox="1"/>
                <p:nvPr/>
              </p:nvSpPr>
              <p:spPr>
                <a:xfrm>
                  <a:off x="7375893" y="5367617"/>
                  <a:ext cx="535724" cy="338554"/>
                </a:xfrm>
                <a:prstGeom prst="rect">
                  <a:avLst/>
                </a:prstGeom>
                <a:noFill/>
              </p:spPr>
              <p:txBody>
                <a:bodyPr wrap="none" rtlCol="0">
                  <a:spAutoFit/>
                </a:bodyPr>
                <a:lstStyle/>
                <a:p>
                  <a:pPr algn="ctr"/>
                  <a:r>
                    <a:rPr lang="en-GB" sz="800" b="1" dirty="0"/>
                    <a:t>Tactical </a:t>
                  </a:r>
                  <a:br>
                    <a:rPr lang="en-GB" sz="800" b="1" dirty="0"/>
                  </a:br>
                  <a:r>
                    <a:rPr lang="en-GB" sz="800" b="1" dirty="0"/>
                    <a:t>Delivery</a:t>
                  </a:r>
                </a:p>
              </p:txBody>
            </p:sp>
          </p:grpSp>
        </p:grpSp>
        <p:pic>
          <p:nvPicPr>
            <p:cNvPr id="98" name="Graphic 97" descr="Help">
              <a:hlinkClick r:id="rId35" action="ppaction://hlinksldjump" tooltip="Home"/>
              <a:hlinkHover r:id="" action="ppaction://noaction" highlightClick="1"/>
              <a:extLst>
                <a:ext uri="{FF2B5EF4-FFF2-40B4-BE49-F238E27FC236}">
                  <a16:creationId xmlns:a16="http://schemas.microsoft.com/office/drawing/2014/main" id="{3C9AA115-E49F-459E-8978-8C70E02AA8AF}"/>
                </a:ext>
              </a:extLst>
            </p:cNvPr>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rcRect/>
            <a:stretch/>
          </p:blipFill>
          <p:spPr>
            <a:xfrm>
              <a:off x="4241460" y="5141190"/>
              <a:ext cx="288000" cy="288000"/>
            </a:xfrm>
            <a:prstGeom prst="rect">
              <a:avLst/>
            </a:prstGeom>
          </p:spPr>
        </p:pic>
        <p:sp>
          <p:nvSpPr>
            <p:cNvPr id="99" name="TextBox 98">
              <a:hlinkClick r:id="rId35" action="ppaction://hlinksldjump" tooltip="About"/>
              <a:extLst>
                <a:ext uri="{FF2B5EF4-FFF2-40B4-BE49-F238E27FC236}">
                  <a16:creationId xmlns:a16="http://schemas.microsoft.com/office/drawing/2014/main" id="{985EB8DE-7604-49A4-BD40-158734F9C1C7}"/>
                </a:ext>
              </a:extLst>
            </p:cNvPr>
            <p:cNvSpPr txBox="1"/>
            <p:nvPr/>
          </p:nvSpPr>
          <p:spPr>
            <a:xfrm>
              <a:off x="4174129" y="5357599"/>
              <a:ext cx="445956" cy="215444"/>
            </a:xfrm>
            <a:prstGeom prst="rect">
              <a:avLst/>
            </a:prstGeom>
            <a:noFill/>
          </p:spPr>
          <p:txBody>
            <a:bodyPr wrap="none" rtlCol="0">
              <a:spAutoFit/>
            </a:bodyPr>
            <a:lstStyle/>
            <a:p>
              <a:r>
                <a:rPr lang="en-GB" sz="800" b="1" dirty="0"/>
                <a:t>About</a:t>
              </a:r>
            </a:p>
          </p:txBody>
        </p:sp>
      </p:grpSp>
    </p:spTree>
    <p:extLst>
      <p:ext uri="{BB962C8B-B14F-4D97-AF65-F5344CB8AC3E}">
        <p14:creationId xmlns:p14="http://schemas.microsoft.com/office/powerpoint/2010/main" val="14228743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3786476A-D571-426C-B18C-9E790BB583BC}"/>
              </a:ext>
            </a:extLst>
          </p:cNvPr>
          <p:cNvSpPr txBox="1">
            <a:spLocks/>
          </p:cNvSpPr>
          <p:nvPr/>
        </p:nvSpPr>
        <p:spPr>
          <a:xfrm>
            <a:off x="151002" y="121542"/>
            <a:ext cx="8825217" cy="4702127"/>
          </a:xfrm>
          <a:prstGeom prst="rect">
            <a:avLst/>
          </a:prstGeom>
          <a:solidFill>
            <a:schemeClr val="tx1">
              <a:lumMod val="75000"/>
              <a:lumOff val="25000"/>
            </a:schemeClr>
          </a:solidFill>
          <a:ln>
            <a:noFill/>
          </a:ln>
        </p:spPr>
        <p:txBody>
          <a:bodyPr anchor="ctr">
            <a:normAutofit fontScale="900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endParaRPr lang="en-GB" sz="1000" dirty="0">
              <a:solidFill>
                <a:schemeClr val="bg1"/>
              </a:solidFill>
            </a:endParaRPr>
          </a:p>
          <a:p>
            <a:r>
              <a:rPr lang="en-GB" sz="1000" dirty="0">
                <a:solidFill>
                  <a:schemeClr val="bg1"/>
                </a:solidFill>
              </a:rPr>
              <a:t>This pack has been produced by Claire Clilverd, Contextual Safeguarding Lead Professional, West Sussex County Council.  </a:t>
            </a:r>
          </a:p>
          <a:p>
            <a:r>
              <a:rPr lang="en-GB" sz="800" dirty="0">
                <a:solidFill>
                  <a:schemeClr val="bg1"/>
                </a:solidFill>
              </a:rPr>
              <a:t>D&amp;B departmental content &amp; delivery toolkit resources provided by Madeleine Tester, Adur &amp; Worthing Councils </a:t>
            </a:r>
          </a:p>
          <a:p>
            <a:endParaRPr lang="en-GB" sz="500" dirty="0">
              <a:solidFill>
                <a:schemeClr val="bg1"/>
              </a:solidFill>
            </a:endParaRPr>
          </a:p>
          <a:p>
            <a:r>
              <a:rPr lang="en-GB" sz="1000" dirty="0">
                <a:solidFill>
                  <a:schemeClr val="bg1"/>
                </a:solidFill>
              </a:rPr>
              <a:t>The resource pack and information contained within it should be used for personal and team professional development, but </a:t>
            </a:r>
            <a:r>
              <a:rPr lang="en-GB" sz="1000" b="1" dirty="0">
                <a:solidFill>
                  <a:schemeClr val="bg1"/>
                </a:solidFill>
              </a:rPr>
              <a:t>must not </a:t>
            </a:r>
            <a:r>
              <a:rPr lang="en-GB" sz="1000" dirty="0">
                <a:solidFill>
                  <a:schemeClr val="bg1"/>
                </a:solidFill>
              </a:rPr>
              <a:t>be used for commercial training purposes.  Appropriate ownership of the document and external links contained (</a:t>
            </a:r>
            <a:r>
              <a:rPr lang="en-GB" sz="1000" dirty="0" err="1">
                <a:solidFill>
                  <a:schemeClr val="bg1"/>
                </a:solidFill>
              </a:rPr>
              <a:t>inc.</a:t>
            </a:r>
            <a:r>
              <a:rPr lang="en-GB" sz="1000" dirty="0">
                <a:solidFill>
                  <a:schemeClr val="bg1"/>
                </a:solidFill>
              </a:rPr>
              <a:t> University of Bedfordshire &amp; the Contextual Safeguarding Network) must be cited if published on any external webpages or online forum.</a:t>
            </a:r>
          </a:p>
          <a:p>
            <a:endParaRPr lang="en-GB" sz="800" dirty="0">
              <a:solidFill>
                <a:schemeClr val="bg1"/>
              </a:solidFill>
            </a:endParaRPr>
          </a:p>
          <a:p>
            <a:endParaRPr lang="en-GB" sz="800" dirty="0">
              <a:solidFill>
                <a:schemeClr val="bg1"/>
              </a:solidFill>
            </a:endParaRPr>
          </a:p>
          <a:p>
            <a:r>
              <a:rPr lang="en-GB" sz="800" dirty="0">
                <a:solidFill>
                  <a:schemeClr val="bg1"/>
                </a:solidFill>
              </a:rPr>
              <a:t>The author cannot accept any responsibility for the content in external links which were all verified as accurate at the point of publication.</a:t>
            </a:r>
          </a:p>
          <a:p>
            <a:r>
              <a:rPr lang="en-GB" sz="700" dirty="0">
                <a:solidFill>
                  <a:schemeClr val="bg1"/>
                </a:solidFill>
              </a:rPr>
              <a:t>Initial Publication: December 2020</a:t>
            </a:r>
          </a:p>
          <a:p>
            <a:r>
              <a:rPr lang="en-GB" sz="700" dirty="0">
                <a:solidFill>
                  <a:schemeClr val="bg1"/>
                </a:solidFill>
              </a:rPr>
              <a:t>Copyright WSCC</a:t>
            </a:r>
          </a:p>
        </p:txBody>
      </p:sp>
      <p:grpSp>
        <p:nvGrpSpPr>
          <p:cNvPr id="89" name="Group 88">
            <a:extLst>
              <a:ext uri="{FF2B5EF4-FFF2-40B4-BE49-F238E27FC236}">
                <a16:creationId xmlns:a16="http://schemas.microsoft.com/office/drawing/2014/main" id="{0E6828BF-5195-4210-9D75-882828938E6A}"/>
              </a:ext>
            </a:extLst>
          </p:cNvPr>
          <p:cNvGrpSpPr/>
          <p:nvPr/>
        </p:nvGrpSpPr>
        <p:grpSpPr>
          <a:xfrm>
            <a:off x="3716206" y="4932601"/>
            <a:ext cx="5296083" cy="766764"/>
            <a:chOff x="3716206" y="4932601"/>
            <a:chExt cx="5296083" cy="766764"/>
          </a:xfrm>
        </p:grpSpPr>
        <p:grpSp>
          <p:nvGrpSpPr>
            <p:cNvPr id="90" name="Group 89">
              <a:extLst>
                <a:ext uri="{FF2B5EF4-FFF2-40B4-BE49-F238E27FC236}">
                  <a16:creationId xmlns:a16="http://schemas.microsoft.com/office/drawing/2014/main" id="{44E9C8D8-645F-4080-A044-0B9AEFE8ED7B}"/>
                </a:ext>
              </a:extLst>
            </p:cNvPr>
            <p:cNvGrpSpPr/>
            <p:nvPr/>
          </p:nvGrpSpPr>
          <p:grpSpPr>
            <a:xfrm>
              <a:off x="3716206" y="4932601"/>
              <a:ext cx="5296083" cy="766764"/>
              <a:chOff x="3716206" y="4932601"/>
              <a:chExt cx="5296083" cy="766764"/>
            </a:xfrm>
          </p:grpSpPr>
          <p:sp>
            <p:nvSpPr>
              <p:cNvPr id="93" name="Rectangle 92">
                <a:extLst>
                  <a:ext uri="{FF2B5EF4-FFF2-40B4-BE49-F238E27FC236}">
                    <a16:creationId xmlns:a16="http://schemas.microsoft.com/office/drawing/2014/main" id="{AC9F603E-D2C7-43FF-9458-4737C1258053}"/>
                  </a:ext>
                </a:extLst>
              </p:cNvPr>
              <p:cNvSpPr/>
              <p:nvPr/>
            </p:nvSpPr>
            <p:spPr>
              <a:xfrm>
                <a:off x="3757314" y="4964405"/>
                <a:ext cx="5218906" cy="6972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nvGrpSpPr>
              <p:cNvPr id="94" name="Group 93">
                <a:extLst>
                  <a:ext uri="{FF2B5EF4-FFF2-40B4-BE49-F238E27FC236}">
                    <a16:creationId xmlns:a16="http://schemas.microsoft.com/office/drawing/2014/main" id="{B3F471F5-FE64-4B8A-AE81-BEFC52C5AAF9}"/>
                  </a:ext>
                </a:extLst>
              </p:cNvPr>
              <p:cNvGrpSpPr/>
              <p:nvPr/>
            </p:nvGrpSpPr>
            <p:grpSpPr>
              <a:xfrm>
                <a:off x="3767404" y="5139703"/>
                <a:ext cx="437940" cy="431853"/>
                <a:chOff x="3781921" y="5192633"/>
                <a:chExt cx="437940" cy="431853"/>
              </a:xfrm>
            </p:grpSpPr>
            <p:pic>
              <p:nvPicPr>
                <p:cNvPr id="120" name="Graphic 119" descr="Home">
                  <a:hlinkClick r:id="rId2" action="ppaction://hlinksldjump" tooltip="Home"/>
                  <a:hlinkHover r:id="" action="ppaction://noaction" highlightClick="1"/>
                  <a:extLst>
                    <a:ext uri="{FF2B5EF4-FFF2-40B4-BE49-F238E27FC236}">
                      <a16:creationId xmlns:a16="http://schemas.microsoft.com/office/drawing/2014/main" id="{59931C81-4394-407C-977D-F1DAB7008F6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49252" y="5192633"/>
                  <a:ext cx="288000" cy="288000"/>
                </a:xfrm>
                <a:prstGeom prst="rect">
                  <a:avLst/>
                </a:prstGeom>
              </p:spPr>
            </p:pic>
            <p:sp>
              <p:nvSpPr>
                <p:cNvPr id="121" name="TextBox 120">
                  <a:hlinkClick r:id="rId2" action="ppaction://hlinksldjump" tooltip="Home"/>
                  <a:extLst>
                    <a:ext uri="{FF2B5EF4-FFF2-40B4-BE49-F238E27FC236}">
                      <a16:creationId xmlns:a16="http://schemas.microsoft.com/office/drawing/2014/main" id="{F7C5A1FF-C555-4F9A-9AF8-04ED615716B9}"/>
                    </a:ext>
                  </a:extLst>
                </p:cNvPr>
                <p:cNvSpPr txBox="1"/>
                <p:nvPr/>
              </p:nvSpPr>
              <p:spPr>
                <a:xfrm>
                  <a:off x="3781921" y="5409042"/>
                  <a:ext cx="437940" cy="215444"/>
                </a:xfrm>
                <a:prstGeom prst="rect">
                  <a:avLst/>
                </a:prstGeom>
                <a:noFill/>
              </p:spPr>
              <p:txBody>
                <a:bodyPr wrap="none" rtlCol="0">
                  <a:spAutoFit/>
                </a:bodyPr>
                <a:lstStyle/>
                <a:p>
                  <a:r>
                    <a:rPr lang="en-GB" sz="800" b="1" dirty="0"/>
                    <a:t>Home</a:t>
                  </a:r>
                </a:p>
              </p:txBody>
            </p:sp>
          </p:grpSp>
          <p:grpSp>
            <p:nvGrpSpPr>
              <p:cNvPr id="95" name="Group 94">
                <a:extLst>
                  <a:ext uri="{FF2B5EF4-FFF2-40B4-BE49-F238E27FC236}">
                    <a16:creationId xmlns:a16="http://schemas.microsoft.com/office/drawing/2014/main" id="{A2C8E4A5-7479-4E7D-95C7-159F714A5C81}"/>
                  </a:ext>
                </a:extLst>
              </p:cNvPr>
              <p:cNvGrpSpPr/>
              <p:nvPr/>
            </p:nvGrpSpPr>
            <p:grpSpPr>
              <a:xfrm>
                <a:off x="5761081" y="5129099"/>
                <a:ext cx="763351" cy="563377"/>
                <a:chOff x="5535587" y="5196296"/>
                <a:chExt cx="763351" cy="563377"/>
              </a:xfrm>
            </p:grpSpPr>
            <p:pic>
              <p:nvPicPr>
                <p:cNvPr id="118" name="Graphic 117" descr="Presentation with media">
                  <a:hlinkClick r:id="rId5" action="ppaction://hlinksldjump"/>
                  <a:hlinkHover r:id="" action="ppaction://noaction" highlightClick="1"/>
                  <a:extLst>
                    <a:ext uri="{FF2B5EF4-FFF2-40B4-BE49-F238E27FC236}">
                      <a16:creationId xmlns:a16="http://schemas.microsoft.com/office/drawing/2014/main" id="{269B701B-F93B-464B-B1A6-C59D9C020392}"/>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31497"/>
                <a:stretch/>
              </p:blipFill>
              <p:spPr>
                <a:xfrm>
                  <a:off x="5727140" y="5196296"/>
                  <a:ext cx="336964" cy="230832"/>
                </a:xfrm>
                <a:prstGeom prst="rect">
                  <a:avLst/>
                </a:prstGeom>
              </p:spPr>
            </p:pic>
            <p:sp>
              <p:nvSpPr>
                <p:cNvPr id="119" name="TextBox 118">
                  <a:hlinkClick r:id="rId5" action="ppaction://hlinksldjump"/>
                  <a:extLst>
                    <a:ext uri="{FF2B5EF4-FFF2-40B4-BE49-F238E27FC236}">
                      <a16:creationId xmlns:a16="http://schemas.microsoft.com/office/drawing/2014/main" id="{78DAA81E-2DB5-4534-B939-B4D77A81EEDD}"/>
                    </a:ext>
                  </a:extLst>
                </p:cNvPr>
                <p:cNvSpPr txBox="1"/>
                <p:nvPr/>
              </p:nvSpPr>
              <p:spPr>
                <a:xfrm>
                  <a:off x="5535587" y="5421119"/>
                  <a:ext cx="763351" cy="338554"/>
                </a:xfrm>
                <a:prstGeom prst="rect">
                  <a:avLst/>
                </a:prstGeom>
                <a:noFill/>
              </p:spPr>
              <p:txBody>
                <a:bodyPr wrap="none" rtlCol="0">
                  <a:spAutoFit/>
                </a:bodyPr>
                <a:lstStyle/>
                <a:p>
                  <a:pPr algn="ctr"/>
                  <a:r>
                    <a:rPr lang="en-GB" sz="800" b="1" dirty="0"/>
                    <a:t>Watch, Listen</a:t>
                  </a:r>
                </a:p>
                <a:p>
                  <a:pPr algn="ctr"/>
                  <a:r>
                    <a:rPr lang="en-GB" sz="800" b="1" dirty="0"/>
                    <a:t>&amp; Read</a:t>
                  </a:r>
                </a:p>
              </p:txBody>
            </p:sp>
          </p:grpSp>
          <p:grpSp>
            <p:nvGrpSpPr>
              <p:cNvPr id="96" name="Group 95">
                <a:extLst>
                  <a:ext uri="{FF2B5EF4-FFF2-40B4-BE49-F238E27FC236}">
                    <a16:creationId xmlns:a16="http://schemas.microsoft.com/office/drawing/2014/main" id="{957223CF-7D50-4A70-A349-D03F394207F8}"/>
                  </a:ext>
                </a:extLst>
              </p:cNvPr>
              <p:cNvGrpSpPr/>
              <p:nvPr/>
            </p:nvGrpSpPr>
            <p:grpSpPr>
              <a:xfrm>
                <a:off x="7961281" y="5137274"/>
                <a:ext cx="575799" cy="551205"/>
                <a:chOff x="6138093" y="5173118"/>
                <a:chExt cx="575799" cy="551205"/>
              </a:xfrm>
            </p:grpSpPr>
            <p:pic>
              <p:nvPicPr>
                <p:cNvPr id="116" name="Graphic 115" descr="Checklist">
                  <a:hlinkClick r:id="rId8" action="ppaction://hlinksldjump"/>
                  <a:hlinkHover r:id="" action="ppaction://noaction" highlightClick="1"/>
                  <a:extLst>
                    <a:ext uri="{FF2B5EF4-FFF2-40B4-BE49-F238E27FC236}">
                      <a16:creationId xmlns:a16="http://schemas.microsoft.com/office/drawing/2014/main" id="{DC2D6476-048C-4F51-8A5C-55127851EEF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41739" y="5173118"/>
                  <a:ext cx="288000" cy="288000"/>
                </a:xfrm>
                <a:prstGeom prst="rect">
                  <a:avLst/>
                </a:prstGeom>
              </p:spPr>
            </p:pic>
            <p:sp>
              <p:nvSpPr>
                <p:cNvPr id="117" name="TextBox 116">
                  <a:hlinkClick r:id="rId8" action="ppaction://hlinksldjump"/>
                  <a:extLst>
                    <a:ext uri="{FF2B5EF4-FFF2-40B4-BE49-F238E27FC236}">
                      <a16:creationId xmlns:a16="http://schemas.microsoft.com/office/drawing/2014/main" id="{E8B280F2-D9BB-46CD-B4A1-0C5B4FE4CC39}"/>
                    </a:ext>
                  </a:extLst>
                </p:cNvPr>
                <p:cNvSpPr txBox="1"/>
                <p:nvPr/>
              </p:nvSpPr>
              <p:spPr>
                <a:xfrm>
                  <a:off x="6138093" y="5385769"/>
                  <a:ext cx="575799" cy="338554"/>
                </a:xfrm>
                <a:prstGeom prst="rect">
                  <a:avLst/>
                </a:prstGeom>
                <a:noFill/>
              </p:spPr>
              <p:txBody>
                <a:bodyPr wrap="none" rtlCol="0">
                  <a:spAutoFit/>
                </a:bodyPr>
                <a:lstStyle/>
                <a:p>
                  <a:r>
                    <a:rPr lang="en-GB" sz="800" b="1" dirty="0"/>
                    <a:t>Resource</a:t>
                  </a:r>
                </a:p>
                <a:p>
                  <a:pPr algn="ctr"/>
                  <a:r>
                    <a:rPr lang="en-GB" sz="800" b="1" dirty="0"/>
                    <a:t>Library</a:t>
                  </a:r>
                </a:p>
              </p:txBody>
            </p:sp>
          </p:grpSp>
          <p:grpSp>
            <p:nvGrpSpPr>
              <p:cNvPr id="97" name="Group 96">
                <a:extLst>
                  <a:ext uri="{FF2B5EF4-FFF2-40B4-BE49-F238E27FC236}">
                    <a16:creationId xmlns:a16="http://schemas.microsoft.com/office/drawing/2014/main" id="{CA70B4F4-8233-4DE7-A394-078E90FB7DD3}"/>
                  </a:ext>
                </a:extLst>
              </p:cNvPr>
              <p:cNvGrpSpPr/>
              <p:nvPr/>
            </p:nvGrpSpPr>
            <p:grpSpPr>
              <a:xfrm>
                <a:off x="8425269" y="5112037"/>
                <a:ext cx="587020" cy="572554"/>
                <a:chOff x="8486747" y="5066545"/>
                <a:chExt cx="587020" cy="572554"/>
              </a:xfrm>
            </p:grpSpPr>
            <p:pic>
              <p:nvPicPr>
                <p:cNvPr id="114" name="Graphic 113" descr="Diamond">
                  <a:hlinkClick r:id="rId11" action="ppaction://hlinksldjump"/>
                  <a:hlinkHover r:id="" action="ppaction://noaction" highlightClick="1"/>
                  <a:extLst>
                    <a:ext uri="{FF2B5EF4-FFF2-40B4-BE49-F238E27FC236}">
                      <a16:creationId xmlns:a16="http://schemas.microsoft.com/office/drawing/2014/main" id="{D7DF4891-8BDD-4492-A01F-57D9682EE3C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8609531" y="5066545"/>
                  <a:ext cx="288000" cy="288000"/>
                </a:xfrm>
                <a:prstGeom prst="rect">
                  <a:avLst/>
                </a:prstGeom>
              </p:spPr>
            </p:pic>
            <p:sp>
              <p:nvSpPr>
                <p:cNvPr id="115" name="TextBox 114">
                  <a:hlinkClick r:id="rId11" action="ppaction://hlinksldjump"/>
                  <a:extLst>
                    <a:ext uri="{FF2B5EF4-FFF2-40B4-BE49-F238E27FC236}">
                      <a16:creationId xmlns:a16="http://schemas.microsoft.com/office/drawing/2014/main" id="{B659BC92-5161-4A2C-822F-244805B9CCBB}"/>
                    </a:ext>
                  </a:extLst>
                </p:cNvPr>
                <p:cNvSpPr txBox="1"/>
                <p:nvPr/>
              </p:nvSpPr>
              <p:spPr>
                <a:xfrm>
                  <a:off x="8486747" y="5300545"/>
                  <a:ext cx="587020" cy="338554"/>
                </a:xfrm>
                <a:prstGeom prst="rect">
                  <a:avLst/>
                </a:prstGeom>
                <a:noFill/>
              </p:spPr>
              <p:txBody>
                <a:bodyPr wrap="none" rtlCol="0">
                  <a:spAutoFit/>
                </a:bodyPr>
                <a:lstStyle/>
                <a:p>
                  <a:pPr algn="ctr"/>
                  <a:r>
                    <a:rPr lang="en-GB" sz="800" b="1" dirty="0"/>
                    <a:t>Advice &amp; </a:t>
                  </a:r>
                  <a:br>
                    <a:rPr lang="en-GB" sz="800" b="1" dirty="0"/>
                  </a:br>
                  <a:r>
                    <a:rPr lang="en-GB" sz="800" b="1" dirty="0"/>
                    <a:t>Support</a:t>
                  </a:r>
                </a:p>
              </p:txBody>
            </p:sp>
          </p:grpSp>
          <p:grpSp>
            <p:nvGrpSpPr>
              <p:cNvPr id="98" name="Group 97">
                <a:extLst>
                  <a:ext uri="{FF2B5EF4-FFF2-40B4-BE49-F238E27FC236}">
                    <a16:creationId xmlns:a16="http://schemas.microsoft.com/office/drawing/2014/main" id="{6AA9A644-E5C0-4EEF-AE46-DF4DAAFC0A12}"/>
                  </a:ext>
                </a:extLst>
              </p:cNvPr>
              <p:cNvGrpSpPr/>
              <p:nvPr/>
            </p:nvGrpSpPr>
            <p:grpSpPr>
              <a:xfrm>
                <a:off x="7525060" y="5125211"/>
                <a:ext cx="460382" cy="563245"/>
                <a:chOff x="8398635" y="5153555"/>
                <a:chExt cx="460382" cy="563245"/>
              </a:xfrm>
            </p:grpSpPr>
            <p:pic>
              <p:nvPicPr>
                <p:cNvPr id="112" name="Graphic 111" descr="Clapper board">
                  <a:hlinkClick r:id="rId14" action="ppaction://hlinksldjump"/>
                  <a:hlinkHover r:id="" action="ppaction://noaction" highlightClick="1"/>
                  <a:extLst>
                    <a:ext uri="{FF2B5EF4-FFF2-40B4-BE49-F238E27FC236}">
                      <a16:creationId xmlns:a16="http://schemas.microsoft.com/office/drawing/2014/main" id="{71DEA049-21A5-4CAD-AC94-8BE6E287454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8480063" y="5153555"/>
                  <a:ext cx="288000" cy="288000"/>
                </a:xfrm>
                <a:prstGeom prst="rect">
                  <a:avLst/>
                </a:prstGeom>
              </p:spPr>
            </p:pic>
            <p:sp>
              <p:nvSpPr>
                <p:cNvPr id="113" name="TextBox 112">
                  <a:hlinkClick r:id="rId14" action="ppaction://hlinksldjump"/>
                  <a:extLst>
                    <a:ext uri="{FF2B5EF4-FFF2-40B4-BE49-F238E27FC236}">
                      <a16:creationId xmlns:a16="http://schemas.microsoft.com/office/drawing/2014/main" id="{89721A3A-8D49-4FFD-AD02-EB38A2CE85EF}"/>
                    </a:ext>
                  </a:extLst>
                </p:cNvPr>
                <p:cNvSpPr txBox="1"/>
                <p:nvPr/>
              </p:nvSpPr>
              <p:spPr>
                <a:xfrm>
                  <a:off x="8398635" y="5378246"/>
                  <a:ext cx="460382" cy="338554"/>
                </a:xfrm>
                <a:prstGeom prst="rect">
                  <a:avLst/>
                </a:prstGeom>
                <a:noFill/>
              </p:spPr>
              <p:txBody>
                <a:bodyPr wrap="none" rtlCol="0">
                  <a:spAutoFit/>
                </a:bodyPr>
                <a:lstStyle/>
                <a:p>
                  <a:pPr algn="ctr"/>
                  <a:r>
                    <a:rPr lang="en-GB" sz="800" b="1" dirty="0"/>
                    <a:t>Take </a:t>
                  </a:r>
                  <a:br>
                    <a:rPr lang="en-GB" sz="800" b="1" dirty="0"/>
                  </a:br>
                  <a:r>
                    <a:rPr lang="en-GB" sz="800" b="1" dirty="0"/>
                    <a:t>Action</a:t>
                  </a:r>
                </a:p>
              </p:txBody>
            </p:sp>
          </p:grpSp>
          <p:sp>
            <p:nvSpPr>
              <p:cNvPr id="99" name="TextBox 98">
                <a:extLst>
                  <a:ext uri="{FF2B5EF4-FFF2-40B4-BE49-F238E27FC236}">
                    <a16:creationId xmlns:a16="http://schemas.microsoft.com/office/drawing/2014/main" id="{0671AFF4-4273-4449-AF5F-88ED9DCFC8E4}"/>
                  </a:ext>
                </a:extLst>
              </p:cNvPr>
              <p:cNvSpPr txBox="1"/>
              <p:nvPr/>
            </p:nvSpPr>
            <p:spPr>
              <a:xfrm>
                <a:off x="3716206" y="4932601"/>
                <a:ext cx="3765683" cy="230832"/>
              </a:xfrm>
              <a:prstGeom prst="rect">
                <a:avLst/>
              </a:prstGeom>
              <a:noFill/>
            </p:spPr>
            <p:txBody>
              <a:bodyPr wrap="square" rtlCol="0">
                <a:spAutoFit/>
              </a:bodyPr>
              <a:lstStyle/>
              <a:p>
                <a:r>
                  <a:rPr lang="en-GB" sz="900" b="1" dirty="0">
                    <a:solidFill>
                      <a:schemeClr val="bg2"/>
                    </a:solidFill>
                    <a:effectLst>
                      <a:outerShdw blurRad="38100" dist="38100" dir="2700000" algn="tl">
                        <a:srgbClr val="000000">
                          <a:alpha val="43137"/>
                        </a:srgbClr>
                      </a:outerShdw>
                    </a:effectLst>
                  </a:rPr>
                  <a:t>Navigation Bar – Click on the icons to find out more</a:t>
                </a:r>
              </a:p>
            </p:txBody>
          </p:sp>
          <p:grpSp>
            <p:nvGrpSpPr>
              <p:cNvPr id="100" name="Group 99">
                <a:extLst>
                  <a:ext uri="{FF2B5EF4-FFF2-40B4-BE49-F238E27FC236}">
                    <a16:creationId xmlns:a16="http://schemas.microsoft.com/office/drawing/2014/main" id="{FD4D917D-7FF7-4219-876F-968C16FE55E2}"/>
                  </a:ext>
                </a:extLst>
              </p:cNvPr>
              <p:cNvGrpSpPr/>
              <p:nvPr/>
            </p:nvGrpSpPr>
            <p:grpSpPr>
              <a:xfrm>
                <a:off x="4524671" y="5148976"/>
                <a:ext cx="716863" cy="550389"/>
                <a:chOff x="5639947" y="5178166"/>
                <a:chExt cx="716863" cy="509532"/>
              </a:xfrm>
            </p:grpSpPr>
            <p:pic>
              <p:nvPicPr>
                <p:cNvPr id="110" name="Graphic 109" descr="Warning">
                  <a:hlinkClick r:id="rId17" action="ppaction://hlinksldjump" tooltip="Extra Familial Risk" highlightClick="1"/>
                  <a:hlinkHover r:id="" action="ppaction://noaction" highlightClick="1"/>
                  <a:extLst>
                    <a:ext uri="{FF2B5EF4-FFF2-40B4-BE49-F238E27FC236}">
                      <a16:creationId xmlns:a16="http://schemas.microsoft.com/office/drawing/2014/main" id="{B0FB52E3-2EE3-4857-A5EE-BFF5C10DE1D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p:blipFill>
              <p:spPr>
                <a:xfrm>
                  <a:off x="5861244" y="5178166"/>
                  <a:ext cx="245151" cy="245151"/>
                </a:xfrm>
                <a:prstGeom prst="rect">
                  <a:avLst/>
                </a:prstGeom>
              </p:spPr>
            </p:pic>
            <p:sp>
              <p:nvSpPr>
                <p:cNvPr id="111" name="TextBox 110">
                  <a:hlinkClick r:id="rId17" action="ppaction://hlinksldjump" tooltip="Extra Familial Risk"/>
                  <a:extLst>
                    <a:ext uri="{FF2B5EF4-FFF2-40B4-BE49-F238E27FC236}">
                      <a16:creationId xmlns:a16="http://schemas.microsoft.com/office/drawing/2014/main" id="{0BAD083D-7085-48BB-807F-A4170BBD9EEC}"/>
                    </a:ext>
                  </a:extLst>
                </p:cNvPr>
                <p:cNvSpPr txBox="1"/>
                <p:nvPr/>
              </p:nvSpPr>
              <p:spPr>
                <a:xfrm>
                  <a:off x="5639947" y="5374276"/>
                  <a:ext cx="716863" cy="313422"/>
                </a:xfrm>
                <a:prstGeom prst="rect">
                  <a:avLst/>
                </a:prstGeom>
                <a:noFill/>
              </p:spPr>
              <p:txBody>
                <a:bodyPr wrap="none" rtlCol="0">
                  <a:spAutoFit/>
                </a:bodyPr>
                <a:lstStyle/>
                <a:p>
                  <a:pPr algn="ctr"/>
                  <a:r>
                    <a:rPr lang="en-GB" sz="800" b="1" dirty="0"/>
                    <a:t>Extra </a:t>
                  </a:r>
                  <a:br>
                    <a:rPr lang="en-GB" sz="800" b="1" dirty="0"/>
                  </a:br>
                  <a:r>
                    <a:rPr lang="en-GB" sz="800" b="1" dirty="0"/>
                    <a:t>Familial Risk</a:t>
                  </a:r>
                </a:p>
              </p:txBody>
            </p:sp>
          </p:grpSp>
          <p:grpSp>
            <p:nvGrpSpPr>
              <p:cNvPr id="101" name="Group 100">
                <a:extLst>
                  <a:ext uri="{FF2B5EF4-FFF2-40B4-BE49-F238E27FC236}">
                    <a16:creationId xmlns:a16="http://schemas.microsoft.com/office/drawing/2014/main" id="{D5764768-A8ED-4E75-9AA9-C6A0FB434101}"/>
                  </a:ext>
                </a:extLst>
              </p:cNvPr>
              <p:cNvGrpSpPr/>
              <p:nvPr/>
            </p:nvGrpSpPr>
            <p:grpSpPr>
              <a:xfrm>
                <a:off x="5128238" y="5170045"/>
                <a:ext cx="740908" cy="523039"/>
                <a:chOff x="7400526" y="5183132"/>
                <a:chExt cx="740908" cy="523039"/>
              </a:xfrm>
            </p:grpSpPr>
            <p:pic>
              <p:nvPicPr>
                <p:cNvPr id="108" name="Picture 2" descr="Target Concentric Circles Symbol">
                  <a:hlinkClick r:id="rId20" action="ppaction://hlinksldjump" tooltip="Contextual Safeguarding"/>
                  <a:hlinkHover r:id="" action="ppaction://noaction" highlightClick="1"/>
                  <a:extLst>
                    <a:ext uri="{FF2B5EF4-FFF2-40B4-BE49-F238E27FC236}">
                      <a16:creationId xmlns:a16="http://schemas.microsoft.com/office/drawing/2014/main" id="{BF680945-560E-48B5-AB59-8BBB976CF9E8}"/>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614558" y="5183132"/>
                  <a:ext cx="245151" cy="245151"/>
                </a:xfrm>
                <a:prstGeom prst="rect">
                  <a:avLst/>
                </a:prstGeom>
                <a:noFill/>
                <a:extLst>
                  <a:ext uri="{909E8E84-426E-40DD-AFC4-6F175D3DCCD1}">
                    <a14:hiddenFill xmlns:a14="http://schemas.microsoft.com/office/drawing/2010/main">
                      <a:solidFill>
                        <a:srgbClr val="FFFFFF"/>
                      </a:solidFill>
                    </a14:hiddenFill>
                  </a:ext>
                </a:extLst>
              </p:spPr>
            </p:pic>
            <p:sp>
              <p:nvSpPr>
                <p:cNvPr id="109" name="TextBox 108">
                  <a:hlinkClick r:id="rId20" action="ppaction://hlinksldjump" tooltip="Contextual Safeguarding"/>
                  <a:extLst>
                    <a:ext uri="{FF2B5EF4-FFF2-40B4-BE49-F238E27FC236}">
                      <a16:creationId xmlns:a16="http://schemas.microsoft.com/office/drawing/2014/main" id="{F0C2DF9A-7CCD-4566-A49C-51CB17AF17F2}"/>
                    </a:ext>
                  </a:extLst>
                </p:cNvPr>
                <p:cNvSpPr txBox="1"/>
                <p:nvPr/>
              </p:nvSpPr>
              <p:spPr>
                <a:xfrm>
                  <a:off x="7400526" y="5367617"/>
                  <a:ext cx="740908" cy="338554"/>
                </a:xfrm>
                <a:prstGeom prst="rect">
                  <a:avLst/>
                </a:prstGeom>
                <a:noFill/>
              </p:spPr>
              <p:txBody>
                <a:bodyPr wrap="none" rtlCol="0">
                  <a:spAutoFit/>
                </a:bodyPr>
                <a:lstStyle/>
                <a:p>
                  <a:pPr algn="ctr"/>
                  <a:r>
                    <a:rPr lang="en-GB" sz="800" b="1" dirty="0"/>
                    <a:t>Contextual</a:t>
                  </a:r>
                </a:p>
                <a:p>
                  <a:pPr algn="ctr"/>
                  <a:r>
                    <a:rPr lang="en-GB" sz="800" b="1" dirty="0"/>
                    <a:t>Safeguarding</a:t>
                  </a:r>
                </a:p>
              </p:txBody>
            </p:sp>
          </p:grpSp>
          <p:grpSp>
            <p:nvGrpSpPr>
              <p:cNvPr id="102" name="Group 101">
                <a:extLst>
                  <a:ext uri="{FF2B5EF4-FFF2-40B4-BE49-F238E27FC236}">
                    <a16:creationId xmlns:a16="http://schemas.microsoft.com/office/drawing/2014/main" id="{4B3C4369-AAD9-4B83-93DE-4881677BEFDC}"/>
                  </a:ext>
                </a:extLst>
              </p:cNvPr>
              <p:cNvGrpSpPr/>
              <p:nvPr/>
            </p:nvGrpSpPr>
            <p:grpSpPr>
              <a:xfrm>
                <a:off x="6453115" y="5125212"/>
                <a:ext cx="696024" cy="560459"/>
                <a:chOff x="7422970" y="5145712"/>
                <a:chExt cx="696024" cy="560459"/>
              </a:xfrm>
            </p:grpSpPr>
            <p:pic>
              <p:nvPicPr>
                <p:cNvPr id="106" name="Picture 2" descr="Lightbulb and gear">
                  <a:hlinkClick r:id="rId22" action="ppaction://hlinksldjump"/>
                  <a:hlinkHover r:id="" action="ppaction://noaction" highlightClick="1"/>
                  <a:extLst>
                    <a:ext uri="{FF2B5EF4-FFF2-40B4-BE49-F238E27FC236}">
                      <a16:creationId xmlns:a16="http://schemas.microsoft.com/office/drawing/2014/main" id="{6E9D212F-88C7-49DC-B454-04A7B5915194}"/>
                    </a:ext>
                  </a:extLst>
                </p:cNvPr>
                <p:cNvPicPr>
                  <a:picLocks noChangeAspect="1" noChangeArrowheads="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bwMode="auto">
                <a:xfrm>
                  <a:off x="7641854" y="5145712"/>
                  <a:ext cx="282572" cy="282572"/>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a:hlinkClick r:id="rId22" action="ppaction://hlinksldjump"/>
                  <a:extLst>
                    <a:ext uri="{FF2B5EF4-FFF2-40B4-BE49-F238E27FC236}">
                      <a16:creationId xmlns:a16="http://schemas.microsoft.com/office/drawing/2014/main" id="{E11D148B-4352-4C9C-8483-8D9850CFB62F}"/>
                    </a:ext>
                  </a:extLst>
                </p:cNvPr>
                <p:cNvSpPr txBox="1"/>
                <p:nvPr/>
              </p:nvSpPr>
              <p:spPr>
                <a:xfrm>
                  <a:off x="7422970" y="5367617"/>
                  <a:ext cx="696024" cy="338554"/>
                </a:xfrm>
                <a:prstGeom prst="rect">
                  <a:avLst/>
                </a:prstGeom>
                <a:noFill/>
              </p:spPr>
              <p:txBody>
                <a:bodyPr wrap="none" rtlCol="0">
                  <a:spAutoFit/>
                </a:bodyPr>
                <a:lstStyle/>
                <a:p>
                  <a:pPr algn="ctr"/>
                  <a:r>
                    <a:rPr lang="en-GB" sz="800" b="1" dirty="0"/>
                    <a:t>Strategic</a:t>
                  </a:r>
                </a:p>
                <a:p>
                  <a:pPr algn="ctr"/>
                  <a:r>
                    <a:rPr lang="en-GB" sz="800" b="1" dirty="0"/>
                    <a:t>Governance</a:t>
                  </a:r>
                </a:p>
              </p:txBody>
            </p:sp>
          </p:grpSp>
          <p:grpSp>
            <p:nvGrpSpPr>
              <p:cNvPr id="103" name="Group 102">
                <a:extLst>
                  <a:ext uri="{FF2B5EF4-FFF2-40B4-BE49-F238E27FC236}">
                    <a16:creationId xmlns:a16="http://schemas.microsoft.com/office/drawing/2014/main" id="{FDF620BD-0EDC-46CE-991F-CCF80174FBBE}"/>
                  </a:ext>
                </a:extLst>
              </p:cNvPr>
              <p:cNvGrpSpPr/>
              <p:nvPr/>
            </p:nvGrpSpPr>
            <p:grpSpPr>
              <a:xfrm>
                <a:off x="7014855" y="5133239"/>
                <a:ext cx="535724" cy="552131"/>
                <a:chOff x="7375893" y="5154040"/>
                <a:chExt cx="535724" cy="552131"/>
              </a:xfrm>
            </p:grpSpPr>
            <p:pic>
              <p:nvPicPr>
                <p:cNvPr id="104" name="Picture 2" descr="Target">
                  <a:hlinkClick r:id="rId25" action="ppaction://hlinksldjump"/>
                  <a:hlinkHover r:id="" action="ppaction://noaction" highlightClick="1"/>
                  <a:extLst>
                    <a:ext uri="{FF2B5EF4-FFF2-40B4-BE49-F238E27FC236}">
                      <a16:creationId xmlns:a16="http://schemas.microsoft.com/office/drawing/2014/main" id="{87670AC5-E28E-4B85-A792-EBEF13FC96EA}"/>
                    </a:ext>
                  </a:extLst>
                </p:cNvPr>
                <p:cNvPicPr>
                  <a:picLocks noChangeAspect="1" noChangeArrowheads="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p:blipFill>
              <p:spPr bwMode="auto">
                <a:xfrm>
                  <a:off x="7491879" y="5154040"/>
                  <a:ext cx="274243" cy="274243"/>
                </a:xfrm>
                <a:prstGeom prst="rect">
                  <a:avLst/>
                </a:prstGeom>
                <a:noFill/>
                <a:extLst>
                  <a:ext uri="{909E8E84-426E-40DD-AFC4-6F175D3DCCD1}">
                    <a14:hiddenFill xmlns:a14="http://schemas.microsoft.com/office/drawing/2010/main">
                      <a:solidFill>
                        <a:srgbClr val="FFFFFF"/>
                      </a:solidFill>
                    </a14:hiddenFill>
                  </a:ext>
                </a:extLst>
              </p:spPr>
            </p:pic>
            <p:sp>
              <p:nvSpPr>
                <p:cNvPr id="105" name="TextBox 104">
                  <a:hlinkClick r:id="rId25" action="ppaction://hlinksldjump"/>
                  <a:extLst>
                    <a:ext uri="{FF2B5EF4-FFF2-40B4-BE49-F238E27FC236}">
                      <a16:creationId xmlns:a16="http://schemas.microsoft.com/office/drawing/2014/main" id="{EC0A4D42-7AD6-4F0B-8BF8-A57CABA53504}"/>
                    </a:ext>
                  </a:extLst>
                </p:cNvPr>
                <p:cNvSpPr txBox="1"/>
                <p:nvPr/>
              </p:nvSpPr>
              <p:spPr>
                <a:xfrm>
                  <a:off x="7375893" y="5367617"/>
                  <a:ext cx="535724" cy="338554"/>
                </a:xfrm>
                <a:prstGeom prst="rect">
                  <a:avLst/>
                </a:prstGeom>
                <a:noFill/>
              </p:spPr>
              <p:txBody>
                <a:bodyPr wrap="none" rtlCol="0">
                  <a:spAutoFit/>
                </a:bodyPr>
                <a:lstStyle/>
                <a:p>
                  <a:pPr algn="ctr"/>
                  <a:r>
                    <a:rPr lang="en-GB" sz="800" b="1" dirty="0"/>
                    <a:t>Tactical </a:t>
                  </a:r>
                  <a:br>
                    <a:rPr lang="en-GB" sz="800" b="1" dirty="0"/>
                  </a:br>
                  <a:r>
                    <a:rPr lang="en-GB" sz="800" b="1" dirty="0"/>
                    <a:t>Delivery</a:t>
                  </a:r>
                </a:p>
              </p:txBody>
            </p:sp>
          </p:grpSp>
        </p:grpSp>
        <p:pic>
          <p:nvPicPr>
            <p:cNvPr id="91" name="Graphic 90" descr="Help">
              <a:hlinkClick r:id="rId28" action="ppaction://hlinksldjump" tooltip="Home"/>
              <a:hlinkHover r:id="" action="ppaction://noaction" highlightClick="1"/>
              <a:extLst>
                <a:ext uri="{FF2B5EF4-FFF2-40B4-BE49-F238E27FC236}">
                  <a16:creationId xmlns:a16="http://schemas.microsoft.com/office/drawing/2014/main" id="{A2E2A751-F0F8-4B96-967C-AA0922CDD3D7}"/>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p:blipFill>
          <p:spPr>
            <a:xfrm>
              <a:off x="4241460" y="5141190"/>
              <a:ext cx="288000" cy="288000"/>
            </a:xfrm>
            <a:prstGeom prst="rect">
              <a:avLst/>
            </a:prstGeom>
          </p:spPr>
        </p:pic>
        <p:sp>
          <p:nvSpPr>
            <p:cNvPr id="92" name="TextBox 91">
              <a:hlinkClick r:id="rId28" action="ppaction://hlinksldjump" tooltip="About"/>
              <a:extLst>
                <a:ext uri="{FF2B5EF4-FFF2-40B4-BE49-F238E27FC236}">
                  <a16:creationId xmlns:a16="http://schemas.microsoft.com/office/drawing/2014/main" id="{205A1440-B9EB-498B-9E0B-07BC583FDCAC}"/>
                </a:ext>
              </a:extLst>
            </p:cNvPr>
            <p:cNvSpPr txBox="1"/>
            <p:nvPr/>
          </p:nvSpPr>
          <p:spPr>
            <a:xfrm>
              <a:off x="4174129" y="5357599"/>
              <a:ext cx="445956" cy="215444"/>
            </a:xfrm>
            <a:prstGeom prst="rect">
              <a:avLst/>
            </a:prstGeom>
            <a:noFill/>
          </p:spPr>
          <p:txBody>
            <a:bodyPr wrap="none" rtlCol="0">
              <a:spAutoFit/>
            </a:bodyPr>
            <a:lstStyle/>
            <a:p>
              <a:r>
                <a:rPr lang="en-GB" sz="800" b="1" dirty="0"/>
                <a:t>About</a:t>
              </a:r>
            </a:p>
          </p:txBody>
        </p:sp>
      </p:grpSp>
    </p:spTree>
    <p:extLst>
      <p:ext uri="{BB962C8B-B14F-4D97-AF65-F5344CB8AC3E}">
        <p14:creationId xmlns:p14="http://schemas.microsoft.com/office/powerpoint/2010/main" val="2143111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3A6CA-9314-4F12-B1C9-82EEA396E373}"/>
              </a:ext>
            </a:extLst>
          </p:cNvPr>
          <p:cNvSpPr>
            <a:spLocks noGrp="1"/>
          </p:cNvSpPr>
          <p:nvPr>
            <p:ph type="title"/>
          </p:nvPr>
        </p:nvSpPr>
        <p:spPr>
          <a:xfrm>
            <a:off x="486561" y="0"/>
            <a:ext cx="7514439" cy="997293"/>
          </a:xfrm>
        </p:spPr>
        <p:txBody>
          <a:bodyPr/>
          <a:lstStyle/>
          <a:p>
            <a:r>
              <a:rPr lang="en-GB" dirty="0"/>
              <a:t>Extra-familial risk and harm includes:</a:t>
            </a:r>
          </a:p>
        </p:txBody>
      </p:sp>
      <p:graphicFrame>
        <p:nvGraphicFramePr>
          <p:cNvPr id="4" name="Content Placeholder 3">
            <a:extLst>
              <a:ext uri="{FF2B5EF4-FFF2-40B4-BE49-F238E27FC236}">
                <a16:creationId xmlns:a16="http://schemas.microsoft.com/office/drawing/2014/main" id="{DAFE7CAB-E66F-4699-91AB-216F5337EA69}"/>
              </a:ext>
            </a:extLst>
          </p:cNvPr>
          <p:cNvGraphicFramePr>
            <a:graphicFrameLocks noGrp="1"/>
          </p:cNvGraphicFramePr>
          <p:nvPr>
            <p:ph idx="1"/>
            <p:extLst>
              <p:ext uri="{D42A27DB-BD31-4B8C-83A1-F6EECF244321}">
                <p14:modId xmlns:p14="http://schemas.microsoft.com/office/powerpoint/2010/main" val="192921783"/>
              </p:ext>
            </p:extLst>
          </p:nvPr>
        </p:nvGraphicFramePr>
        <p:xfrm>
          <a:off x="1019263" y="772835"/>
          <a:ext cx="7105474" cy="41693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Rounded Corners 2">
            <a:hlinkClick r:id="rId7" action="ppaction://hlinksldjump" tooltip="Back to Extra Familial Risk page"/>
            <a:extLst>
              <a:ext uri="{FF2B5EF4-FFF2-40B4-BE49-F238E27FC236}">
                <a16:creationId xmlns:a16="http://schemas.microsoft.com/office/drawing/2014/main" id="{831E0CA8-F7F2-497F-B147-8B0DD2987B15}"/>
              </a:ext>
            </a:extLst>
          </p:cNvPr>
          <p:cNvSpPr/>
          <p:nvPr/>
        </p:nvSpPr>
        <p:spPr>
          <a:xfrm>
            <a:off x="7801761" y="5184396"/>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
        <p:nvSpPr>
          <p:cNvPr id="5" name="Rectangle 4">
            <a:extLst>
              <a:ext uri="{FF2B5EF4-FFF2-40B4-BE49-F238E27FC236}">
                <a16:creationId xmlns:a16="http://schemas.microsoft.com/office/drawing/2014/main" id="{82F502A8-E7F8-4D9A-9FFE-11BFEE84AA4C}"/>
              </a:ext>
            </a:extLst>
          </p:cNvPr>
          <p:cNvSpPr/>
          <p:nvPr/>
        </p:nvSpPr>
        <p:spPr>
          <a:xfrm>
            <a:off x="2147879" y="5236038"/>
            <a:ext cx="5133765" cy="307777"/>
          </a:xfrm>
          <a:prstGeom prst="rect">
            <a:avLst/>
          </a:prstGeom>
        </p:spPr>
        <p:txBody>
          <a:bodyPr wrap="square">
            <a:spAutoFit/>
          </a:bodyPr>
          <a:lstStyle/>
          <a:p>
            <a:pPr algn="ctr"/>
            <a:r>
              <a:rPr lang="en-GB" sz="1400" dirty="0">
                <a:solidFill>
                  <a:schemeClr val="bg1">
                    <a:lumMod val="50000"/>
                  </a:schemeClr>
                </a:solidFill>
              </a:rPr>
              <a:t>Hover over each category of harm to read a short definition</a:t>
            </a:r>
          </a:p>
        </p:txBody>
      </p:sp>
    </p:spTree>
    <p:extLst>
      <p:ext uri="{BB962C8B-B14F-4D97-AF65-F5344CB8AC3E}">
        <p14:creationId xmlns:p14="http://schemas.microsoft.com/office/powerpoint/2010/main" val="1986122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graphicEl>
                                              <a:dgm id="{34EE7231-6628-496F-A1FC-104A01FE934F}"/>
                                            </p:graphicEl>
                                          </p:spTgt>
                                        </p:tgtEl>
                                        <p:attrNameLst>
                                          <p:attrName>style.visibility</p:attrName>
                                        </p:attrNameLst>
                                      </p:cBhvr>
                                      <p:to>
                                        <p:strVal val="visible"/>
                                      </p:to>
                                    </p:set>
                                    <p:animEffect transition="in" filter="fade">
                                      <p:cBhvr>
                                        <p:cTn id="7" dur="1000"/>
                                        <p:tgtEl>
                                          <p:spTgt spid="4">
                                            <p:graphicEl>
                                              <a:dgm id="{34EE7231-6628-496F-A1FC-104A01FE934F}"/>
                                            </p:graphicEl>
                                          </p:spTgt>
                                        </p:tgtEl>
                                      </p:cBhvr>
                                    </p:animEffect>
                                    <p:anim calcmode="lin" valueType="num">
                                      <p:cBhvr>
                                        <p:cTn id="8" dur="1000" fill="hold"/>
                                        <p:tgtEl>
                                          <p:spTgt spid="4">
                                            <p:graphicEl>
                                              <a:dgm id="{34EE7231-6628-496F-A1FC-104A01FE934F}"/>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34EE7231-6628-496F-A1FC-104A01FE934F}"/>
                                            </p:graphic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graphicEl>
                                              <a:dgm id="{C3ACF4C0-4F9A-4377-9F5A-C7A3063C3C57}"/>
                                            </p:graphicEl>
                                          </p:spTgt>
                                        </p:tgtEl>
                                        <p:attrNameLst>
                                          <p:attrName>style.visibility</p:attrName>
                                        </p:attrNameLst>
                                      </p:cBhvr>
                                      <p:to>
                                        <p:strVal val="visible"/>
                                      </p:to>
                                    </p:set>
                                    <p:animEffect transition="in" filter="fade">
                                      <p:cBhvr>
                                        <p:cTn id="12" dur="1000"/>
                                        <p:tgtEl>
                                          <p:spTgt spid="4">
                                            <p:graphicEl>
                                              <a:dgm id="{C3ACF4C0-4F9A-4377-9F5A-C7A3063C3C57}"/>
                                            </p:graphicEl>
                                          </p:spTgt>
                                        </p:tgtEl>
                                      </p:cBhvr>
                                    </p:animEffect>
                                    <p:anim calcmode="lin" valueType="num">
                                      <p:cBhvr>
                                        <p:cTn id="13" dur="1000" fill="hold"/>
                                        <p:tgtEl>
                                          <p:spTgt spid="4">
                                            <p:graphicEl>
                                              <a:dgm id="{C3ACF4C0-4F9A-4377-9F5A-C7A3063C3C57}"/>
                                            </p:graphicEl>
                                          </p:spTgt>
                                        </p:tgtEl>
                                        <p:attrNameLst>
                                          <p:attrName>ppt_x</p:attrName>
                                        </p:attrNameLst>
                                      </p:cBhvr>
                                      <p:tavLst>
                                        <p:tav tm="0">
                                          <p:val>
                                            <p:strVal val="#ppt_x"/>
                                          </p:val>
                                        </p:tav>
                                        <p:tav tm="100000">
                                          <p:val>
                                            <p:strVal val="#ppt_x"/>
                                          </p:val>
                                        </p:tav>
                                      </p:tavLst>
                                    </p:anim>
                                    <p:anim calcmode="lin" valueType="num">
                                      <p:cBhvr>
                                        <p:cTn id="14" dur="1000" fill="hold"/>
                                        <p:tgtEl>
                                          <p:spTgt spid="4">
                                            <p:graphicEl>
                                              <a:dgm id="{C3ACF4C0-4F9A-4377-9F5A-C7A3063C3C57}"/>
                                            </p:graphic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250"/>
                                  </p:stCondLst>
                                  <p:childTnLst>
                                    <p:set>
                                      <p:cBhvr>
                                        <p:cTn id="16" dur="1" fill="hold">
                                          <p:stCondLst>
                                            <p:cond delay="0"/>
                                          </p:stCondLst>
                                        </p:cTn>
                                        <p:tgtEl>
                                          <p:spTgt spid="4">
                                            <p:graphicEl>
                                              <a:dgm id="{30772081-4AF9-4CE5-946E-C05FAEE29759}"/>
                                            </p:graphicEl>
                                          </p:spTgt>
                                        </p:tgtEl>
                                        <p:attrNameLst>
                                          <p:attrName>style.visibility</p:attrName>
                                        </p:attrNameLst>
                                      </p:cBhvr>
                                      <p:to>
                                        <p:strVal val="visible"/>
                                      </p:to>
                                    </p:set>
                                    <p:animEffect transition="in" filter="fade">
                                      <p:cBhvr>
                                        <p:cTn id="17" dur="1000"/>
                                        <p:tgtEl>
                                          <p:spTgt spid="4">
                                            <p:graphicEl>
                                              <a:dgm id="{30772081-4AF9-4CE5-946E-C05FAEE29759}"/>
                                            </p:graphicEl>
                                          </p:spTgt>
                                        </p:tgtEl>
                                      </p:cBhvr>
                                    </p:animEffect>
                                    <p:anim calcmode="lin" valueType="num">
                                      <p:cBhvr>
                                        <p:cTn id="18" dur="1000" fill="hold"/>
                                        <p:tgtEl>
                                          <p:spTgt spid="4">
                                            <p:graphicEl>
                                              <a:dgm id="{30772081-4AF9-4CE5-946E-C05FAEE29759}"/>
                                            </p:graphicEl>
                                          </p:spTgt>
                                        </p:tgtEl>
                                        <p:attrNameLst>
                                          <p:attrName>ppt_x</p:attrName>
                                        </p:attrNameLst>
                                      </p:cBhvr>
                                      <p:tavLst>
                                        <p:tav tm="0">
                                          <p:val>
                                            <p:strVal val="#ppt_x"/>
                                          </p:val>
                                        </p:tav>
                                        <p:tav tm="100000">
                                          <p:val>
                                            <p:strVal val="#ppt_x"/>
                                          </p:val>
                                        </p:tav>
                                      </p:tavLst>
                                    </p:anim>
                                    <p:anim calcmode="lin" valueType="num">
                                      <p:cBhvr>
                                        <p:cTn id="19" dur="1000" fill="hold"/>
                                        <p:tgtEl>
                                          <p:spTgt spid="4">
                                            <p:graphicEl>
                                              <a:dgm id="{30772081-4AF9-4CE5-946E-C05FAEE29759}"/>
                                            </p:graphic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250"/>
                                  </p:stCondLst>
                                  <p:childTnLst>
                                    <p:set>
                                      <p:cBhvr>
                                        <p:cTn id="21" dur="1" fill="hold">
                                          <p:stCondLst>
                                            <p:cond delay="0"/>
                                          </p:stCondLst>
                                        </p:cTn>
                                        <p:tgtEl>
                                          <p:spTgt spid="4">
                                            <p:graphicEl>
                                              <a:dgm id="{E412848E-DF26-44FF-8A11-6766AE886D20}"/>
                                            </p:graphicEl>
                                          </p:spTgt>
                                        </p:tgtEl>
                                        <p:attrNameLst>
                                          <p:attrName>style.visibility</p:attrName>
                                        </p:attrNameLst>
                                      </p:cBhvr>
                                      <p:to>
                                        <p:strVal val="visible"/>
                                      </p:to>
                                    </p:set>
                                    <p:animEffect transition="in" filter="fade">
                                      <p:cBhvr>
                                        <p:cTn id="22" dur="1000"/>
                                        <p:tgtEl>
                                          <p:spTgt spid="4">
                                            <p:graphicEl>
                                              <a:dgm id="{E412848E-DF26-44FF-8A11-6766AE886D20}"/>
                                            </p:graphicEl>
                                          </p:spTgt>
                                        </p:tgtEl>
                                      </p:cBhvr>
                                    </p:animEffect>
                                    <p:anim calcmode="lin" valueType="num">
                                      <p:cBhvr>
                                        <p:cTn id="23" dur="1000" fill="hold"/>
                                        <p:tgtEl>
                                          <p:spTgt spid="4">
                                            <p:graphicEl>
                                              <a:dgm id="{E412848E-DF26-44FF-8A11-6766AE886D20}"/>
                                            </p:graphicEl>
                                          </p:spTgt>
                                        </p:tgtEl>
                                        <p:attrNameLst>
                                          <p:attrName>ppt_x</p:attrName>
                                        </p:attrNameLst>
                                      </p:cBhvr>
                                      <p:tavLst>
                                        <p:tav tm="0">
                                          <p:val>
                                            <p:strVal val="#ppt_x"/>
                                          </p:val>
                                        </p:tav>
                                        <p:tav tm="100000">
                                          <p:val>
                                            <p:strVal val="#ppt_x"/>
                                          </p:val>
                                        </p:tav>
                                      </p:tavLst>
                                    </p:anim>
                                    <p:anim calcmode="lin" valueType="num">
                                      <p:cBhvr>
                                        <p:cTn id="24" dur="1000" fill="hold"/>
                                        <p:tgtEl>
                                          <p:spTgt spid="4">
                                            <p:graphicEl>
                                              <a:dgm id="{E412848E-DF26-44FF-8A11-6766AE886D20}"/>
                                            </p:graphic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500"/>
                                  </p:stCondLst>
                                  <p:childTnLst>
                                    <p:set>
                                      <p:cBhvr>
                                        <p:cTn id="26" dur="1" fill="hold">
                                          <p:stCondLst>
                                            <p:cond delay="0"/>
                                          </p:stCondLst>
                                        </p:cTn>
                                        <p:tgtEl>
                                          <p:spTgt spid="4">
                                            <p:graphicEl>
                                              <a:dgm id="{CF087EFA-E915-46F7-9D02-5B173E54592F}"/>
                                            </p:graphicEl>
                                          </p:spTgt>
                                        </p:tgtEl>
                                        <p:attrNameLst>
                                          <p:attrName>style.visibility</p:attrName>
                                        </p:attrNameLst>
                                      </p:cBhvr>
                                      <p:to>
                                        <p:strVal val="visible"/>
                                      </p:to>
                                    </p:set>
                                    <p:animEffect transition="in" filter="fade">
                                      <p:cBhvr>
                                        <p:cTn id="27" dur="1000"/>
                                        <p:tgtEl>
                                          <p:spTgt spid="4">
                                            <p:graphicEl>
                                              <a:dgm id="{CF087EFA-E915-46F7-9D02-5B173E54592F}"/>
                                            </p:graphicEl>
                                          </p:spTgt>
                                        </p:tgtEl>
                                      </p:cBhvr>
                                    </p:animEffect>
                                    <p:anim calcmode="lin" valueType="num">
                                      <p:cBhvr>
                                        <p:cTn id="28" dur="1000" fill="hold"/>
                                        <p:tgtEl>
                                          <p:spTgt spid="4">
                                            <p:graphicEl>
                                              <a:dgm id="{CF087EFA-E915-46F7-9D02-5B173E54592F}"/>
                                            </p:graphicEl>
                                          </p:spTgt>
                                        </p:tgtEl>
                                        <p:attrNameLst>
                                          <p:attrName>ppt_x</p:attrName>
                                        </p:attrNameLst>
                                      </p:cBhvr>
                                      <p:tavLst>
                                        <p:tav tm="0">
                                          <p:val>
                                            <p:strVal val="#ppt_x"/>
                                          </p:val>
                                        </p:tav>
                                        <p:tav tm="100000">
                                          <p:val>
                                            <p:strVal val="#ppt_x"/>
                                          </p:val>
                                        </p:tav>
                                      </p:tavLst>
                                    </p:anim>
                                    <p:anim calcmode="lin" valueType="num">
                                      <p:cBhvr>
                                        <p:cTn id="29" dur="1000" fill="hold"/>
                                        <p:tgtEl>
                                          <p:spTgt spid="4">
                                            <p:graphicEl>
                                              <a:dgm id="{CF087EFA-E915-46F7-9D02-5B173E54592F}"/>
                                            </p:graphic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2500"/>
                                  </p:stCondLst>
                                  <p:childTnLst>
                                    <p:set>
                                      <p:cBhvr>
                                        <p:cTn id="31" dur="1" fill="hold">
                                          <p:stCondLst>
                                            <p:cond delay="0"/>
                                          </p:stCondLst>
                                        </p:cTn>
                                        <p:tgtEl>
                                          <p:spTgt spid="4">
                                            <p:graphicEl>
                                              <a:dgm id="{2CFF8B0E-BD14-4CE4-9288-C5964EB12E43}"/>
                                            </p:graphicEl>
                                          </p:spTgt>
                                        </p:tgtEl>
                                        <p:attrNameLst>
                                          <p:attrName>style.visibility</p:attrName>
                                        </p:attrNameLst>
                                      </p:cBhvr>
                                      <p:to>
                                        <p:strVal val="visible"/>
                                      </p:to>
                                    </p:set>
                                    <p:animEffect transition="in" filter="fade">
                                      <p:cBhvr>
                                        <p:cTn id="32" dur="1000"/>
                                        <p:tgtEl>
                                          <p:spTgt spid="4">
                                            <p:graphicEl>
                                              <a:dgm id="{2CFF8B0E-BD14-4CE4-9288-C5964EB12E43}"/>
                                            </p:graphicEl>
                                          </p:spTgt>
                                        </p:tgtEl>
                                      </p:cBhvr>
                                    </p:animEffect>
                                    <p:anim calcmode="lin" valueType="num">
                                      <p:cBhvr>
                                        <p:cTn id="33" dur="1000" fill="hold"/>
                                        <p:tgtEl>
                                          <p:spTgt spid="4">
                                            <p:graphicEl>
                                              <a:dgm id="{2CFF8B0E-BD14-4CE4-9288-C5964EB12E43}"/>
                                            </p:graphicEl>
                                          </p:spTgt>
                                        </p:tgtEl>
                                        <p:attrNameLst>
                                          <p:attrName>ppt_x</p:attrName>
                                        </p:attrNameLst>
                                      </p:cBhvr>
                                      <p:tavLst>
                                        <p:tav tm="0">
                                          <p:val>
                                            <p:strVal val="#ppt_x"/>
                                          </p:val>
                                        </p:tav>
                                        <p:tav tm="100000">
                                          <p:val>
                                            <p:strVal val="#ppt_x"/>
                                          </p:val>
                                        </p:tav>
                                      </p:tavLst>
                                    </p:anim>
                                    <p:anim calcmode="lin" valueType="num">
                                      <p:cBhvr>
                                        <p:cTn id="34" dur="1000" fill="hold"/>
                                        <p:tgtEl>
                                          <p:spTgt spid="4">
                                            <p:graphicEl>
                                              <a:dgm id="{2CFF8B0E-BD14-4CE4-9288-C5964EB12E43}"/>
                                            </p:graphicEl>
                                          </p:spTgt>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3750"/>
                                  </p:stCondLst>
                                  <p:childTnLst>
                                    <p:set>
                                      <p:cBhvr>
                                        <p:cTn id="36" dur="1" fill="hold">
                                          <p:stCondLst>
                                            <p:cond delay="0"/>
                                          </p:stCondLst>
                                        </p:cTn>
                                        <p:tgtEl>
                                          <p:spTgt spid="4">
                                            <p:graphicEl>
                                              <a:dgm id="{75015B55-77FC-4D1B-A106-A77DCEC9186F}"/>
                                            </p:graphicEl>
                                          </p:spTgt>
                                        </p:tgtEl>
                                        <p:attrNameLst>
                                          <p:attrName>style.visibility</p:attrName>
                                        </p:attrNameLst>
                                      </p:cBhvr>
                                      <p:to>
                                        <p:strVal val="visible"/>
                                      </p:to>
                                    </p:set>
                                    <p:animEffect transition="in" filter="fade">
                                      <p:cBhvr>
                                        <p:cTn id="37" dur="1000"/>
                                        <p:tgtEl>
                                          <p:spTgt spid="4">
                                            <p:graphicEl>
                                              <a:dgm id="{75015B55-77FC-4D1B-A106-A77DCEC9186F}"/>
                                            </p:graphicEl>
                                          </p:spTgt>
                                        </p:tgtEl>
                                      </p:cBhvr>
                                    </p:animEffect>
                                    <p:anim calcmode="lin" valueType="num">
                                      <p:cBhvr>
                                        <p:cTn id="38" dur="1000" fill="hold"/>
                                        <p:tgtEl>
                                          <p:spTgt spid="4">
                                            <p:graphicEl>
                                              <a:dgm id="{75015B55-77FC-4D1B-A106-A77DCEC9186F}"/>
                                            </p:graphicEl>
                                          </p:spTgt>
                                        </p:tgtEl>
                                        <p:attrNameLst>
                                          <p:attrName>ppt_x</p:attrName>
                                        </p:attrNameLst>
                                      </p:cBhvr>
                                      <p:tavLst>
                                        <p:tav tm="0">
                                          <p:val>
                                            <p:strVal val="#ppt_x"/>
                                          </p:val>
                                        </p:tav>
                                        <p:tav tm="100000">
                                          <p:val>
                                            <p:strVal val="#ppt_x"/>
                                          </p:val>
                                        </p:tav>
                                      </p:tavLst>
                                    </p:anim>
                                    <p:anim calcmode="lin" valueType="num">
                                      <p:cBhvr>
                                        <p:cTn id="39" dur="1000" fill="hold"/>
                                        <p:tgtEl>
                                          <p:spTgt spid="4">
                                            <p:graphicEl>
                                              <a:dgm id="{75015B55-77FC-4D1B-A106-A77DCEC9186F}"/>
                                            </p:graphic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3750"/>
                                  </p:stCondLst>
                                  <p:childTnLst>
                                    <p:set>
                                      <p:cBhvr>
                                        <p:cTn id="41" dur="1" fill="hold">
                                          <p:stCondLst>
                                            <p:cond delay="0"/>
                                          </p:stCondLst>
                                        </p:cTn>
                                        <p:tgtEl>
                                          <p:spTgt spid="4">
                                            <p:graphicEl>
                                              <a:dgm id="{6A72FA6C-8783-467B-89B3-C9BC0B3839D3}"/>
                                            </p:graphicEl>
                                          </p:spTgt>
                                        </p:tgtEl>
                                        <p:attrNameLst>
                                          <p:attrName>style.visibility</p:attrName>
                                        </p:attrNameLst>
                                      </p:cBhvr>
                                      <p:to>
                                        <p:strVal val="visible"/>
                                      </p:to>
                                    </p:set>
                                    <p:animEffect transition="in" filter="fade">
                                      <p:cBhvr>
                                        <p:cTn id="42" dur="1000"/>
                                        <p:tgtEl>
                                          <p:spTgt spid="4">
                                            <p:graphicEl>
                                              <a:dgm id="{6A72FA6C-8783-467B-89B3-C9BC0B3839D3}"/>
                                            </p:graphicEl>
                                          </p:spTgt>
                                        </p:tgtEl>
                                      </p:cBhvr>
                                    </p:animEffect>
                                    <p:anim calcmode="lin" valueType="num">
                                      <p:cBhvr>
                                        <p:cTn id="43" dur="1000" fill="hold"/>
                                        <p:tgtEl>
                                          <p:spTgt spid="4">
                                            <p:graphicEl>
                                              <a:dgm id="{6A72FA6C-8783-467B-89B3-C9BC0B3839D3}"/>
                                            </p:graphicEl>
                                          </p:spTgt>
                                        </p:tgtEl>
                                        <p:attrNameLst>
                                          <p:attrName>ppt_x</p:attrName>
                                        </p:attrNameLst>
                                      </p:cBhvr>
                                      <p:tavLst>
                                        <p:tav tm="0">
                                          <p:val>
                                            <p:strVal val="#ppt_x"/>
                                          </p:val>
                                        </p:tav>
                                        <p:tav tm="100000">
                                          <p:val>
                                            <p:strVal val="#ppt_x"/>
                                          </p:val>
                                        </p:tav>
                                      </p:tavLst>
                                    </p:anim>
                                    <p:anim calcmode="lin" valueType="num">
                                      <p:cBhvr>
                                        <p:cTn id="44" dur="1000" fill="hold"/>
                                        <p:tgtEl>
                                          <p:spTgt spid="4">
                                            <p:graphicEl>
                                              <a:dgm id="{6A72FA6C-8783-467B-89B3-C9BC0B3839D3}"/>
                                            </p:graphicEl>
                                          </p:spTgt>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5000"/>
                                  </p:stCondLst>
                                  <p:childTnLst>
                                    <p:set>
                                      <p:cBhvr>
                                        <p:cTn id="46" dur="1" fill="hold">
                                          <p:stCondLst>
                                            <p:cond delay="0"/>
                                          </p:stCondLst>
                                        </p:cTn>
                                        <p:tgtEl>
                                          <p:spTgt spid="4">
                                            <p:graphicEl>
                                              <a:dgm id="{E4E5A9D1-B2A9-4B1A-8EB7-268F05029B02}"/>
                                            </p:graphicEl>
                                          </p:spTgt>
                                        </p:tgtEl>
                                        <p:attrNameLst>
                                          <p:attrName>style.visibility</p:attrName>
                                        </p:attrNameLst>
                                      </p:cBhvr>
                                      <p:to>
                                        <p:strVal val="visible"/>
                                      </p:to>
                                    </p:set>
                                    <p:animEffect transition="in" filter="fade">
                                      <p:cBhvr>
                                        <p:cTn id="47" dur="950"/>
                                        <p:tgtEl>
                                          <p:spTgt spid="4">
                                            <p:graphicEl>
                                              <a:dgm id="{E4E5A9D1-B2A9-4B1A-8EB7-268F05029B02}"/>
                                            </p:graphicEl>
                                          </p:spTgt>
                                        </p:tgtEl>
                                      </p:cBhvr>
                                    </p:animEffect>
                                    <p:anim calcmode="lin" valueType="num">
                                      <p:cBhvr>
                                        <p:cTn id="48" dur="950" fill="hold"/>
                                        <p:tgtEl>
                                          <p:spTgt spid="4">
                                            <p:graphicEl>
                                              <a:dgm id="{E4E5A9D1-B2A9-4B1A-8EB7-268F05029B02}"/>
                                            </p:graphicEl>
                                          </p:spTgt>
                                        </p:tgtEl>
                                        <p:attrNameLst>
                                          <p:attrName>ppt_x</p:attrName>
                                        </p:attrNameLst>
                                      </p:cBhvr>
                                      <p:tavLst>
                                        <p:tav tm="0">
                                          <p:val>
                                            <p:strVal val="#ppt_x"/>
                                          </p:val>
                                        </p:tav>
                                        <p:tav tm="100000">
                                          <p:val>
                                            <p:strVal val="#ppt_x"/>
                                          </p:val>
                                        </p:tav>
                                      </p:tavLst>
                                    </p:anim>
                                    <p:anim calcmode="lin" valueType="num">
                                      <p:cBhvr>
                                        <p:cTn id="49" dur="950" fill="hold"/>
                                        <p:tgtEl>
                                          <p:spTgt spid="4">
                                            <p:graphicEl>
                                              <a:dgm id="{E4E5A9D1-B2A9-4B1A-8EB7-268F05029B02}"/>
                                            </p:graphicEl>
                                          </p:spTgt>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5000"/>
                                  </p:stCondLst>
                                  <p:childTnLst>
                                    <p:set>
                                      <p:cBhvr>
                                        <p:cTn id="51" dur="1" fill="hold">
                                          <p:stCondLst>
                                            <p:cond delay="0"/>
                                          </p:stCondLst>
                                        </p:cTn>
                                        <p:tgtEl>
                                          <p:spTgt spid="4">
                                            <p:graphicEl>
                                              <a:dgm id="{21678171-645E-4C67-AA58-8A65ABA7911A}"/>
                                            </p:graphicEl>
                                          </p:spTgt>
                                        </p:tgtEl>
                                        <p:attrNameLst>
                                          <p:attrName>style.visibility</p:attrName>
                                        </p:attrNameLst>
                                      </p:cBhvr>
                                      <p:to>
                                        <p:strVal val="visible"/>
                                      </p:to>
                                    </p:set>
                                    <p:animEffect transition="in" filter="fade">
                                      <p:cBhvr>
                                        <p:cTn id="52" dur="1000"/>
                                        <p:tgtEl>
                                          <p:spTgt spid="4">
                                            <p:graphicEl>
                                              <a:dgm id="{21678171-645E-4C67-AA58-8A65ABA7911A}"/>
                                            </p:graphicEl>
                                          </p:spTgt>
                                        </p:tgtEl>
                                      </p:cBhvr>
                                    </p:animEffect>
                                    <p:anim calcmode="lin" valueType="num">
                                      <p:cBhvr>
                                        <p:cTn id="53" dur="1000" fill="hold"/>
                                        <p:tgtEl>
                                          <p:spTgt spid="4">
                                            <p:graphicEl>
                                              <a:dgm id="{21678171-645E-4C67-AA58-8A65ABA7911A}"/>
                                            </p:graphicEl>
                                          </p:spTgt>
                                        </p:tgtEl>
                                        <p:attrNameLst>
                                          <p:attrName>ppt_x</p:attrName>
                                        </p:attrNameLst>
                                      </p:cBhvr>
                                      <p:tavLst>
                                        <p:tav tm="0">
                                          <p:val>
                                            <p:strVal val="#ppt_x"/>
                                          </p:val>
                                        </p:tav>
                                        <p:tav tm="100000">
                                          <p:val>
                                            <p:strVal val="#ppt_x"/>
                                          </p:val>
                                        </p:tav>
                                      </p:tavLst>
                                    </p:anim>
                                    <p:anim calcmode="lin" valueType="num">
                                      <p:cBhvr>
                                        <p:cTn id="54" dur="1000" fill="hold"/>
                                        <p:tgtEl>
                                          <p:spTgt spid="4">
                                            <p:graphicEl>
                                              <a:dgm id="{21678171-645E-4C67-AA58-8A65ABA7911A}"/>
                                            </p:graphicEl>
                                          </p:spTgt>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6250"/>
                                  </p:stCondLst>
                                  <p:childTnLst>
                                    <p:set>
                                      <p:cBhvr>
                                        <p:cTn id="56" dur="1" fill="hold">
                                          <p:stCondLst>
                                            <p:cond delay="0"/>
                                          </p:stCondLst>
                                        </p:cTn>
                                        <p:tgtEl>
                                          <p:spTgt spid="4">
                                            <p:graphicEl>
                                              <a:dgm id="{75491E44-006E-420C-A2E3-DEB52C1A9CB8}"/>
                                            </p:graphicEl>
                                          </p:spTgt>
                                        </p:tgtEl>
                                        <p:attrNameLst>
                                          <p:attrName>style.visibility</p:attrName>
                                        </p:attrNameLst>
                                      </p:cBhvr>
                                      <p:to>
                                        <p:strVal val="visible"/>
                                      </p:to>
                                    </p:set>
                                    <p:animEffect transition="in" filter="fade">
                                      <p:cBhvr>
                                        <p:cTn id="57" dur="1000"/>
                                        <p:tgtEl>
                                          <p:spTgt spid="4">
                                            <p:graphicEl>
                                              <a:dgm id="{75491E44-006E-420C-A2E3-DEB52C1A9CB8}"/>
                                            </p:graphicEl>
                                          </p:spTgt>
                                        </p:tgtEl>
                                      </p:cBhvr>
                                    </p:animEffect>
                                    <p:anim calcmode="lin" valueType="num">
                                      <p:cBhvr>
                                        <p:cTn id="58" dur="1000" fill="hold"/>
                                        <p:tgtEl>
                                          <p:spTgt spid="4">
                                            <p:graphicEl>
                                              <a:dgm id="{75491E44-006E-420C-A2E3-DEB52C1A9CB8}"/>
                                            </p:graphicEl>
                                          </p:spTgt>
                                        </p:tgtEl>
                                        <p:attrNameLst>
                                          <p:attrName>ppt_x</p:attrName>
                                        </p:attrNameLst>
                                      </p:cBhvr>
                                      <p:tavLst>
                                        <p:tav tm="0">
                                          <p:val>
                                            <p:strVal val="#ppt_x"/>
                                          </p:val>
                                        </p:tav>
                                        <p:tav tm="100000">
                                          <p:val>
                                            <p:strVal val="#ppt_x"/>
                                          </p:val>
                                        </p:tav>
                                      </p:tavLst>
                                    </p:anim>
                                    <p:anim calcmode="lin" valueType="num">
                                      <p:cBhvr>
                                        <p:cTn id="59" dur="1000" fill="hold"/>
                                        <p:tgtEl>
                                          <p:spTgt spid="4">
                                            <p:graphicEl>
                                              <a:dgm id="{75491E44-006E-420C-A2E3-DEB52C1A9CB8}"/>
                                            </p:graphicEl>
                                          </p:spTgt>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6250"/>
                                  </p:stCondLst>
                                  <p:childTnLst>
                                    <p:set>
                                      <p:cBhvr>
                                        <p:cTn id="61" dur="1" fill="hold">
                                          <p:stCondLst>
                                            <p:cond delay="0"/>
                                          </p:stCondLst>
                                        </p:cTn>
                                        <p:tgtEl>
                                          <p:spTgt spid="4">
                                            <p:graphicEl>
                                              <a:dgm id="{FDB1C05B-8341-4903-AC92-973DD1460E61}"/>
                                            </p:graphicEl>
                                          </p:spTgt>
                                        </p:tgtEl>
                                        <p:attrNameLst>
                                          <p:attrName>style.visibility</p:attrName>
                                        </p:attrNameLst>
                                      </p:cBhvr>
                                      <p:to>
                                        <p:strVal val="visible"/>
                                      </p:to>
                                    </p:set>
                                    <p:animEffect transition="in" filter="fade">
                                      <p:cBhvr>
                                        <p:cTn id="62" dur="1000"/>
                                        <p:tgtEl>
                                          <p:spTgt spid="4">
                                            <p:graphicEl>
                                              <a:dgm id="{FDB1C05B-8341-4903-AC92-973DD1460E61}"/>
                                            </p:graphicEl>
                                          </p:spTgt>
                                        </p:tgtEl>
                                      </p:cBhvr>
                                    </p:animEffect>
                                    <p:anim calcmode="lin" valueType="num">
                                      <p:cBhvr>
                                        <p:cTn id="63" dur="1000" fill="hold"/>
                                        <p:tgtEl>
                                          <p:spTgt spid="4">
                                            <p:graphicEl>
                                              <a:dgm id="{FDB1C05B-8341-4903-AC92-973DD1460E61}"/>
                                            </p:graphicEl>
                                          </p:spTgt>
                                        </p:tgtEl>
                                        <p:attrNameLst>
                                          <p:attrName>ppt_x</p:attrName>
                                        </p:attrNameLst>
                                      </p:cBhvr>
                                      <p:tavLst>
                                        <p:tav tm="0">
                                          <p:val>
                                            <p:strVal val="#ppt_x"/>
                                          </p:val>
                                        </p:tav>
                                        <p:tav tm="100000">
                                          <p:val>
                                            <p:strVal val="#ppt_x"/>
                                          </p:val>
                                        </p:tav>
                                      </p:tavLst>
                                    </p:anim>
                                    <p:anim calcmode="lin" valueType="num">
                                      <p:cBhvr>
                                        <p:cTn id="64" dur="1000" fill="hold"/>
                                        <p:tgtEl>
                                          <p:spTgt spid="4">
                                            <p:graphicEl>
                                              <a:dgm id="{FDB1C05B-8341-4903-AC92-973DD1460E61}"/>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EAE9EB2-EF6B-448B-A396-0ADA4C805A4F}"/>
              </a:ext>
            </a:extLst>
          </p:cNvPr>
          <p:cNvSpPr/>
          <p:nvPr/>
        </p:nvSpPr>
        <p:spPr>
          <a:xfrm>
            <a:off x="117446" y="1810186"/>
            <a:ext cx="2292371" cy="309866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dirty="0">
                <a:solidFill>
                  <a:schemeClr val="bg1"/>
                </a:solidFill>
                <a:effectLst>
                  <a:outerShdw blurRad="38100" dist="38100" dir="2700000" algn="tl">
                    <a:srgbClr val="000000">
                      <a:alpha val="43137"/>
                    </a:srgbClr>
                  </a:outerShdw>
                </a:effectLst>
              </a:rPr>
              <a:t>Extra-familial forms of harm are highly contextual.  Firmin’s contextual circles help visualise what we mean by different </a:t>
            </a:r>
            <a:r>
              <a:rPr lang="en-GB" sz="1400" i="1" dirty="0">
                <a:solidFill>
                  <a:schemeClr val="bg1"/>
                </a:solidFill>
                <a:effectLst>
                  <a:outerShdw blurRad="38100" dist="38100" dir="2700000" algn="tl">
                    <a:srgbClr val="000000">
                      <a:alpha val="43137"/>
                    </a:srgbClr>
                  </a:outerShdw>
                </a:effectLst>
              </a:rPr>
              <a:t>contexts.</a:t>
            </a:r>
            <a:endParaRPr lang="en-GB" sz="1400" dirty="0">
              <a:solidFill>
                <a:schemeClr val="bg1"/>
              </a:solidFill>
              <a:effectLst>
                <a:outerShdw blurRad="38100" dist="38100" dir="2700000" algn="tl">
                  <a:srgbClr val="000000">
                    <a:alpha val="43137"/>
                  </a:srgbClr>
                </a:outerShdw>
              </a:effectLst>
            </a:endParaRPr>
          </a:p>
        </p:txBody>
      </p:sp>
      <p:sp>
        <p:nvSpPr>
          <p:cNvPr id="30" name="Rectangle 29">
            <a:extLst>
              <a:ext uri="{FF2B5EF4-FFF2-40B4-BE49-F238E27FC236}">
                <a16:creationId xmlns:a16="http://schemas.microsoft.com/office/drawing/2014/main" id="{B8BC52D2-4224-4131-81BF-2578387CE53E}"/>
              </a:ext>
            </a:extLst>
          </p:cNvPr>
          <p:cNvSpPr/>
          <p:nvPr/>
        </p:nvSpPr>
        <p:spPr>
          <a:xfrm>
            <a:off x="6190317" y="1801098"/>
            <a:ext cx="2812106" cy="309866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1400" dirty="0">
                <a:effectLst>
                  <a:outerShdw blurRad="38100" dist="38100" dir="2700000" algn="tl">
                    <a:srgbClr val="000000">
                      <a:alpha val="43137"/>
                    </a:srgbClr>
                  </a:outerShdw>
                </a:effectLst>
              </a:rPr>
              <a:t>Effective Contextual Safeguarding systems intervene with harmful extra-familial contexts to reduce risk of harm.  In order to be effective, all four domains need to be present:</a:t>
            </a:r>
          </a:p>
        </p:txBody>
      </p:sp>
      <p:sp>
        <p:nvSpPr>
          <p:cNvPr id="11" name="Title 1">
            <a:extLst>
              <a:ext uri="{FF2B5EF4-FFF2-40B4-BE49-F238E27FC236}">
                <a16:creationId xmlns:a16="http://schemas.microsoft.com/office/drawing/2014/main" id="{C2F48CC1-4357-4986-A954-740786002E8E}"/>
              </a:ext>
            </a:extLst>
          </p:cNvPr>
          <p:cNvSpPr>
            <a:spLocks noGrp="1"/>
          </p:cNvSpPr>
          <p:nvPr>
            <p:ph type="title"/>
          </p:nvPr>
        </p:nvSpPr>
        <p:spPr>
          <a:xfrm>
            <a:off x="1" y="29263"/>
            <a:ext cx="8944494" cy="662273"/>
          </a:xfrm>
          <a:noFill/>
          <a:ln>
            <a:noFill/>
          </a:ln>
        </p:spPr>
        <p:txBody>
          <a:bodyPr anchor="t">
            <a:normAutofit/>
          </a:bodyPr>
          <a:lstStyle/>
          <a:p>
            <a:pPr marL="108000"/>
            <a:r>
              <a:rPr lang="en-GB" sz="3600" b="1" dirty="0"/>
              <a:t>Contextual Safeguarding</a:t>
            </a:r>
          </a:p>
        </p:txBody>
      </p:sp>
      <p:sp>
        <p:nvSpPr>
          <p:cNvPr id="31" name="Content Placeholder 30">
            <a:extLst>
              <a:ext uri="{FF2B5EF4-FFF2-40B4-BE49-F238E27FC236}">
                <a16:creationId xmlns:a16="http://schemas.microsoft.com/office/drawing/2014/main" id="{84B02A46-2A8A-4A33-BB3E-BBF964EBDDE0}"/>
              </a:ext>
            </a:extLst>
          </p:cNvPr>
          <p:cNvSpPr>
            <a:spLocks noGrp="1"/>
          </p:cNvSpPr>
          <p:nvPr>
            <p:ph idx="1"/>
          </p:nvPr>
        </p:nvSpPr>
        <p:spPr>
          <a:xfrm>
            <a:off x="117446" y="643079"/>
            <a:ext cx="8884977" cy="1085053"/>
          </a:xfrm>
          <a:solidFill>
            <a:srgbClr val="1F4E79"/>
          </a:solidFill>
        </p:spPr>
        <p:txBody>
          <a:bodyPr anchor="ctr">
            <a:noAutofit/>
          </a:bodyPr>
          <a:lstStyle/>
          <a:p>
            <a:pPr marL="0" indent="0">
              <a:lnSpc>
                <a:spcPct val="110000"/>
              </a:lnSpc>
              <a:buNone/>
            </a:pPr>
            <a:r>
              <a:rPr lang="en-GB" sz="1750" dirty="0">
                <a:solidFill>
                  <a:schemeClr val="bg1"/>
                </a:solidFill>
                <a:effectLst>
                  <a:outerShdw blurRad="38100" dist="38100" dir="2700000" algn="tl">
                    <a:srgbClr val="000000">
                      <a:alpha val="43137"/>
                    </a:srgbClr>
                  </a:outerShdw>
                </a:effectLst>
              </a:rPr>
              <a:t>Contextual Safeguarding is an approach to understanding and responding to young people’s experiences of </a:t>
            </a:r>
            <a:r>
              <a:rPr lang="en-GB" sz="1750" i="1" dirty="0">
                <a:solidFill>
                  <a:schemeClr val="bg1"/>
                </a:solidFill>
                <a:effectLst>
                  <a:outerShdw blurRad="38100" dist="38100" dir="2700000" algn="tl">
                    <a:srgbClr val="000000">
                      <a:alpha val="43137"/>
                    </a:srgbClr>
                  </a:outerShdw>
                </a:effectLst>
              </a:rPr>
              <a:t>extra familial </a:t>
            </a:r>
            <a:r>
              <a:rPr lang="en-GB" sz="1750" dirty="0">
                <a:solidFill>
                  <a:schemeClr val="bg1"/>
                </a:solidFill>
                <a:effectLst>
                  <a:outerShdw blurRad="38100" dist="38100" dir="2700000" algn="tl">
                    <a:srgbClr val="000000">
                      <a:alpha val="43137"/>
                    </a:srgbClr>
                  </a:outerShdw>
                </a:effectLst>
              </a:rPr>
              <a:t>risk and harm; expanding the objectives of child protection systems in recognition that young people are vulnerable to abuse beyond their front doors.</a:t>
            </a:r>
          </a:p>
        </p:txBody>
      </p:sp>
      <p:pic>
        <p:nvPicPr>
          <p:cNvPr id="33" name="Picture 32" descr="Diagram&#10;&#10;Description automatically generated">
            <a:hlinkClick r:id="rId2" action="ppaction://hlinksldjump"/>
            <a:extLst>
              <a:ext uri="{FF2B5EF4-FFF2-40B4-BE49-F238E27FC236}">
                <a16:creationId xmlns:a16="http://schemas.microsoft.com/office/drawing/2014/main" id="{DA5DCDC4-F8FA-41A3-AFA8-6D710C760FAD}"/>
              </a:ext>
            </a:extLst>
          </p:cNvPr>
          <p:cNvPicPr>
            <a:picLocks noChangeAspect="1"/>
          </p:cNvPicPr>
          <p:nvPr/>
        </p:nvPicPr>
        <p:blipFill rotWithShape="1">
          <a:blip r:embed="rId3">
            <a:extLst>
              <a:ext uri="{28A0092B-C50C-407E-A947-70E740481C1C}">
                <a14:useLocalDpi xmlns:a14="http://schemas.microsoft.com/office/drawing/2010/main" val="0"/>
              </a:ext>
            </a:extLst>
          </a:blip>
          <a:srcRect l="13743" r="11871"/>
          <a:stretch/>
        </p:blipFill>
        <p:spPr>
          <a:xfrm>
            <a:off x="389962" y="3005932"/>
            <a:ext cx="1818079" cy="1797574"/>
          </a:xfrm>
          <a:prstGeom prst="rect">
            <a:avLst/>
          </a:prstGeom>
        </p:spPr>
      </p:pic>
      <p:sp>
        <p:nvSpPr>
          <p:cNvPr id="35" name="Rectangle 34">
            <a:extLst>
              <a:ext uri="{FF2B5EF4-FFF2-40B4-BE49-F238E27FC236}">
                <a16:creationId xmlns:a16="http://schemas.microsoft.com/office/drawing/2014/main" id="{6BDBD15A-15B9-4714-AD29-6793B26497E5}"/>
              </a:ext>
            </a:extLst>
          </p:cNvPr>
          <p:cNvSpPr/>
          <p:nvPr/>
        </p:nvSpPr>
        <p:spPr>
          <a:xfrm>
            <a:off x="2572247" y="1801886"/>
            <a:ext cx="3455640" cy="3098660"/>
          </a:xfrm>
          <a:prstGeom prst="rect">
            <a:avLst/>
          </a:prstGeom>
          <a:solidFill>
            <a:srgbClr val="1F4E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altLang="en-US" sz="1400" dirty="0">
                <a:solidFill>
                  <a:schemeClr val="bg1"/>
                </a:solidFill>
                <a:effectLst>
                  <a:outerShdw blurRad="38100" dist="38100" dir="2700000" algn="tl">
                    <a:srgbClr val="000000">
                      <a:alpha val="43137"/>
                    </a:srgbClr>
                  </a:outerShdw>
                </a:effectLst>
              </a:rPr>
              <a:t>A Contextual Safeguarding system will look beyond a parents’ </a:t>
            </a:r>
            <a:r>
              <a:rPr lang="en-GB" altLang="en-US" sz="1400" b="1" i="1" dirty="0">
                <a:solidFill>
                  <a:schemeClr val="bg1"/>
                </a:solidFill>
                <a:effectLst>
                  <a:outerShdw blurRad="38100" dist="38100" dir="2700000" algn="tl">
                    <a:srgbClr val="000000">
                      <a:alpha val="43137"/>
                    </a:srgbClr>
                  </a:outerShdw>
                </a:effectLst>
              </a:rPr>
              <a:t>capacity to safeguard  </a:t>
            </a:r>
            <a:r>
              <a:rPr lang="en-GB" altLang="en-US" sz="1400" i="1" dirty="0">
                <a:solidFill>
                  <a:schemeClr val="bg1"/>
                </a:solidFill>
                <a:effectLst>
                  <a:outerShdw blurRad="38100" dist="38100" dir="2700000" algn="tl">
                    <a:srgbClr val="000000">
                      <a:alpha val="43137"/>
                    </a:srgbClr>
                  </a:outerShdw>
                </a:effectLst>
              </a:rPr>
              <a:t>to consider who else could intervene to help create safe spaces and wellbeing.   </a:t>
            </a:r>
            <a:endParaRPr lang="en-GB" sz="1400" dirty="0">
              <a:solidFill>
                <a:schemeClr val="bg1"/>
              </a:solidFill>
              <a:effectLst>
                <a:outerShdw blurRad="38100" dist="38100" dir="2700000" algn="tl">
                  <a:srgbClr val="000000">
                    <a:alpha val="43137"/>
                  </a:srgbClr>
                </a:outerShdw>
              </a:effectLst>
            </a:endParaRPr>
          </a:p>
        </p:txBody>
      </p:sp>
      <p:pic>
        <p:nvPicPr>
          <p:cNvPr id="39" name="Picture 2" descr="Target Concentric Circles Symbol">
            <a:extLst>
              <a:ext uri="{FF2B5EF4-FFF2-40B4-BE49-F238E27FC236}">
                <a16:creationId xmlns:a16="http://schemas.microsoft.com/office/drawing/2014/main" id="{BD79FE85-C19F-43ED-8291-BF12E93217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0810" y="100699"/>
            <a:ext cx="432000" cy="432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hlinkClick r:id="rId5" action="ppaction://hlinksldjump" tooltip="Four Domains of Contextual Safeguarding"/>
            <a:extLst>
              <a:ext uri="{FF2B5EF4-FFF2-40B4-BE49-F238E27FC236}">
                <a16:creationId xmlns:a16="http://schemas.microsoft.com/office/drawing/2014/main" id="{99B11F81-F55A-4A32-8CA4-BDF28FD23FBD}"/>
              </a:ext>
            </a:extLst>
          </p:cNvPr>
          <p:cNvSpPr/>
          <p:nvPr/>
        </p:nvSpPr>
        <p:spPr>
          <a:xfrm>
            <a:off x="6241237" y="2968341"/>
            <a:ext cx="2720807" cy="18351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2" name="Group 1">
            <a:extLst>
              <a:ext uri="{FF2B5EF4-FFF2-40B4-BE49-F238E27FC236}">
                <a16:creationId xmlns:a16="http://schemas.microsoft.com/office/drawing/2014/main" id="{D55AFE36-5B84-4409-A33C-6CBAE5A7508A}"/>
              </a:ext>
            </a:extLst>
          </p:cNvPr>
          <p:cNvGrpSpPr/>
          <p:nvPr/>
        </p:nvGrpSpPr>
        <p:grpSpPr>
          <a:xfrm>
            <a:off x="6255413" y="3068898"/>
            <a:ext cx="2689082" cy="627168"/>
            <a:chOff x="6255413" y="3068898"/>
            <a:chExt cx="2689082" cy="627168"/>
          </a:xfrm>
        </p:grpSpPr>
        <p:pic>
          <p:nvPicPr>
            <p:cNvPr id="38" name="Picture 37">
              <a:extLst>
                <a:ext uri="{FF2B5EF4-FFF2-40B4-BE49-F238E27FC236}">
                  <a16:creationId xmlns:a16="http://schemas.microsoft.com/office/drawing/2014/main" id="{64FB18B4-CF18-4757-BB27-C19A3F32BC15}"/>
                </a:ext>
              </a:extLst>
            </p:cNvPr>
            <p:cNvPicPr>
              <a:picLocks noChangeAspect="1"/>
            </p:cNvPicPr>
            <p:nvPr/>
          </p:nvPicPr>
          <p:blipFill rotWithShape="1">
            <a:blip r:embed="rId6"/>
            <a:srcRect l="597" t="4083" r="78744" b="6246"/>
            <a:stretch/>
          </p:blipFill>
          <p:spPr>
            <a:xfrm>
              <a:off x="6255413" y="3068898"/>
              <a:ext cx="607826" cy="623174"/>
            </a:xfrm>
            <a:prstGeom prst="rect">
              <a:avLst/>
            </a:prstGeom>
          </p:spPr>
        </p:pic>
        <p:pic>
          <p:nvPicPr>
            <p:cNvPr id="40" name="Picture 39">
              <a:extLst>
                <a:ext uri="{FF2B5EF4-FFF2-40B4-BE49-F238E27FC236}">
                  <a16:creationId xmlns:a16="http://schemas.microsoft.com/office/drawing/2014/main" id="{D7C686D0-1D8F-4F1D-872D-D9E71949C25F}"/>
                </a:ext>
              </a:extLst>
            </p:cNvPr>
            <p:cNvPicPr>
              <a:picLocks noChangeAspect="1"/>
            </p:cNvPicPr>
            <p:nvPr/>
          </p:nvPicPr>
          <p:blipFill rotWithShape="1">
            <a:blip r:embed="rId6"/>
            <a:srcRect l="26658" t="4590" r="52683" b="5739"/>
            <a:stretch/>
          </p:blipFill>
          <p:spPr>
            <a:xfrm>
              <a:off x="6960250" y="3068898"/>
              <a:ext cx="607826" cy="623174"/>
            </a:xfrm>
            <a:prstGeom prst="rect">
              <a:avLst/>
            </a:prstGeom>
          </p:spPr>
        </p:pic>
        <p:pic>
          <p:nvPicPr>
            <p:cNvPr id="41" name="Picture 40">
              <a:extLst>
                <a:ext uri="{FF2B5EF4-FFF2-40B4-BE49-F238E27FC236}">
                  <a16:creationId xmlns:a16="http://schemas.microsoft.com/office/drawing/2014/main" id="{68E1530D-A2E3-4869-B0F8-0D57E1C268E6}"/>
                </a:ext>
              </a:extLst>
            </p:cNvPr>
            <p:cNvPicPr>
              <a:picLocks noChangeAspect="1"/>
            </p:cNvPicPr>
            <p:nvPr/>
          </p:nvPicPr>
          <p:blipFill rotWithShape="1">
            <a:blip r:embed="rId6"/>
            <a:srcRect l="52740" t="3400" r="26601" b="6929"/>
            <a:stretch/>
          </p:blipFill>
          <p:spPr>
            <a:xfrm>
              <a:off x="7631832" y="3072892"/>
              <a:ext cx="607826" cy="623174"/>
            </a:xfrm>
            <a:prstGeom prst="rect">
              <a:avLst/>
            </a:prstGeom>
          </p:spPr>
        </p:pic>
        <p:pic>
          <p:nvPicPr>
            <p:cNvPr id="42" name="Picture 41">
              <a:extLst>
                <a:ext uri="{FF2B5EF4-FFF2-40B4-BE49-F238E27FC236}">
                  <a16:creationId xmlns:a16="http://schemas.microsoft.com/office/drawing/2014/main" id="{96FAF14C-FB22-4FFA-827B-93E32857BF70}"/>
                </a:ext>
              </a:extLst>
            </p:cNvPr>
            <p:cNvPicPr>
              <a:picLocks noChangeAspect="1"/>
            </p:cNvPicPr>
            <p:nvPr/>
          </p:nvPicPr>
          <p:blipFill rotWithShape="1">
            <a:blip r:embed="rId6"/>
            <a:srcRect l="78857" t="3400" r="484" b="6929"/>
            <a:stretch/>
          </p:blipFill>
          <p:spPr>
            <a:xfrm>
              <a:off x="8336669" y="3072892"/>
              <a:ext cx="607826" cy="623174"/>
            </a:xfrm>
            <a:prstGeom prst="rect">
              <a:avLst/>
            </a:prstGeom>
          </p:spPr>
        </p:pic>
      </p:grpSp>
      <p:graphicFrame>
        <p:nvGraphicFramePr>
          <p:cNvPr id="7" name="Table 7">
            <a:extLst>
              <a:ext uri="{FF2B5EF4-FFF2-40B4-BE49-F238E27FC236}">
                <a16:creationId xmlns:a16="http://schemas.microsoft.com/office/drawing/2014/main" id="{93265BEB-F344-41DD-86A1-4B01EFE17A9C}"/>
              </a:ext>
            </a:extLst>
          </p:cNvPr>
          <p:cNvGraphicFramePr>
            <a:graphicFrameLocks noGrp="1"/>
          </p:cNvGraphicFramePr>
          <p:nvPr>
            <p:extLst>
              <p:ext uri="{D42A27DB-BD31-4B8C-83A1-F6EECF244321}">
                <p14:modId xmlns:p14="http://schemas.microsoft.com/office/powerpoint/2010/main" val="2903772244"/>
              </p:ext>
            </p:extLst>
          </p:nvPr>
        </p:nvGraphicFramePr>
        <p:xfrm>
          <a:off x="6271375" y="3715116"/>
          <a:ext cx="2673120" cy="1036320"/>
        </p:xfrm>
        <a:graphic>
          <a:graphicData uri="http://schemas.openxmlformats.org/drawingml/2006/table">
            <a:tbl>
              <a:tblPr firstRow="1" bandRow="1">
                <a:tableStyleId>{5C22544A-7EE6-4342-B048-85BDC9FD1C3A}</a:tableStyleId>
              </a:tblPr>
              <a:tblGrid>
                <a:gridCol w="650125">
                  <a:extLst>
                    <a:ext uri="{9D8B030D-6E8A-4147-A177-3AD203B41FA5}">
                      <a16:colId xmlns:a16="http://schemas.microsoft.com/office/drawing/2014/main" val="4025487706"/>
                    </a:ext>
                  </a:extLst>
                </a:gridCol>
                <a:gridCol w="634705">
                  <a:extLst>
                    <a:ext uri="{9D8B030D-6E8A-4147-A177-3AD203B41FA5}">
                      <a16:colId xmlns:a16="http://schemas.microsoft.com/office/drawing/2014/main" val="2166119089"/>
                    </a:ext>
                  </a:extLst>
                </a:gridCol>
                <a:gridCol w="744279">
                  <a:extLst>
                    <a:ext uri="{9D8B030D-6E8A-4147-A177-3AD203B41FA5}">
                      <a16:colId xmlns:a16="http://schemas.microsoft.com/office/drawing/2014/main" val="1722160929"/>
                    </a:ext>
                  </a:extLst>
                </a:gridCol>
                <a:gridCol w="644011">
                  <a:extLst>
                    <a:ext uri="{9D8B030D-6E8A-4147-A177-3AD203B41FA5}">
                      <a16:colId xmlns:a16="http://schemas.microsoft.com/office/drawing/2014/main" val="3700520475"/>
                    </a:ext>
                  </a:extLst>
                </a:gridCol>
              </a:tblGrid>
              <a:tr h="675922">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GB" sz="800" b="1" dirty="0">
                          <a:ln>
                            <a:noFill/>
                          </a:ln>
                          <a:solidFill>
                            <a:srgbClr val="1F4E79"/>
                          </a:solidFill>
                        </a:rPr>
                        <a:t>TARGET</a:t>
                      </a:r>
                      <a:endParaRPr lang="en-GB" sz="600" dirty="0">
                        <a:ln>
                          <a:noFill/>
                        </a:ln>
                        <a:solidFill>
                          <a:srgbClr val="1F4E79"/>
                        </a:solidFill>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en-GB" sz="600" b="0" dirty="0">
                        <a:ln>
                          <a:noFill/>
                        </a:ln>
                        <a:solidFill>
                          <a:srgbClr val="1F4E79"/>
                        </a:solidFill>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GB" sz="600" b="0" dirty="0">
                          <a:ln>
                            <a:noFill/>
                          </a:ln>
                          <a:solidFill>
                            <a:srgbClr val="1F4E79"/>
                          </a:solidFill>
                        </a:rPr>
                        <a:t>Prevent, Identify, Assess &amp; Intervene with the social conditions of abuse</a:t>
                      </a:r>
                    </a:p>
                    <a:p>
                      <a:pPr algn="ctr"/>
                      <a:endParaRPr lang="en-GB" sz="600" dirty="0">
                        <a:ln>
                          <a:noFill/>
                        </a:ln>
                        <a:solidFill>
                          <a:srgbClr val="1F4E79"/>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GB" sz="700" b="1" dirty="0">
                          <a:ln>
                            <a:noFill/>
                          </a:ln>
                          <a:solidFill>
                            <a:srgbClr val="1F4E79"/>
                          </a:solidFill>
                        </a:rPr>
                        <a:t> </a:t>
                      </a:r>
                      <a:endParaRPr lang="en-GB" sz="700" dirty="0">
                        <a:ln>
                          <a:noFill/>
                        </a:ln>
                        <a:solidFill>
                          <a:srgbClr val="1F4E79"/>
                        </a:solidFill>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lang="en-GB" sz="600" b="0" dirty="0">
                        <a:ln>
                          <a:noFill/>
                        </a:ln>
                        <a:solidFill>
                          <a:srgbClr val="1F4E79"/>
                        </a:solidFill>
                      </a:endParaRPr>
                    </a:p>
                    <a:p>
                      <a:pPr marL="0" marR="0" lvl="0" indent="0" algn="ctr" defTabSz="685800" rtl="0" eaLnBrk="1" fontAlgn="auto" latinLnBrk="0" hangingPunct="1">
                        <a:lnSpc>
                          <a:spcPct val="100000"/>
                        </a:lnSpc>
                        <a:spcBef>
                          <a:spcPts val="0"/>
                        </a:spcBef>
                        <a:spcAft>
                          <a:spcPts val="0"/>
                        </a:spcAft>
                        <a:buClrTx/>
                        <a:buSzTx/>
                        <a:buFontTx/>
                        <a:buNone/>
                        <a:tabLst/>
                        <a:defRPr/>
                      </a:pPr>
                      <a:r>
                        <a:rPr lang="en-GB" sz="600" b="0" dirty="0">
                          <a:ln>
                            <a:noFill/>
                          </a:ln>
                          <a:solidFill>
                            <a:srgbClr val="1F4E79"/>
                          </a:solidFill>
                        </a:rPr>
                        <a:t>Incorporate context into child protection </a:t>
                      </a:r>
                      <a:br>
                        <a:rPr lang="en-GB" sz="600" b="0" dirty="0">
                          <a:ln>
                            <a:noFill/>
                          </a:ln>
                          <a:solidFill>
                            <a:srgbClr val="1F4E79"/>
                          </a:solidFill>
                        </a:rPr>
                      </a:br>
                      <a:r>
                        <a:rPr lang="en-GB" sz="600" b="0" dirty="0">
                          <a:ln>
                            <a:noFill/>
                          </a:ln>
                          <a:solidFill>
                            <a:srgbClr val="1F4E79"/>
                          </a:solidFill>
                        </a:rPr>
                        <a:t>frameworks.</a:t>
                      </a:r>
                    </a:p>
                    <a:p>
                      <a:pPr algn="ctr"/>
                      <a:endParaRPr lang="en-GB" sz="600" dirty="0">
                        <a:ln>
                          <a:noFill/>
                        </a:ln>
                        <a:solidFill>
                          <a:srgbClr val="1F4E79"/>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600" b="0" dirty="0">
                        <a:ln>
                          <a:noFill/>
                        </a:ln>
                        <a:solidFill>
                          <a:srgbClr val="1F4E79"/>
                        </a:solidFill>
                      </a:endParaRPr>
                    </a:p>
                    <a:p>
                      <a:pPr algn="ctr"/>
                      <a:endParaRPr lang="en-GB" sz="600" b="0" dirty="0">
                        <a:ln>
                          <a:noFill/>
                        </a:ln>
                        <a:solidFill>
                          <a:srgbClr val="1F4E79"/>
                        </a:solidFill>
                      </a:endParaRPr>
                    </a:p>
                    <a:p>
                      <a:pPr algn="ctr"/>
                      <a:r>
                        <a:rPr lang="en-GB" sz="600" b="0" dirty="0">
                          <a:ln>
                            <a:noFill/>
                          </a:ln>
                          <a:solidFill>
                            <a:srgbClr val="1F4E79"/>
                          </a:solidFill>
                        </a:rPr>
                        <a:t>Work with sectors &amp; individuals </a:t>
                      </a:r>
                      <a:br>
                        <a:rPr lang="en-GB" sz="600" b="0" dirty="0">
                          <a:ln>
                            <a:noFill/>
                          </a:ln>
                          <a:solidFill>
                            <a:srgbClr val="1F4E79"/>
                          </a:solidFill>
                        </a:rPr>
                      </a:br>
                      <a:r>
                        <a:rPr lang="en-GB" sz="600" b="0" dirty="0">
                          <a:ln>
                            <a:noFill/>
                          </a:ln>
                          <a:solidFill>
                            <a:srgbClr val="1F4E79"/>
                          </a:solidFill>
                        </a:rPr>
                        <a:t>who have responsibility or influence over extra-familial contexts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600" b="0" dirty="0">
                        <a:ln>
                          <a:noFill/>
                        </a:ln>
                        <a:solidFill>
                          <a:srgbClr val="1F4E79"/>
                        </a:solidFill>
                      </a:endParaRPr>
                    </a:p>
                    <a:p>
                      <a:pPr algn="ctr"/>
                      <a:endParaRPr lang="en-GB" sz="600" b="0" dirty="0">
                        <a:ln>
                          <a:noFill/>
                        </a:ln>
                        <a:solidFill>
                          <a:srgbClr val="1F4E79"/>
                        </a:solidFill>
                      </a:endParaRPr>
                    </a:p>
                    <a:p>
                      <a:pPr algn="ctr"/>
                      <a:r>
                        <a:rPr lang="en-GB" sz="600" b="0" dirty="0">
                          <a:ln>
                            <a:noFill/>
                          </a:ln>
                          <a:solidFill>
                            <a:srgbClr val="1F4E79"/>
                          </a:solidFill>
                        </a:rPr>
                        <a:t>Monitor outcomes for success in relation to contextual, </a:t>
                      </a:r>
                      <a:br>
                        <a:rPr lang="en-GB" sz="600" b="0" dirty="0">
                          <a:ln>
                            <a:noFill/>
                          </a:ln>
                          <a:solidFill>
                            <a:srgbClr val="1F4E79"/>
                          </a:solidFill>
                        </a:rPr>
                      </a:br>
                      <a:r>
                        <a:rPr lang="en-GB" sz="600" b="0" dirty="0">
                          <a:ln>
                            <a:noFill/>
                          </a:ln>
                          <a:solidFill>
                            <a:srgbClr val="1F4E79"/>
                          </a:solidFill>
                        </a:rPr>
                        <a:t>as well as individual change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80186979"/>
                  </a:ext>
                </a:extLst>
              </a:tr>
            </a:tbl>
          </a:graphicData>
        </a:graphic>
      </p:graphicFrame>
      <p:sp>
        <p:nvSpPr>
          <p:cNvPr id="9" name="Rectangle 8">
            <a:extLst>
              <a:ext uri="{FF2B5EF4-FFF2-40B4-BE49-F238E27FC236}">
                <a16:creationId xmlns:a16="http://schemas.microsoft.com/office/drawing/2014/main" id="{1844939C-5E15-42A2-9159-A7FE23FD2EEE}"/>
              </a:ext>
            </a:extLst>
          </p:cNvPr>
          <p:cNvSpPr/>
          <p:nvPr/>
        </p:nvSpPr>
        <p:spPr>
          <a:xfrm>
            <a:off x="6884546" y="3713154"/>
            <a:ext cx="739305" cy="215444"/>
          </a:xfrm>
          <a:prstGeom prst="rect">
            <a:avLst/>
          </a:prstGeom>
        </p:spPr>
        <p:txBody>
          <a:bodyPr wrap="none">
            <a:spAutoFit/>
          </a:bodyPr>
          <a:lstStyle/>
          <a:p>
            <a:pPr lvl="0" defTabSz="685800">
              <a:defRPr/>
            </a:pPr>
            <a:r>
              <a:rPr lang="en-GB" sz="800" b="1" dirty="0">
                <a:solidFill>
                  <a:srgbClr val="1F4E79"/>
                </a:solidFill>
              </a:rPr>
              <a:t>LEGISLATION</a:t>
            </a:r>
            <a:endParaRPr lang="en-GB" sz="800" dirty="0">
              <a:solidFill>
                <a:srgbClr val="1F4E79"/>
              </a:solidFill>
            </a:endParaRPr>
          </a:p>
        </p:txBody>
      </p:sp>
      <p:sp>
        <p:nvSpPr>
          <p:cNvPr id="10" name="Rectangle 9">
            <a:extLst>
              <a:ext uri="{FF2B5EF4-FFF2-40B4-BE49-F238E27FC236}">
                <a16:creationId xmlns:a16="http://schemas.microsoft.com/office/drawing/2014/main" id="{D78D6B44-310E-4A6D-B37B-AD93D4A3B26D}"/>
              </a:ext>
            </a:extLst>
          </p:cNvPr>
          <p:cNvSpPr/>
          <p:nvPr/>
        </p:nvSpPr>
        <p:spPr>
          <a:xfrm>
            <a:off x="7522009" y="3712266"/>
            <a:ext cx="827471" cy="215444"/>
          </a:xfrm>
          <a:prstGeom prst="rect">
            <a:avLst/>
          </a:prstGeom>
        </p:spPr>
        <p:txBody>
          <a:bodyPr wrap="none">
            <a:spAutoFit/>
          </a:bodyPr>
          <a:lstStyle/>
          <a:p>
            <a:r>
              <a:rPr lang="en-GB" sz="800" b="1" dirty="0">
                <a:solidFill>
                  <a:srgbClr val="1F4E79"/>
                </a:solidFill>
              </a:rPr>
              <a:t>PARTNERSHIPS</a:t>
            </a:r>
            <a:endParaRPr lang="en-GB" dirty="0"/>
          </a:p>
        </p:txBody>
      </p:sp>
      <p:sp>
        <p:nvSpPr>
          <p:cNvPr id="43" name="Rectangle 42">
            <a:extLst>
              <a:ext uri="{FF2B5EF4-FFF2-40B4-BE49-F238E27FC236}">
                <a16:creationId xmlns:a16="http://schemas.microsoft.com/office/drawing/2014/main" id="{47B1D865-70CC-4614-BBFC-125C3EFE9AE9}"/>
              </a:ext>
            </a:extLst>
          </p:cNvPr>
          <p:cNvSpPr/>
          <p:nvPr/>
        </p:nvSpPr>
        <p:spPr>
          <a:xfrm>
            <a:off x="8271994" y="3704063"/>
            <a:ext cx="706012" cy="281039"/>
          </a:xfrm>
          <a:prstGeom prst="rect">
            <a:avLst/>
          </a:prstGeom>
        </p:spPr>
        <p:txBody>
          <a:bodyPr wrap="square">
            <a:spAutoFit/>
          </a:bodyPr>
          <a:lstStyle/>
          <a:p>
            <a:pPr lvl="0" algn="ctr" defTabSz="685800">
              <a:lnSpc>
                <a:spcPct val="75000"/>
              </a:lnSpc>
              <a:defRPr/>
            </a:pPr>
            <a:r>
              <a:rPr lang="en-GB" sz="800" b="1" dirty="0">
                <a:solidFill>
                  <a:srgbClr val="1F4E79"/>
                </a:solidFill>
              </a:rPr>
              <a:t>OUTCOME MEASURES</a:t>
            </a:r>
          </a:p>
        </p:txBody>
      </p:sp>
      <p:pic>
        <p:nvPicPr>
          <p:cNvPr id="4" name="Picture 3">
            <a:hlinkClick r:id="rId7" action="ppaction://hlinksldjump"/>
            <a:extLst>
              <a:ext uri="{FF2B5EF4-FFF2-40B4-BE49-F238E27FC236}">
                <a16:creationId xmlns:a16="http://schemas.microsoft.com/office/drawing/2014/main" id="{E581932A-DC51-4F2C-A6CE-7A985616A7D5}"/>
              </a:ext>
            </a:extLst>
          </p:cNvPr>
          <p:cNvPicPr>
            <a:picLocks noChangeAspect="1"/>
          </p:cNvPicPr>
          <p:nvPr/>
        </p:nvPicPr>
        <p:blipFill rotWithShape="1">
          <a:blip r:embed="rId8"/>
          <a:srcRect l="4540" r="4127"/>
          <a:stretch/>
        </p:blipFill>
        <p:spPr>
          <a:xfrm>
            <a:off x="2695377" y="2956706"/>
            <a:ext cx="3206676" cy="1846800"/>
          </a:xfrm>
          <a:prstGeom prst="rect">
            <a:avLst/>
          </a:prstGeom>
          <a:solidFill>
            <a:schemeClr val="bg1"/>
          </a:solidFill>
        </p:spPr>
      </p:pic>
      <p:grpSp>
        <p:nvGrpSpPr>
          <p:cNvPr id="103" name="Group 102">
            <a:extLst>
              <a:ext uri="{FF2B5EF4-FFF2-40B4-BE49-F238E27FC236}">
                <a16:creationId xmlns:a16="http://schemas.microsoft.com/office/drawing/2014/main" id="{46E4C0B7-AB59-4FE2-B6A9-0AE14FCA811A}"/>
              </a:ext>
            </a:extLst>
          </p:cNvPr>
          <p:cNvGrpSpPr/>
          <p:nvPr/>
        </p:nvGrpSpPr>
        <p:grpSpPr>
          <a:xfrm>
            <a:off x="3716206" y="4932601"/>
            <a:ext cx="5296083" cy="766764"/>
            <a:chOff x="3716206" y="4932601"/>
            <a:chExt cx="5296083" cy="766764"/>
          </a:xfrm>
        </p:grpSpPr>
        <p:grpSp>
          <p:nvGrpSpPr>
            <p:cNvPr id="104" name="Group 103">
              <a:extLst>
                <a:ext uri="{FF2B5EF4-FFF2-40B4-BE49-F238E27FC236}">
                  <a16:creationId xmlns:a16="http://schemas.microsoft.com/office/drawing/2014/main" id="{5A0C1B04-6606-48DE-AC2E-03265D39704F}"/>
                </a:ext>
              </a:extLst>
            </p:cNvPr>
            <p:cNvGrpSpPr/>
            <p:nvPr/>
          </p:nvGrpSpPr>
          <p:grpSpPr>
            <a:xfrm>
              <a:off x="3716206" y="4932601"/>
              <a:ext cx="5296083" cy="766764"/>
              <a:chOff x="3716206" y="4932601"/>
              <a:chExt cx="5296083" cy="766764"/>
            </a:xfrm>
          </p:grpSpPr>
          <p:sp>
            <p:nvSpPr>
              <p:cNvPr id="107" name="Rectangle 106">
                <a:extLst>
                  <a:ext uri="{FF2B5EF4-FFF2-40B4-BE49-F238E27FC236}">
                    <a16:creationId xmlns:a16="http://schemas.microsoft.com/office/drawing/2014/main" id="{742FFE8A-6633-474B-BEDD-85C1F9033ECD}"/>
                  </a:ext>
                </a:extLst>
              </p:cNvPr>
              <p:cNvSpPr/>
              <p:nvPr/>
            </p:nvSpPr>
            <p:spPr>
              <a:xfrm>
                <a:off x="3757314" y="4964405"/>
                <a:ext cx="5218906" cy="6972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nvGrpSpPr>
              <p:cNvPr id="108" name="Group 107">
                <a:extLst>
                  <a:ext uri="{FF2B5EF4-FFF2-40B4-BE49-F238E27FC236}">
                    <a16:creationId xmlns:a16="http://schemas.microsoft.com/office/drawing/2014/main" id="{BF923DE1-F797-4FC4-811D-CFDCEAE65A85}"/>
                  </a:ext>
                </a:extLst>
              </p:cNvPr>
              <p:cNvGrpSpPr/>
              <p:nvPr/>
            </p:nvGrpSpPr>
            <p:grpSpPr>
              <a:xfrm>
                <a:off x="3767404" y="5139703"/>
                <a:ext cx="437940" cy="431853"/>
                <a:chOff x="3781921" y="5192633"/>
                <a:chExt cx="437940" cy="431853"/>
              </a:xfrm>
            </p:grpSpPr>
            <p:pic>
              <p:nvPicPr>
                <p:cNvPr id="134" name="Graphic 133" descr="Home">
                  <a:hlinkClick r:id="rId9" action="ppaction://hlinksldjump" tooltip="Home"/>
                  <a:hlinkHover r:id="" action="ppaction://noaction" highlightClick="1"/>
                  <a:extLst>
                    <a:ext uri="{FF2B5EF4-FFF2-40B4-BE49-F238E27FC236}">
                      <a16:creationId xmlns:a16="http://schemas.microsoft.com/office/drawing/2014/main" id="{39BE75FF-21E6-410B-A804-65632FBA965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849252" y="5192633"/>
                  <a:ext cx="288000" cy="288000"/>
                </a:xfrm>
                <a:prstGeom prst="rect">
                  <a:avLst/>
                </a:prstGeom>
              </p:spPr>
            </p:pic>
            <p:sp>
              <p:nvSpPr>
                <p:cNvPr id="135" name="TextBox 134">
                  <a:hlinkClick r:id="rId9" action="ppaction://hlinksldjump" tooltip="Home"/>
                  <a:extLst>
                    <a:ext uri="{FF2B5EF4-FFF2-40B4-BE49-F238E27FC236}">
                      <a16:creationId xmlns:a16="http://schemas.microsoft.com/office/drawing/2014/main" id="{CB485A7A-C5B0-4BE0-9876-1ECD09F26E98}"/>
                    </a:ext>
                  </a:extLst>
                </p:cNvPr>
                <p:cNvSpPr txBox="1"/>
                <p:nvPr/>
              </p:nvSpPr>
              <p:spPr>
                <a:xfrm>
                  <a:off x="3781921" y="5409042"/>
                  <a:ext cx="437940" cy="215444"/>
                </a:xfrm>
                <a:prstGeom prst="rect">
                  <a:avLst/>
                </a:prstGeom>
                <a:noFill/>
              </p:spPr>
              <p:txBody>
                <a:bodyPr wrap="none" rtlCol="0">
                  <a:spAutoFit/>
                </a:bodyPr>
                <a:lstStyle/>
                <a:p>
                  <a:r>
                    <a:rPr lang="en-GB" sz="800" b="1" dirty="0"/>
                    <a:t>Home</a:t>
                  </a:r>
                </a:p>
              </p:txBody>
            </p:sp>
          </p:grpSp>
          <p:grpSp>
            <p:nvGrpSpPr>
              <p:cNvPr id="109" name="Group 108">
                <a:extLst>
                  <a:ext uri="{FF2B5EF4-FFF2-40B4-BE49-F238E27FC236}">
                    <a16:creationId xmlns:a16="http://schemas.microsoft.com/office/drawing/2014/main" id="{3F464B55-B3A4-4DB5-8263-C28463ED5EFB}"/>
                  </a:ext>
                </a:extLst>
              </p:cNvPr>
              <p:cNvGrpSpPr/>
              <p:nvPr/>
            </p:nvGrpSpPr>
            <p:grpSpPr>
              <a:xfrm>
                <a:off x="5761081" y="5129099"/>
                <a:ext cx="763351" cy="563377"/>
                <a:chOff x="5535587" y="5196296"/>
                <a:chExt cx="763351" cy="563377"/>
              </a:xfrm>
            </p:grpSpPr>
            <p:pic>
              <p:nvPicPr>
                <p:cNvPr id="132" name="Graphic 131" descr="Presentation with media">
                  <a:hlinkClick r:id="rId12" action="ppaction://hlinksldjump"/>
                  <a:hlinkHover r:id="" action="ppaction://noaction" highlightClick="1"/>
                  <a:extLst>
                    <a:ext uri="{FF2B5EF4-FFF2-40B4-BE49-F238E27FC236}">
                      <a16:creationId xmlns:a16="http://schemas.microsoft.com/office/drawing/2014/main" id="{68CE3A49-1315-4F69-8B11-F402DA8583D8}"/>
                    </a:ext>
                  </a:extLst>
                </p:cNvPr>
                <p:cNvPicPr>
                  <a:picLocks noChangeAspect="1"/>
                </p:cNvPicPr>
                <p:nvPr/>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b="31497"/>
                <a:stretch/>
              </p:blipFill>
              <p:spPr>
                <a:xfrm>
                  <a:off x="5727140" y="5196296"/>
                  <a:ext cx="336964" cy="230832"/>
                </a:xfrm>
                <a:prstGeom prst="rect">
                  <a:avLst/>
                </a:prstGeom>
              </p:spPr>
            </p:pic>
            <p:sp>
              <p:nvSpPr>
                <p:cNvPr id="133" name="TextBox 132">
                  <a:hlinkClick r:id="rId12" action="ppaction://hlinksldjump"/>
                  <a:extLst>
                    <a:ext uri="{FF2B5EF4-FFF2-40B4-BE49-F238E27FC236}">
                      <a16:creationId xmlns:a16="http://schemas.microsoft.com/office/drawing/2014/main" id="{FA2E41E4-813B-49F9-9734-B8BA7467A0EA}"/>
                    </a:ext>
                  </a:extLst>
                </p:cNvPr>
                <p:cNvSpPr txBox="1"/>
                <p:nvPr/>
              </p:nvSpPr>
              <p:spPr>
                <a:xfrm>
                  <a:off x="5535587" y="5421119"/>
                  <a:ext cx="763351" cy="338554"/>
                </a:xfrm>
                <a:prstGeom prst="rect">
                  <a:avLst/>
                </a:prstGeom>
                <a:noFill/>
              </p:spPr>
              <p:txBody>
                <a:bodyPr wrap="none" rtlCol="0">
                  <a:spAutoFit/>
                </a:bodyPr>
                <a:lstStyle/>
                <a:p>
                  <a:pPr algn="ctr"/>
                  <a:r>
                    <a:rPr lang="en-GB" sz="800" b="1" dirty="0"/>
                    <a:t>Watch, Listen</a:t>
                  </a:r>
                </a:p>
                <a:p>
                  <a:pPr algn="ctr"/>
                  <a:r>
                    <a:rPr lang="en-GB" sz="800" b="1" dirty="0"/>
                    <a:t>&amp; Read</a:t>
                  </a:r>
                </a:p>
              </p:txBody>
            </p:sp>
          </p:grpSp>
          <p:grpSp>
            <p:nvGrpSpPr>
              <p:cNvPr id="110" name="Group 109">
                <a:extLst>
                  <a:ext uri="{FF2B5EF4-FFF2-40B4-BE49-F238E27FC236}">
                    <a16:creationId xmlns:a16="http://schemas.microsoft.com/office/drawing/2014/main" id="{EE57BA7B-160D-4805-958A-D7CE8965A2CA}"/>
                  </a:ext>
                </a:extLst>
              </p:cNvPr>
              <p:cNvGrpSpPr/>
              <p:nvPr/>
            </p:nvGrpSpPr>
            <p:grpSpPr>
              <a:xfrm>
                <a:off x="7961281" y="5137274"/>
                <a:ext cx="575799" cy="551205"/>
                <a:chOff x="6138093" y="5173118"/>
                <a:chExt cx="575799" cy="551205"/>
              </a:xfrm>
            </p:grpSpPr>
            <p:pic>
              <p:nvPicPr>
                <p:cNvPr id="130" name="Graphic 129" descr="Checklist">
                  <a:hlinkClick r:id="rId15" action="ppaction://hlinksldjump"/>
                  <a:hlinkHover r:id="" action="ppaction://noaction" highlightClick="1"/>
                  <a:extLst>
                    <a:ext uri="{FF2B5EF4-FFF2-40B4-BE49-F238E27FC236}">
                      <a16:creationId xmlns:a16="http://schemas.microsoft.com/office/drawing/2014/main" id="{C5016BFC-2E8F-4501-B896-9857FDFF3CE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241739" y="5173118"/>
                  <a:ext cx="288000" cy="288000"/>
                </a:xfrm>
                <a:prstGeom prst="rect">
                  <a:avLst/>
                </a:prstGeom>
              </p:spPr>
            </p:pic>
            <p:sp>
              <p:nvSpPr>
                <p:cNvPr id="131" name="TextBox 130">
                  <a:hlinkClick r:id="rId15" action="ppaction://hlinksldjump"/>
                  <a:extLst>
                    <a:ext uri="{FF2B5EF4-FFF2-40B4-BE49-F238E27FC236}">
                      <a16:creationId xmlns:a16="http://schemas.microsoft.com/office/drawing/2014/main" id="{EA912143-7814-4E23-86BE-A4BF1FE2C600}"/>
                    </a:ext>
                  </a:extLst>
                </p:cNvPr>
                <p:cNvSpPr txBox="1"/>
                <p:nvPr/>
              </p:nvSpPr>
              <p:spPr>
                <a:xfrm>
                  <a:off x="6138093" y="5385769"/>
                  <a:ext cx="575799" cy="338554"/>
                </a:xfrm>
                <a:prstGeom prst="rect">
                  <a:avLst/>
                </a:prstGeom>
                <a:noFill/>
              </p:spPr>
              <p:txBody>
                <a:bodyPr wrap="none" rtlCol="0">
                  <a:spAutoFit/>
                </a:bodyPr>
                <a:lstStyle/>
                <a:p>
                  <a:r>
                    <a:rPr lang="en-GB" sz="800" b="1" dirty="0"/>
                    <a:t>Resource</a:t>
                  </a:r>
                </a:p>
                <a:p>
                  <a:pPr algn="ctr"/>
                  <a:r>
                    <a:rPr lang="en-GB" sz="800" b="1" dirty="0"/>
                    <a:t>Library</a:t>
                  </a:r>
                </a:p>
              </p:txBody>
            </p:sp>
          </p:grpSp>
          <p:grpSp>
            <p:nvGrpSpPr>
              <p:cNvPr id="111" name="Group 110">
                <a:extLst>
                  <a:ext uri="{FF2B5EF4-FFF2-40B4-BE49-F238E27FC236}">
                    <a16:creationId xmlns:a16="http://schemas.microsoft.com/office/drawing/2014/main" id="{646709E5-A2DD-4C42-A13A-D273BE0D1C39}"/>
                  </a:ext>
                </a:extLst>
              </p:cNvPr>
              <p:cNvGrpSpPr/>
              <p:nvPr/>
            </p:nvGrpSpPr>
            <p:grpSpPr>
              <a:xfrm>
                <a:off x="8425269" y="5112037"/>
                <a:ext cx="587020" cy="572554"/>
                <a:chOff x="8486747" y="5066545"/>
                <a:chExt cx="587020" cy="572554"/>
              </a:xfrm>
            </p:grpSpPr>
            <p:pic>
              <p:nvPicPr>
                <p:cNvPr id="128" name="Graphic 127" descr="Diamond">
                  <a:hlinkClick r:id="rId18" action="ppaction://hlinksldjump"/>
                  <a:hlinkHover r:id="" action="ppaction://noaction" highlightClick="1"/>
                  <a:extLst>
                    <a:ext uri="{FF2B5EF4-FFF2-40B4-BE49-F238E27FC236}">
                      <a16:creationId xmlns:a16="http://schemas.microsoft.com/office/drawing/2014/main" id="{545DB6F5-A5B3-4915-8064-E76818FD1A86}"/>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8609531" y="5066545"/>
                  <a:ext cx="288000" cy="288000"/>
                </a:xfrm>
                <a:prstGeom prst="rect">
                  <a:avLst/>
                </a:prstGeom>
              </p:spPr>
            </p:pic>
            <p:sp>
              <p:nvSpPr>
                <p:cNvPr id="129" name="TextBox 128">
                  <a:hlinkClick r:id="rId18" action="ppaction://hlinksldjump"/>
                  <a:extLst>
                    <a:ext uri="{FF2B5EF4-FFF2-40B4-BE49-F238E27FC236}">
                      <a16:creationId xmlns:a16="http://schemas.microsoft.com/office/drawing/2014/main" id="{FAFE6360-DC1C-439E-BF48-D44B28545993}"/>
                    </a:ext>
                  </a:extLst>
                </p:cNvPr>
                <p:cNvSpPr txBox="1"/>
                <p:nvPr/>
              </p:nvSpPr>
              <p:spPr>
                <a:xfrm>
                  <a:off x="8486747" y="5300545"/>
                  <a:ext cx="587020" cy="338554"/>
                </a:xfrm>
                <a:prstGeom prst="rect">
                  <a:avLst/>
                </a:prstGeom>
                <a:noFill/>
              </p:spPr>
              <p:txBody>
                <a:bodyPr wrap="none" rtlCol="0">
                  <a:spAutoFit/>
                </a:bodyPr>
                <a:lstStyle/>
                <a:p>
                  <a:pPr algn="ctr"/>
                  <a:r>
                    <a:rPr lang="en-GB" sz="800" b="1" dirty="0"/>
                    <a:t>Advice &amp; </a:t>
                  </a:r>
                  <a:br>
                    <a:rPr lang="en-GB" sz="800" b="1" dirty="0"/>
                  </a:br>
                  <a:r>
                    <a:rPr lang="en-GB" sz="800" b="1" dirty="0"/>
                    <a:t>Support</a:t>
                  </a:r>
                </a:p>
              </p:txBody>
            </p:sp>
          </p:grpSp>
          <p:grpSp>
            <p:nvGrpSpPr>
              <p:cNvPr id="112" name="Group 111">
                <a:extLst>
                  <a:ext uri="{FF2B5EF4-FFF2-40B4-BE49-F238E27FC236}">
                    <a16:creationId xmlns:a16="http://schemas.microsoft.com/office/drawing/2014/main" id="{0CB2D27A-FAAF-410D-B8AB-F83AD1B95B2B}"/>
                  </a:ext>
                </a:extLst>
              </p:cNvPr>
              <p:cNvGrpSpPr/>
              <p:nvPr/>
            </p:nvGrpSpPr>
            <p:grpSpPr>
              <a:xfrm>
                <a:off x="7525060" y="5125211"/>
                <a:ext cx="460382" cy="563245"/>
                <a:chOff x="8398635" y="5153555"/>
                <a:chExt cx="460382" cy="563245"/>
              </a:xfrm>
            </p:grpSpPr>
            <p:pic>
              <p:nvPicPr>
                <p:cNvPr id="126" name="Graphic 125" descr="Clapper board">
                  <a:hlinkClick r:id="rId21" action="ppaction://hlinksldjump"/>
                  <a:hlinkHover r:id="" action="ppaction://noaction" highlightClick="1"/>
                  <a:extLst>
                    <a:ext uri="{FF2B5EF4-FFF2-40B4-BE49-F238E27FC236}">
                      <a16:creationId xmlns:a16="http://schemas.microsoft.com/office/drawing/2014/main" id="{C672AE4E-0DDD-4CF8-A789-B742918FD833}"/>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p:blipFill>
              <p:spPr>
                <a:xfrm>
                  <a:off x="8480063" y="5153555"/>
                  <a:ext cx="288000" cy="288000"/>
                </a:xfrm>
                <a:prstGeom prst="rect">
                  <a:avLst/>
                </a:prstGeom>
              </p:spPr>
            </p:pic>
            <p:sp>
              <p:nvSpPr>
                <p:cNvPr id="127" name="TextBox 126">
                  <a:hlinkClick r:id="rId21" action="ppaction://hlinksldjump"/>
                  <a:extLst>
                    <a:ext uri="{FF2B5EF4-FFF2-40B4-BE49-F238E27FC236}">
                      <a16:creationId xmlns:a16="http://schemas.microsoft.com/office/drawing/2014/main" id="{58FC3EDD-FBCB-4550-9190-A9F7A88298C3}"/>
                    </a:ext>
                  </a:extLst>
                </p:cNvPr>
                <p:cNvSpPr txBox="1"/>
                <p:nvPr/>
              </p:nvSpPr>
              <p:spPr>
                <a:xfrm>
                  <a:off x="8398635" y="5378246"/>
                  <a:ext cx="460382" cy="338554"/>
                </a:xfrm>
                <a:prstGeom prst="rect">
                  <a:avLst/>
                </a:prstGeom>
                <a:noFill/>
              </p:spPr>
              <p:txBody>
                <a:bodyPr wrap="none" rtlCol="0">
                  <a:spAutoFit/>
                </a:bodyPr>
                <a:lstStyle/>
                <a:p>
                  <a:pPr algn="ctr"/>
                  <a:r>
                    <a:rPr lang="en-GB" sz="800" b="1" dirty="0"/>
                    <a:t>Take </a:t>
                  </a:r>
                  <a:br>
                    <a:rPr lang="en-GB" sz="800" b="1" dirty="0"/>
                  </a:br>
                  <a:r>
                    <a:rPr lang="en-GB" sz="800" b="1" dirty="0"/>
                    <a:t>Action</a:t>
                  </a:r>
                </a:p>
              </p:txBody>
            </p:sp>
          </p:grpSp>
          <p:sp>
            <p:nvSpPr>
              <p:cNvPr id="113" name="TextBox 112">
                <a:extLst>
                  <a:ext uri="{FF2B5EF4-FFF2-40B4-BE49-F238E27FC236}">
                    <a16:creationId xmlns:a16="http://schemas.microsoft.com/office/drawing/2014/main" id="{4F58044F-31A1-41CB-84AF-9EBA430B6AFE}"/>
                  </a:ext>
                </a:extLst>
              </p:cNvPr>
              <p:cNvSpPr txBox="1"/>
              <p:nvPr/>
            </p:nvSpPr>
            <p:spPr>
              <a:xfrm>
                <a:off x="3716206" y="4932601"/>
                <a:ext cx="3765683" cy="230832"/>
              </a:xfrm>
              <a:prstGeom prst="rect">
                <a:avLst/>
              </a:prstGeom>
              <a:noFill/>
            </p:spPr>
            <p:txBody>
              <a:bodyPr wrap="square" rtlCol="0">
                <a:spAutoFit/>
              </a:bodyPr>
              <a:lstStyle/>
              <a:p>
                <a:r>
                  <a:rPr lang="en-GB" sz="900" b="1" dirty="0">
                    <a:solidFill>
                      <a:schemeClr val="bg2"/>
                    </a:solidFill>
                    <a:effectLst>
                      <a:outerShdw blurRad="38100" dist="38100" dir="2700000" algn="tl">
                        <a:srgbClr val="000000">
                          <a:alpha val="43137"/>
                        </a:srgbClr>
                      </a:outerShdw>
                    </a:effectLst>
                  </a:rPr>
                  <a:t>Navigation Bar – Click on the icons to find out more</a:t>
                </a:r>
              </a:p>
            </p:txBody>
          </p:sp>
          <p:grpSp>
            <p:nvGrpSpPr>
              <p:cNvPr id="114" name="Group 113">
                <a:extLst>
                  <a:ext uri="{FF2B5EF4-FFF2-40B4-BE49-F238E27FC236}">
                    <a16:creationId xmlns:a16="http://schemas.microsoft.com/office/drawing/2014/main" id="{C187B921-0012-4042-841F-B97EADAEB4D0}"/>
                  </a:ext>
                </a:extLst>
              </p:cNvPr>
              <p:cNvGrpSpPr/>
              <p:nvPr/>
            </p:nvGrpSpPr>
            <p:grpSpPr>
              <a:xfrm>
                <a:off x="4524671" y="5148976"/>
                <a:ext cx="716863" cy="550389"/>
                <a:chOff x="5639947" y="5178166"/>
                <a:chExt cx="716863" cy="509532"/>
              </a:xfrm>
            </p:grpSpPr>
            <p:pic>
              <p:nvPicPr>
                <p:cNvPr id="124" name="Graphic 123" descr="Warning">
                  <a:hlinkClick r:id="rId24" action="ppaction://hlinksldjump" tooltip="Extra Familial Risk" highlightClick="1"/>
                  <a:hlinkHover r:id="" action="ppaction://noaction" highlightClick="1"/>
                  <a:extLst>
                    <a:ext uri="{FF2B5EF4-FFF2-40B4-BE49-F238E27FC236}">
                      <a16:creationId xmlns:a16="http://schemas.microsoft.com/office/drawing/2014/main" id="{9043B699-B8BB-42B8-9EF2-24B1778D74AA}"/>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p:blipFill>
              <p:spPr>
                <a:xfrm>
                  <a:off x="5861244" y="5178166"/>
                  <a:ext cx="245151" cy="245151"/>
                </a:xfrm>
                <a:prstGeom prst="rect">
                  <a:avLst/>
                </a:prstGeom>
              </p:spPr>
            </p:pic>
            <p:sp>
              <p:nvSpPr>
                <p:cNvPr id="125" name="TextBox 124">
                  <a:hlinkClick r:id="rId24" action="ppaction://hlinksldjump" tooltip="Extra Familial Risk"/>
                  <a:extLst>
                    <a:ext uri="{FF2B5EF4-FFF2-40B4-BE49-F238E27FC236}">
                      <a16:creationId xmlns:a16="http://schemas.microsoft.com/office/drawing/2014/main" id="{8E884F7F-20A6-42ED-AF38-47457474C7F1}"/>
                    </a:ext>
                  </a:extLst>
                </p:cNvPr>
                <p:cNvSpPr txBox="1"/>
                <p:nvPr/>
              </p:nvSpPr>
              <p:spPr>
                <a:xfrm>
                  <a:off x="5639947" y="5374276"/>
                  <a:ext cx="716863" cy="313422"/>
                </a:xfrm>
                <a:prstGeom prst="rect">
                  <a:avLst/>
                </a:prstGeom>
                <a:noFill/>
              </p:spPr>
              <p:txBody>
                <a:bodyPr wrap="none" rtlCol="0">
                  <a:spAutoFit/>
                </a:bodyPr>
                <a:lstStyle/>
                <a:p>
                  <a:pPr algn="ctr"/>
                  <a:r>
                    <a:rPr lang="en-GB" sz="800" b="1" dirty="0"/>
                    <a:t>Extra </a:t>
                  </a:r>
                  <a:br>
                    <a:rPr lang="en-GB" sz="800" b="1" dirty="0"/>
                  </a:br>
                  <a:r>
                    <a:rPr lang="en-GB" sz="800" b="1" dirty="0"/>
                    <a:t>Familial Risk</a:t>
                  </a:r>
                </a:p>
              </p:txBody>
            </p:sp>
          </p:grpSp>
          <p:grpSp>
            <p:nvGrpSpPr>
              <p:cNvPr id="115" name="Group 114">
                <a:extLst>
                  <a:ext uri="{FF2B5EF4-FFF2-40B4-BE49-F238E27FC236}">
                    <a16:creationId xmlns:a16="http://schemas.microsoft.com/office/drawing/2014/main" id="{5E871C64-2ED4-412C-BC07-A6E0ED405691}"/>
                  </a:ext>
                </a:extLst>
              </p:cNvPr>
              <p:cNvGrpSpPr/>
              <p:nvPr/>
            </p:nvGrpSpPr>
            <p:grpSpPr>
              <a:xfrm>
                <a:off x="5128238" y="5170045"/>
                <a:ext cx="740908" cy="523039"/>
                <a:chOff x="7400526" y="5183132"/>
                <a:chExt cx="740908" cy="523039"/>
              </a:xfrm>
            </p:grpSpPr>
            <p:pic>
              <p:nvPicPr>
                <p:cNvPr id="122" name="Picture 2" descr="Target Concentric Circles Symbol">
                  <a:hlinkClick r:id="rId27" action="ppaction://hlinksldjump" tooltip="Contextual Safeguarding"/>
                  <a:hlinkHover r:id="" action="ppaction://noaction" highlightClick="1"/>
                  <a:extLst>
                    <a:ext uri="{FF2B5EF4-FFF2-40B4-BE49-F238E27FC236}">
                      <a16:creationId xmlns:a16="http://schemas.microsoft.com/office/drawing/2014/main" id="{876A6F1C-3305-4675-B388-B172F28218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4558" y="5183132"/>
                  <a:ext cx="245151" cy="245151"/>
                </a:xfrm>
                <a:prstGeom prst="rect">
                  <a:avLst/>
                </a:prstGeom>
                <a:noFill/>
                <a:extLst>
                  <a:ext uri="{909E8E84-426E-40DD-AFC4-6F175D3DCCD1}">
                    <a14:hiddenFill xmlns:a14="http://schemas.microsoft.com/office/drawing/2010/main">
                      <a:solidFill>
                        <a:srgbClr val="FFFFFF"/>
                      </a:solidFill>
                    </a14:hiddenFill>
                  </a:ext>
                </a:extLst>
              </p:spPr>
            </p:pic>
            <p:sp>
              <p:nvSpPr>
                <p:cNvPr id="123" name="TextBox 122">
                  <a:hlinkClick r:id="rId27" action="ppaction://hlinksldjump" tooltip="Contextual Safeguarding"/>
                  <a:extLst>
                    <a:ext uri="{FF2B5EF4-FFF2-40B4-BE49-F238E27FC236}">
                      <a16:creationId xmlns:a16="http://schemas.microsoft.com/office/drawing/2014/main" id="{E4867E5A-C5B6-4D1A-A245-F0F93057C405}"/>
                    </a:ext>
                  </a:extLst>
                </p:cNvPr>
                <p:cNvSpPr txBox="1"/>
                <p:nvPr/>
              </p:nvSpPr>
              <p:spPr>
                <a:xfrm>
                  <a:off x="7400526" y="5367617"/>
                  <a:ext cx="740908" cy="338554"/>
                </a:xfrm>
                <a:prstGeom prst="rect">
                  <a:avLst/>
                </a:prstGeom>
                <a:noFill/>
              </p:spPr>
              <p:txBody>
                <a:bodyPr wrap="none" rtlCol="0">
                  <a:spAutoFit/>
                </a:bodyPr>
                <a:lstStyle/>
                <a:p>
                  <a:pPr algn="ctr"/>
                  <a:r>
                    <a:rPr lang="en-GB" sz="800" b="1" dirty="0"/>
                    <a:t>Contextual</a:t>
                  </a:r>
                </a:p>
                <a:p>
                  <a:pPr algn="ctr"/>
                  <a:r>
                    <a:rPr lang="en-GB" sz="800" b="1" dirty="0"/>
                    <a:t>Safeguarding</a:t>
                  </a:r>
                </a:p>
              </p:txBody>
            </p:sp>
          </p:grpSp>
          <p:grpSp>
            <p:nvGrpSpPr>
              <p:cNvPr id="116" name="Group 115">
                <a:extLst>
                  <a:ext uri="{FF2B5EF4-FFF2-40B4-BE49-F238E27FC236}">
                    <a16:creationId xmlns:a16="http://schemas.microsoft.com/office/drawing/2014/main" id="{2487078A-A29B-45FE-8FEE-1FEAC4EAA024}"/>
                  </a:ext>
                </a:extLst>
              </p:cNvPr>
              <p:cNvGrpSpPr/>
              <p:nvPr/>
            </p:nvGrpSpPr>
            <p:grpSpPr>
              <a:xfrm>
                <a:off x="6453115" y="5125212"/>
                <a:ext cx="696024" cy="560459"/>
                <a:chOff x="7422970" y="5145712"/>
                <a:chExt cx="696024" cy="560459"/>
              </a:xfrm>
            </p:grpSpPr>
            <p:pic>
              <p:nvPicPr>
                <p:cNvPr id="120" name="Picture 2" descr="Lightbulb and gear">
                  <a:hlinkClick r:id="rId28" action="ppaction://hlinksldjump"/>
                  <a:hlinkHover r:id="" action="ppaction://noaction" highlightClick="1"/>
                  <a:extLst>
                    <a:ext uri="{FF2B5EF4-FFF2-40B4-BE49-F238E27FC236}">
                      <a16:creationId xmlns:a16="http://schemas.microsoft.com/office/drawing/2014/main" id="{1F9D14B9-54F0-42B3-9EAE-040FC7AB9DE1}"/>
                    </a:ext>
                  </a:extLst>
                </p:cNvPr>
                <p:cNvPicPr>
                  <a:picLocks noChangeAspect="1" noChangeArrowheads="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rcRect/>
                <a:stretch/>
              </p:blipFill>
              <p:spPr bwMode="auto">
                <a:xfrm>
                  <a:off x="7641854" y="5145712"/>
                  <a:ext cx="282572" cy="282572"/>
                </a:xfrm>
                <a:prstGeom prst="rect">
                  <a:avLst/>
                </a:prstGeom>
                <a:noFill/>
                <a:extLst>
                  <a:ext uri="{909E8E84-426E-40DD-AFC4-6F175D3DCCD1}">
                    <a14:hiddenFill xmlns:a14="http://schemas.microsoft.com/office/drawing/2010/main">
                      <a:solidFill>
                        <a:srgbClr val="FFFFFF"/>
                      </a:solidFill>
                    </a14:hiddenFill>
                  </a:ext>
                </a:extLst>
              </p:spPr>
            </p:pic>
            <p:sp>
              <p:nvSpPr>
                <p:cNvPr id="121" name="TextBox 120">
                  <a:hlinkClick r:id="rId28" action="ppaction://hlinksldjump"/>
                  <a:extLst>
                    <a:ext uri="{FF2B5EF4-FFF2-40B4-BE49-F238E27FC236}">
                      <a16:creationId xmlns:a16="http://schemas.microsoft.com/office/drawing/2014/main" id="{21B34744-DE32-4C5E-8618-97B47BB878FA}"/>
                    </a:ext>
                  </a:extLst>
                </p:cNvPr>
                <p:cNvSpPr txBox="1"/>
                <p:nvPr/>
              </p:nvSpPr>
              <p:spPr>
                <a:xfrm>
                  <a:off x="7422970" y="5367617"/>
                  <a:ext cx="696024" cy="338554"/>
                </a:xfrm>
                <a:prstGeom prst="rect">
                  <a:avLst/>
                </a:prstGeom>
                <a:noFill/>
              </p:spPr>
              <p:txBody>
                <a:bodyPr wrap="none" rtlCol="0">
                  <a:spAutoFit/>
                </a:bodyPr>
                <a:lstStyle/>
                <a:p>
                  <a:pPr algn="ctr"/>
                  <a:r>
                    <a:rPr lang="en-GB" sz="800" b="1" dirty="0"/>
                    <a:t>Strategic</a:t>
                  </a:r>
                </a:p>
                <a:p>
                  <a:pPr algn="ctr"/>
                  <a:r>
                    <a:rPr lang="en-GB" sz="800" b="1" dirty="0"/>
                    <a:t>Governance</a:t>
                  </a:r>
                </a:p>
              </p:txBody>
            </p:sp>
          </p:grpSp>
          <p:grpSp>
            <p:nvGrpSpPr>
              <p:cNvPr id="117" name="Group 116">
                <a:extLst>
                  <a:ext uri="{FF2B5EF4-FFF2-40B4-BE49-F238E27FC236}">
                    <a16:creationId xmlns:a16="http://schemas.microsoft.com/office/drawing/2014/main" id="{2DD0FD78-3FA4-4639-9775-8FFF29921485}"/>
                  </a:ext>
                </a:extLst>
              </p:cNvPr>
              <p:cNvGrpSpPr/>
              <p:nvPr/>
            </p:nvGrpSpPr>
            <p:grpSpPr>
              <a:xfrm>
                <a:off x="7014855" y="5133239"/>
                <a:ext cx="535724" cy="552131"/>
                <a:chOff x="7375893" y="5154040"/>
                <a:chExt cx="535724" cy="552131"/>
              </a:xfrm>
            </p:grpSpPr>
            <p:pic>
              <p:nvPicPr>
                <p:cNvPr id="118" name="Picture 2" descr="Target">
                  <a:hlinkClick r:id="rId31" action="ppaction://hlinksldjump"/>
                  <a:hlinkHover r:id="" action="ppaction://noaction" highlightClick="1"/>
                  <a:extLst>
                    <a:ext uri="{FF2B5EF4-FFF2-40B4-BE49-F238E27FC236}">
                      <a16:creationId xmlns:a16="http://schemas.microsoft.com/office/drawing/2014/main" id="{FC9AF2D9-0585-447D-8ED5-24166B5FE2F1}"/>
                    </a:ext>
                  </a:extLst>
                </p:cNvPr>
                <p:cNvPicPr>
                  <a:picLocks noChangeAspect="1" noChangeArrowheads="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p:blipFill>
              <p:spPr bwMode="auto">
                <a:xfrm>
                  <a:off x="7491879" y="5154040"/>
                  <a:ext cx="274243" cy="274243"/>
                </a:xfrm>
                <a:prstGeom prst="rect">
                  <a:avLst/>
                </a:prstGeom>
                <a:noFill/>
                <a:extLst>
                  <a:ext uri="{909E8E84-426E-40DD-AFC4-6F175D3DCCD1}">
                    <a14:hiddenFill xmlns:a14="http://schemas.microsoft.com/office/drawing/2010/main">
                      <a:solidFill>
                        <a:srgbClr val="FFFFFF"/>
                      </a:solidFill>
                    </a14:hiddenFill>
                  </a:ext>
                </a:extLst>
              </p:spPr>
            </p:pic>
            <p:sp>
              <p:nvSpPr>
                <p:cNvPr id="119" name="TextBox 118">
                  <a:hlinkClick r:id="rId31" action="ppaction://hlinksldjump"/>
                  <a:extLst>
                    <a:ext uri="{FF2B5EF4-FFF2-40B4-BE49-F238E27FC236}">
                      <a16:creationId xmlns:a16="http://schemas.microsoft.com/office/drawing/2014/main" id="{1BB44FC4-1BD0-4114-8727-E2F8F38ADBA8}"/>
                    </a:ext>
                  </a:extLst>
                </p:cNvPr>
                <p:cNvSpPr txBox="1"/>
                <p:nvPr/>
              </p:nvSpPr>
              <p:spPr>
                <a:xfrm>
                  <a:off x="7375893" y="5367617"/>
                  <a:ext cx="535724" cy="338554"/>
                </a:xfrm>
                <a:prstGeom prst="rect">
                  <a:avLst/>
                </a:prstGeom>
                <a:noFill/>
              </p:spPr>
              <p:txBody>
                <a:bodyPr wrap="none" rtlCol="0">
                  <a:spAutoFit/>
                </a:bodyPr>
                <a:lstStyle/>
                <a:p>
                  <a:pPr algn="ctr"/>
                  <a:r>
                    <a:rPr lang="en-GB" sz="800" b="1" dirty="0"/>
                    <a:t>Tactical </a:t>
                  </a:r>
                  <a:br>
                    <a:rPr lang="en-GB" sz="800" b="1" dirty="0"/>
                  </a:br>
                  <a:r>
                    <a:rPr lang="en-GB" sz="800" b="1" dirty="0"/>
                    <a:t>Delivery</a:t>
                  </a:r>
                </a:p>
              </p:txBody>
            </p:sp>
          </p:grpSp>
        </p:grpSp>
        <p:pic>
          <p:nvPicPr>
            <p:cNvPr id="105" name="Graphic 104" descr="Help">
              <a:hlinkClick r:id="rId34" action="ppaction://hlinksldjump" tooltip="Home"/>
              <a:hlinkHover r:id="" action="ppaction://noaction" highlightClick="1"/>
              <a:extLst>
                <a:ext uri="{FF2B5EF4-FFF2-40B4-BE49-F238E27FC236}">
                  <a16:creationId xmlns:a16="http://schemas.microsoft.com/office/drawing/2014/main" id="{D28ECDEA-91DD-4F4F-AABC-639B175DA7A2}"/>
                </a:ext>
              </a:extLst>
            </p:cNvPr>
            <p:cNvPicPr>
              <a:picLocks noChangeAspect="1"/>
            </p:cNvPicPr>
            <p:nvPr/>
          </p:nvPicPr>
          <p:blipFill>
            <a:blip r:embed="rId35">
              <a:extLst>
                <a:ext uri="{28A0092B-C50C-407E-A947-70E740481C1C}">
                  <a14:useLocalDpi xmlns:a14="http://schemas.microsoft.com/office/drawing/2010/main" val="0"/>
                </a:ext>
                <a:ext uri="{96DAC541-7B7A-43D3-8B79-37D633B846F1}">
                  <asvg:svgBlip xmlns:asvg="http://schemas.microsoft.com/office/drawing/2016/SVG/main" r:embed="rId36"/>
                </a:ext>
              </a:extLst>
            </a:blip>
            <a:srcRect/>
            <a:stretch/>
          </p:blipFill>
          <p:spPr>
            <a:xfrm>
              <a:off x="4241460" y="5141190"/>
              <a:ext cx="288000" cy="288000"/>
            </a:xfrm>
            <a:prstGeom prst="rect">
              <a:avLst/>
            </a:prstGeom>
          </p:spPr>
        </p:pic>
        <p:sp>
          <p:nvSpPr>
            <p:cNvPr id="106" name="TextBox 105">
              <a:hlinkClick r:id="rId34" action="ppaction://hlinksldjump" tooltip="About"/>
              <a:extLst>
                <a:ext uri="{FF2B5EF4-FFF2-40B4-BE49-F238E27FC236}">
                  <a16:creationId xmlns:a16="http://schemas.microsoft.com/office/drawing/2014/main" id="{B9DE1CFE-6C82-4EFA-81F7-D630F06B943E}"/>
                </a:ext>
              </a:extLst>
            </p:cNvPr>
            <p:cNvSpPr txBox="1"/>
            <p:nvPr/>
          </p:nvSpPr>
          <p:spPr>
            <a:xfrm>
              <a:off x="4174129" y="5357599"/>
              <a:ext cx="445956" cy="215444"/>
            </a:xfrm>
            <a:prstGeom prst="rect">
              <a:avLst/>
            </a:prstGeom>
            <a:noFill/>
          </p:spPr>
          <p:txBody>
            <a:bodyPr wrap="none" rtlCol="0">
              <a:spAutoFit/>
            </a:bodyPr>
            <a:lstStyle/>
            <a:p>
              <a:r>
                <a:rPr lang="en-GB" sz="800" b="1" dirty="0"/>
                <a:t>About</a:t>
              </a:r>
            </a:p>
          </p:txBody>
        </p:sp>
      </p:grpSp>
    </p:spTree>
    <p:extLst>
      <p:ext uri="{BB962C8B-B14F-4D97-AF65-F5344CB8AC3E}">
        <p14:creationId xmlns:p14="http://schemas.microsoft.com/office/powerpoint/2010/main" val="357564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9796BA44-5B7E-498D-B813-F3131772FA1A}"/>
              </a:ext>
            </a:extLst>
          </p:cNvPr>
          <p:cNvSpPr txBox="1">
            <a:spLocks/>
          </p:cNvSpPr>
          <p:nvPr/>
        </p:nvSpPr>
        <p:spPr bwMode="auto">
          <a:xfrm>
            <a:off x="243281" y="262548"/>
            <a:ext cx="8464492" cy="191426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rtlCol="0" anchor="t" anchorCtr="0" compatLnSpc="1">
            <a:prstTxWarp prst="textNoShape">
              <a:avLst/>
            </a:prstTxWarp>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just"/>
            <a:r>
              <a:rPr lang="en-GB" altLang="en-US" sz="2000" dirty="0"/>
              <a:t>A Contextual Safeguarding system will </a:t>
            </a:r>
            <a:r>
              <a:rPr lang="en-GB" altLang="en-US" sz="2000" b="1" dirty="0"/>
              <a:t>look beyond parental</a:t>
            </a:r>
            <a:r>
              <a:rPr lang="en-GB" altLang="en-US" sz="2000" dirty="0"/>
              <a:t> </a:t>
            </a:r>
            <a:r>
              <a:rPr lang="en-GB" altLang="en-US" sz="2000" b="1" i="1" dirty="0"/>
              <a:t>capacity to safeguard </a:t>
            </a:r>
            <a:br>
              <a:rPr lang="en-GB" altLang="en-US" sz="2000" b="1" i="1" dirty="0"/>
            </a:br>
            <a:r>
              <a:rPr lang="en-GB" altLang="en-US" sz="2000" dirty="0"/>
              <a:t>to consider and assess risk and vulnerability in the </a:t>
            </a:r>
            <a:r>
              <a:rPr lang="en-GB" altLang="en-US" sz="2000" b="1" i="1" dirty="0"/>
              <a:t>places and spaces </a:t>
            </a:r>
            <a:r>
              <a:rPr lang="en-GB" altLang="en-US" sz="2000" dirty="0"/>
              <a:t>that </a:t>
            </a:r>
            <a:br>
              <a:rPr lang="en-GB" altLang="en-US" sz="2000" dirty="0"/>
            </a:br>
            <a:r>
              <a:rPr lang="en-GB" altLang="en-US" sz="2000" dirty="0"/>
              <a:t>young people spend their time; taking into account </a:t>
            </a:r>
            <a:r>
              <a:rPr lang="en-GB" altLang="en-US" sz="2000" i="1" u="sng" dirty="0"/>
              <a:t>who </a:t>
            </a:r>
            <a:r>
              <a:rPr lang="en-GB" altLang="en-US" sz="2000" i="1" dirty="0"/>
              <a:t>they are with and </a:t>
            </a:r>
            <a:br>
              <a:rPr lang="en-GB" altLang="en-US" sz="2000" i="1" dirty="0"/>
            </a:br>
            <a:r>
              <a:rPr lang="en-GB" altLang="en-US" sz="2000" i="1" u="sng" dirty="0"/>
              <a:t>what</a:t>
            </a:r>
            <a:r>
              <a:rPr lang="en-GB" altLang="en-US" sz="2000" i="1" dirty="0"/>
              <a:t> they are doing.</a:t>
            </a:r>
          </a:p>
        </p:txBody>
      </p:sp>
      <p:graphicFrame>
        <p:nvGraphicFramePr>
          <p:cNvPr id="17" name="Content Placeholder 4">
            <a:extLst>
              <a:ext uri="{FF2B5EF4-FFF2-40B4-BE49-F238E27FC236}">
                <a16:creationId xmlns:a16="http://schemas.microsoft.com/office/drawing/2014/main" id="{9F618DD8-B425-4F52-80A6-57E35047EF80}"/>
              </a:ext>
            </a:extLst>
          </p:cNvPr>
          <p:cNvGraphicFramePr>
            <a:graphicFrameLocks/>
          </p:cNvGraphicFramePr>
          <p:nvPr>
            <p:extLst>
              <p:ext uri="{D42A27DB-BD31-4B8C-83A1-F6EECF244321}">
                <p14:modId xmlns:p14="http://schemas.microsoft.com/office/powerpoint/2010/main" val="2221503014"/>
              </p:ext>
            </p:extLst>
          </p:nvPr>
        </p:nvGraphicFramePr>
        <p:xfrm>
          <a:off x="1261648" y="1664943"/>
          <a:ext cx="4167217" cy="34739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8" name="Straight Arrow Connector 17">
            <a:extLst>
              <a:ext uri="{FF2B5EF4-FFF2-40B4-BE49-F238E27FC236}">
                <a16:creationId xmlns:a16="http://schemas.microsoft.com/office/drawing/2014/main" id="{5B12D269-3D0B-4788-BF5C-85CCDD7B7655}"/>
              </a:ext>
            </a:extLst>
          </p:cNvPr>
          <p:cNvCxnSpPr/>
          <p:nvPr/>
        </p:nvCxnSpPr>
        <p:spPr bwMode="auto">
          <a:xfrm flipH="1">
            <a:off x="3961411" y="3244010"/>
            <a:ext cx="2041261" cy="461698"/>
          </a:xfrm>
          <a:prstGeom prst="straightConnector1">
            <a:avLst/>
          </a:prstGeom>
          <a:ln w="19050">
            <a:solidFill>
              <a:schemeClr val="tx1"/>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2C14F038-E33A-4225-A4DB-FA0AC39C8063}"/>
              </a:ext>
            </a:extLst>
          </p:cNvPr>
          <p:cNvCxnSpPr/>
          <p:nvPr/>
        </p:nvCxnSpPr>
        <p:spPr bwMode="auto">
          <a:xfrm flipH="1">
            <a:off x="3781494" y="3225489"/>
            <a:ext cx="2221178" cy="1242218"/>
          </a:xfrm>
          <a:prstGeom prst="straightConnector1">
            <a:avLst/>
          </a:prstGeom>
          <a:ln w="19050">
            <a:solidFill>
              <a:schemeClr val="tx1"/>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D383678D-5788-4CEF-A04F-1FCFA6DAEFF7}"/>
              </a:ext>
            </a:extLst>
          </p:cNvPr>
          <p:cNvCxnSpPr/>
          <p:nvPr/>
        </p:nvCxnSpPr>
        <p:spPr bwMode="auto">
          <a:xfrm flipH="1" flipV="1">
            <a:off x="4038140" y="2650020"/>
            <a:ext cx="1964532" cy="575469"/>
          </a:xfrm>
          <a:prstGeom prst="straightConnector1">
            <a:avLst/>
          </a:prstGeom>
          <a:ln w="19050">
            <a:solidFill>
              <a:schemeClr val="tx1"/>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D300FF64-A90F-48D3-AE66-1779BC465679}"/>
              </a:ext>
            </a:extLst>
          </p:cNvPr>
          <p:cNvCxnSpPr/>
          <p:nvPr/>
        </p:nvCxnSpPr>
        <p:spPr bwMode="auto">
          <a:xfrm flipH="1">
            <a:off x="4038140" y="3225488"/>
            <a:ext cx="1964532" cy="37042"/>
          </a:xfrm>
          <a:prstGeom prst="straightConnector1">
            <a:avLst/>
          </a:prstGeom>
          <a:ln w="19050">
            <a:solidFill>
              <a:schemeClr val="tx1"/>
            </a:solidFill>
            <a:headEnd type="none" w="med" len="med"/>
            <a:tailEnd type="arrow"/>
          </a:ln>
        </p:spPr>
        <p:style>
          <a:lnRef idx="1">
            <a:schemeClr val="dk1"/>
          </a:lnRef>
          <a:fillRef idx="0">
            <a:schemeClr val="dk1"/>
          </a:fillRef>
          <a:effectRef idx="0">
            <a:schemeClr val="dk1"/>
          </a:effectRef>
          <a:fontRef idx="minor">
            <a:schemeClr val="tx1"/>
          </a:fontRef>
        </p:style>
      </p:cxnSp>
      <p:cxnSp>
        <p:nvCxnSpPr>
          <p:cNvPr id="22" name="Straight Arrow Connector 21">
            <a:extLst>
              <a:ext uri="{FF2B5EF4-FFF2-40B4-BE49-F238E27FC236}">
                <a16:creationId xmlns:a16="http://schemas.microsoft.com/office/drawing/2014/main" id="{2A61E6AB-A426-4982-9A5C-3C92688AAA65}"/>
              </a:ext>
            </a:extLst>
          </p:cNvPr>
          <p:cNvCxnSpPr>
            <a:cxnSpLocks/>
          </p:cNvCxnSpPr>
          <p:nvPr/>
        </p:nvCxnSpPr>
        <p:spPr bwMode="auto">
          <a:xfrm flipH="1" flipV="1">
            <a:off x="4225438" y="2096302"/>
            <a:ext cx="1787260" cy="1157162"/>
          </a:xfrm>
          <a:prstGeom prst="straightConnector1">
            <a:avLst/>
          </a:prstGeom>
          <a:ln w="19050">
            <a:solidFill>
              <a:schemeClr val="tx1"/>
            </a:solidFill>
            <a:headEnd type="none" w="med" len="med"/>
            <a:tailEnd type="arrow"/>
          </a:ln>
        </p:spPr>
        <p:style>
          <a:lnRef idx="1">
            <a:schemeClr val="dk1"/>
          </a:lnRef>
          <a:fillRef idx="0">
            <a:schemeClr val="dk1"/>
          </a:fillRef>
          <a:effectRef idx="0">
            <a:schemeClr val="dk1"/>
          </a:effectRef>
          <a:fontRef idx="minor">
            <a:schemeClr val="tx1"/>
          </a:fontRef>
        </p:style>
      </p:cxnSp>
      <p:sp>
        <p:nvSpPr>
          <p:cNvPr id="23" name="TextBox 24">
            <a:extLst>
              <a:ext uri="{FF2B5EF4-FFF2-40B4-BE49-F238E27FC236}">
                <a16:creationId xmlns:a16="http://schemas.microsoft.com/office/drawing/2014/main" id="{A1A2C4C4-9530-478D-A0FC-32272E547976}"/>
              </a:ext>
            </a:extLst>
          </p:cNvPr>
          <p:cNvSpPr txBox="1">
            <a:spLocks noChangeArrowheads="1"/>
          </p:cNvSpPr>
          <p:nvPr/>
        </p:nvSpPr>
        <p:spPr bwMode="auto">
          <a:xfrm>
            <a:off x="117446" y="4811275"/>
            <a:ext cx="1440656" cy="271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Helvetica Light" charset="0"/>
                <a:ea typeface="Helvetica Light" charset="0"/>
                <a:cs typeface="Helvetica Light" charset="0"/>
                <a:sym typeface="Helvetica Light" charset="0"/>
              </a:defRPr>
            </a:lvl1pPr>
            <a:lvl2pPr marL="742950" indent="-285750" eaLnBrk="0">
              <a:defRPr sz="2400">
                <a:solidFill>
                  <a:srgbClr val="000000"/>
                </a:solidFill>
                <a:latin typeface="Helvetica Light" charset="0"/>
                <a:ea typeface="Helvetica Light" charset="0"/>
                <a:cs typeface="Helvetica Light" charset="0"/>
                <a:sym typeface="Helvetica Light" charset="0"/>
              </a:defRPr>
            </a:lvl2pPr>
            <a:lvl3pPr marL="1143000" indent="-228600" eaLnBrk="0">
              <a:defRPr sz="2400">
                <a:solidFill>
                  <a:srgbClr val="000000"/>
                </a:solidFill>
                <a:latin typeface="Helvetica Light" charset="0"/>
                <a:ea typeface="Helvetica Light" charset="0"/>
                <a:cs typeface="Helvetica Light" charset="0"/>
                <a:sym typeface="Helvetica Light" charset="0"/>
              </a:defRPr>
            </a:lvl3pPr>
            <a:lvl4pPr marL="1600200" indent="-228600" eaLnBrk="0">
              <a:defRPr sz="2400">
                <a:solidFill>
                  <a:srgbClr val="000000"/>
                </a:solidFill>
                <a:latin typeface="Helvetica Light" charset="0"/>
                <a:ea typeface="Helvetica Light" charset="0"/>
                <a:cs typeface="Helvetica Light" charset="0"/>
                <a:sym typeface="Helvetica Light" charset="0"/>
              </a:defRPr>
            </a:lvl4pPr>
            <a:lvl5pPr marL="2057400" indent="-228600" eaLnBrk="0">
              <a:defRPr sz="2400">
                <a:solidFill>
                  <a:srgbClr val="000000"/>
                </a:solidFill>
                <a:latin typeface="Helvetica Light" charset="0"/>
                <a:ea typeface="Helvetica Light" charset="0"/>
                <a:cs typeface="Helvetica Light" charset="0"/>
                <a:sym typeface="Helvetica Light" charset="0"/>
              </a:defRPr>
            </a:lvl5pPr>
            <a:lvl6pPr marL="2514600" indent="-228600" algn="ctr" eaLnBrk="0" fontAlgn="base" hangingPunct="0">
              <a:spcBef>
                <a:spcPct val="0"/>
              </a:spcBef>
              <a:spcAft>
                <a:spcPct val="0"/>
              </a:spcAft>
              <a:defRPr sz="2400">
                <a:solidFill>
                  <a:srgbClr val="000000"/>
                </a:solidFill>
                <a:latin typeface="Helvetica Light" charset="0"/>
                <a:ea typeface="Helvetica Light" charset="0"/>
                <a:cs typeface="Helvetica Light" charset="0"/>
                <a:sym typeface="Helvetica Light" charset="0"/>
              </a:defRPr>
            </a:lvl6pPr>
            <a:lvl7pPr marL="2971800" indent="-228600" algn="ctr" eaLnBrk="0" fontAlgn="base" hangingPunct="0">
              <a:spcBef>
                <a:spcPct val="0"/>
              </a:spcBef>
              <a:spcAft>
                <a:spcPct val="0"/>
              </a:spcAft>
              <a:defRPr sz="2400">
                <a:solidFill>
                  <a:srgbClr val="000000"/>
                </a:solidFill>
                <a:latin typeface="Helvetica Light" charset="0"/>
                <a:ea typeface="Helvetica Light" charset="0"/>
                <a:cs typeface="Helvetica Light" charset="0"/>
                <a:sym typeface="Helvetica Light" charset="0"/>
              </a:defRPr>
            </a:lvl7pPr>
            <a:lvl8pPr marL="3429000" indent="-228600" algn="ctr" eaLnBrk="0" fontAlgn="base" hangingPunct="0">
              <a:spcBef>
                <a:spcPct val="0"/>
              </a:spcBef>
              <a:spcAft>
                <a:spcPct val="0"/>
              </a:spcAft>
              <a:defRPr sz="2400">
                <a:solidFill>
                  <a:srgbClr val="000000"/>
                </a:solidFill>
                <a:latin typeface="Helvetica Light" charset="0"/>
                <a:ea typeface="Helvetica Light" charset="0"/>
                <a:cs typeface="Helvetica Light" charset="0"/>
                <a:sym typeface="Helvetica Light" charset="0"/>
              </a:defRPr>
            </a:lvl8pPr>
            <a:lvl9pPr marL="3886200" indent="-228600" algn="ctr" eaLnBrk="0" fontAlgn="base" hangingPunct="0">
              <a:spcBef>
                <a:spcPct val="0"/>
              </a:spcBef>
              <a:spcAft>
                <a:spcPct val="0"/>
              </a:spcAft>
              <a:defRPr sz="2400">
                <a:solidFill>
                  <a:srgbClr val="000000"/>
                </a:solidFill>
                <a:latin typeface="Helvetica Light" charset="0"/>
                <a:ea typeface="Helvetica Light" charset="0"/>
                <a:cs typeface="Helvetica Light" charset="0"/>
                <a:sym typeface="Helvetica Light" charset="0"/>
              </a:defRPr>
            </a:lvl9pPr>
          </a:lstStyle>
          <a:p>
            <a:pPr defTabSz="761970" eaLnBrk="1">
              <a:defRPr/>
            </a:pPr>
            <a:r>
              <a:rPr lang="en-GB" altLang="en-US" sz="1167" dirty="0">
                <a:latin typeface="Arial" panose="020B0604020202020204" pitchFamily="34" charset="0"/>
                <a:cs typeface="Arial" panose="020B0604020202020204" pitchFamily="34" charset="0"/>
                <a:hlinkClick r:id="rId8"/>
              </a:rPr>
              <a:t>Firmin et al. 2016</a:t>
            </a:r>
            <a:endParaRPr lang="en-GB" altLang="en-US" sz="1167" dirty="0">
              <a:latin typeface="Arial" panose="020B0604020202020204" pitchFamily="34" charset="0"/>
              <a:cs typeface="Arial" panose="020B0604020202020204" pitchFamily="34" charset="0"/>
            </a:endParaRPr>
          </a:p>
        </p:txBody>
      </p:sp>
      <p:sp>
        <p:nvSpPr>
          <p:cNvPr id="24" name="TextBox 5">
            <a:extLst>
              <a:ext uri="{FF2B5EF4-FFF2-40B4-BE49-F238E27FC236}">
                <a16:creationId xmlns:a16="http://schemas.microsoft.com/office/drawing/2014/main" id="{00946628-7DCF-4706-86AF-7C2929DCA2AA}"/>
              </a:ext>
            </a:extLst>
          </p:cNvPr>
          <p:cNvSpPr txBox="1">
            <a:spLocks noChangeArrowheads="1"/>
          </p:cNvSpPr>
          <p:nvPr/>
        </p:nvSpPr>
        <p:spPr bwMode="auto">
          <a:xfrm>
            <a:off x="6002672" y="1776374"/>
            <a:ext cx="1379656" cy="3170868"/>
          </a:xfrm>
          <a:prstGeom prst="rect">
            <a:avLst/>
          </a:prstGeom>
          <a:solidFill>
            <a:schemeClr val="bg1">
              <a:lumMod val="95000"/>
            </a:schemeClr>
          </a:solidFill>
          <a:ln w="19050">
            <a:solidFill>
              <a:srgbClr val="C00000"/>
            </a:solidFill>
            <a:miter lim="800000"/>
            <a:headEnd/>
            <a:tailEnd/>
          </a:ln>
        </p:spPr>
        <p:txBody>
          <a:bodyPr wrap="square">
            <a:spAutoFit/>
          </a:bodyPr>
          <a:lstStyle>
            <a:lvl1pPr eaLnBrk="0">
              <a:defRPr sz="2400">
                <a:solidFill>
                  <a:srgbClr val="000000"/>
                </a:solidFill>
                <a:latin typeface="Helvetica Light" charset="0"/>
                <a:ea typeface="Helvetica Light" charset="0"/>
                <a:cs typeface="Helvetica Light" charset="0"/>
                <a:sym typeface="Helvetica Light" charset="0"/>
              </a:defRPr>
            </a:lvl1pPr>
            <a:lvl2pPr marL="742950" indent="-285750" eaLnBrk="0">
              <a:defRPr sz="2400">
                <a:solidFill>
                  <a:srgbClr val="000000"/>
                </a:solidFill>
                <a:latin typeface="Helvetica Light" charset="0"/>
                <a:ea typeface="Helvetica Light" charset="0"/>
                <a:cs typeface="Helvetica Light" charset="0"/>
                <a:sym typeface="Helvetica Light" charset="0"/>
              </a:defRPr>
            </a:lvl2pPr>
            <a:lvl3pPr marL="1143000" indent="-228600" eaLnBrk="0">
              <a:defRPr sz="2400">
                <a:solidFill>
                  <a:srgbClr val="000000"/>
                </a:solidFill>
                <a:latin typeface="Helvetica Light" charset="0"/>
                <a:ea typeface="Helvetica Light" charset="0"/>
                <a:cs typeface="Helvetica Light" charset="0"/>
                <a:sym typeface="Helvetica Light" charset="0"/>
              </a:defRPr>
            </a:lvl3pPr>
            <a:lvl4pPr marL="1600200" indent="-228600" eaLnBrk="0">
              <a:defRPr sz="2400">
                <a:solidFill>
                  <a:srgbClr val="000000"/>
                </a:solidFill>
                <a:latin typeface="Helvetica Light" charset="0"/>
                <a:ea typeface="Helvetica Light" charset="0"/>
                <a:cs typeface="Helvetica Light" charset="0"/>
                <a:sym typeface="Helvetica Light" charset="0"/>
              </a:defRPr>
            </a:lvl4pPr>
            <a:lvl5pPr marL="2057400" indent="-228600" eaLnBrk="0">
              <a:defRPr sz="2400">
                <a:solidFill>
                  <a:srgbClr val="000000"/>
                </a:solidFill>
                <a:latin typeface="Helvetica Light" charset="0"/>
                <a:ea typeface="Helvetica Light" charset="0"/>
                <a:cs typeface="Helvetica Light" charset="0"/>
                <a:sym typeface="Helvetica Light" charset="0"/>
              </a:defRPr>
            </a:lvl5pPr>
            <a:lvl6pPr marL="2514600" indent="-228600" algn="ctr" eaLnBrk="0" fontAlgn="base" hangingPunct="0">
              <a:spcBef>
                <a:spcPct val="0"/>
              </a:spcBef>
              <a:spcAft>
                <a:spcPct val="0"/>
              </a:spcAft>
              <a:defRPr sz="2400">
                <a:solidFill>
                  <a:srgbClr val="000000"/>
                </a:solidFill>
                <a:latin typeface="Helvetica Light" charset="0"/>
                <a:ea typeface="Helvetica Light" charset="0"/>
                <a:cs typeface="Helvetica Light" charset="0"/>
                <a:sym typeface="Helvetica Light" charset="0"/>
              </a:defRPr>
            </a:lvl6pPr>
            <a:lvl7pPr marL="2971800" indent="-228600" algn="ctr" eaLnBrk="0" fontAlgn="base" hangingPunct="0">
              <a:spcBef>
                <a:spcPct val="0"/>
              </a:spcBef>
              <a:spcAft>
                <a:spcPct val="0"/>
              </a:spcAft>
              <a:defRPr sz="2400">
                <a:solidFill>
                  <a:srgbClr val="000000"/>
                </a:solidFill>
                <a:latin typeface="Helvetica Light" charset="0"/>
                <a:ea typeface="Helvetica Light" charset="0"/>
                <a:cs typeface="Helvetica Light" charset="0"/>
                <a:sym typeface="Helvetica Light" charset="0"/>
              </a:defRPr>
            </a:lvl7pPr>
            <a:lvl8pPr marL="3429000" indent="-228600" algn="ctr" eaLnBrk="0" fontAlgn="base" hangingPunct="0">
              <a:spcBef>
                <a:spcPct val="0"/>
              </a:spcBef>
              <a:spcAft>
                <a:spcPct val="0"/>
              </a:spcAft>
              <a:defRPr sz="2400">
                <a:solidFill>
                  <a:srgbClr val="000000"/>
                </a:solidFill>
                <a:latin typeface="Helvetica Light" charset="0"/>
                <a:ea typeface="Helvetica Light" charset="0"/>
                <a:cs typeface="Helvetica Light" charset="0"/>
                <a:sym typeface="Helvetica Light" charset="0"/>
              </a:defRPr>
            </a:lvl8pPr>
            <a:lvl9pPr marL="3886200" indent="-228600" algn="ctr" eaLnBrk="0" fontAlgn="base" hangingPunct="0">
              <a:spcBef>
                <a:spcPct val="0"/>
              </a:spcBef>
              <a:spcAft>
                <a:spcPct val="0"/>
              </a:spcAft>
              <a:defRPr sz="2400">
                <a:solidFill>
                  <a:srgbClr val="000000"/>
                </a:solidFill>
                <a:latin typeface="Helvetica Light" charset="0"/>
                <a:ea typeface="Helvetica Light" charset="0"/>
                <a:cs typeface="Helvetica Light" charset="0"/>
                <a:sym typeface="Helvetica Light" charset="0"/>
              </a:defRPr>
            </a:lvl9pPr>
          </a:lstStyle>
          <a:p>
            <a:pPr algn="ctr" defTabSz="761970" eaLnBrk="1">
              <a:defRPr/>
            </a:pPr>
            <a:r>
              <a:rPr lang="en-GB" altLang="en-US" sz="1667" dirty="0">
                <a:latin typeface="Calibri Light" panose="020F0302020204030204"/>
                <a:cs typeface="Arial" panose="020B0604020202020204" pitchFamily="34" charset="0"/>
              </a:rPr>
              <a:t>Whose capacity to safeguard, in which space?</a:t>
            </a:r>
          </a:p>
          <a:p>
            <a:pPr algn="ctr" defTabSz="761970" eaLnBrk="1">
              <a:defRPr/>
            </a:pPr>
            <a:endParaRPr lang="en-GB" altLang="en-US" sz="1667" dirty="0">
              <a:latin typeface="Calibri Light" panose="020F0302020204030204"/>
              <a:cs typeface="Arial" panose="020B0604020202020204" pitchFamily="34" charset="0"/>
            </a:endParaRPr>
          </a:p>
          <a:p>
            <a:pPr algn="ctr" defTabSz="761970" eaLnBrk="1">
              <a:defRPr/>
            </a:pPr>
            <a:r>
              <a:rPr lang="en-GB" altLang="en-US" sz="1667" dirty="0">
                <a:latin typeface="Calibri Light" panose="020F0302020204030204"/>
                <a:cs typeface="Arial" panose="020B0604020202020204" pitchFamily="34" charset="0"/>
              </a:rPr>
              <a:t>AND</a:t>
            </a:r>
          </a:p>
          <a:p>
            <a:pPr algn="ctr" defTabSz="761970" eaLnBrk="1">
              <a:defRPr/>
            </a:pPr>
            <a:endParaRPr lang="en-GB" altLang="en-US" sz="1667" dirty="0">
              <a:latin typeface="Calibri Light" panose="020F0302020204030204"/>
              <a:cs typeface="Arial" panose="020B0604020202020204" pitchFamily="34" charset="0"/>
            </a:endParaRPr>
          </a:p>
          <a:p>
            <a:pPr algn="ctr" defTabSz="761970" eaLnBrk="1">
              <a:defRPr/>
            </a:pPr>
            <a:r>
              <a:rPr lang="en-GB" altLang="en-US" sz="1667" dirty="0">
                <a:latin typeface="Calibri Light" panose="020F0302020204030204"/>
                <a:cs typeface="Arial" panose="020B0604020202020204" pitchFamily="34" charset="0"/>
              </a:rPr>
              <a:t>Which space is impacting on which service’s capacity?</a:t>
            </a:r>
          </a:p>
        </p:txBody>
      </p:sp>
      <p:sp>
        <p:nvSpPr>
          <p:cNvPr id="12" name="Rectangle: Rounded Corners 11">
            <a:hlinkClick r:id="rId9" action="ppaction://hlinksldjump" tooltip="Back to Contextual Safeguarding Overview page"/>
            <a:extLst>
              <a:ext uri="{FF2B5EF4-FFF2-40B4-BE49-F238E27FC236}">
                <a16:creationId xmlns:a16="http://schemas.microsoft.com/office/drawing/2014/main" id="{E467A87F-72CC-4B68-A85F-BE8AF0835BFB}"/>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Tree>
    <p:extLst>
      <p:ext uri="{BB962C8B-B14F-4D97-AF65-F5344CB8AC3E}">
        <p14:creationId xmlns:p14="http://schemas.microsoft.com/office/powerpoint/2010/main" val="3214793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24353427-D962-42B5-A16B-E71CFDBC89C5}"/>
              </a:ext>
            </a:extLst>
          </p:cNvPr>
          <p:cNvGraphicFramePr>
            <a:graphicFrameLocks noGrp="1"/>
          </p:cNvGraphicFramePr>
          <p:nvPr>
            <p:ph idx="1"/>
            <p:extLst>
              <p:ext uri="{D42A27DB-BD31-4B8C-83A1-F6EECF244321}">
                <p14:modId xmlns:p14="http://schemas.microsoft.com/office/powerpoint/2010/main" val="562723698"/>
              </p:ext>
            </p:extLst>
          </p:nvPr>
        </p:nvGraphicFramePr>
        <p:xfrm>
          <a:off x="1237376" y="1447266"/>
          <a:ext cx="6740120" cy="37371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1">
            <a:extLst>
              <a:ext uri="{FF2B5EF4-FFF2-40B4-BE49-F238E27FC236}">
                <a16:creationId xmlns:a16="http://schemas.microsoft.com/office/drawing/2014/main" id="{313FF948-F234-459B-992D-ED230434EDCA}"/>
              </a:ext>
            </a:extLst>
          </p:cNvPr>
          <p:cNvSpPr/>
          <p:nvPr/>
        </p:nvSpPr>
        <p:spPr>
          <a:xfrm>
            <a:off x="260059" y="268448"/>
            <a:ext cx="8694755" cy="1323439"/>
          </a:xfrm>
          <a:prstGeom prst="rect">
            <a:avLst/>
          </a:prstGeom>
        </p:spPr>
        <p:txBody>
          <a:bodyPr wrap="square">
            <a:spAutoFit/>
          </a:bodyPr>
          <a:lstStyle/>
          <a:p>
            <a:r>
              <a:rPr lang="en-GB" altLang="en-US" sz="2000" dirty="0"/>
              <a:t>Within a Contextual system; ‘</a:t>
            </a:r>
            <a:r>
              <a:rPr lang="en-GB" altLang="en-US" sz="2000" b="1" i="1" dirty="0"/>
              <a:t>everyone’s responsibility to safeguard</a:t>
            </a:r>
            <a:r>
              <a:rPr lang="en-GB" altLang="en-US" sz="2000" dirty="0"/>
              <a:t>’ means working together with those who have greatest influence to create safety and wellbeing in the places and spaces (including peer groups) in which young people spend their time.</a:t>
            </a:r>
            <a:endParaRPr lang="en-GB" sz="2000" dirty="0"/>
          </a:p>
        </p:txBody>
      </p:sp>
      <p:sp>
        <p:nvSpPr>
          <p:cNvPr id="8" name="Rectangle: Rounded Corners 7">
            <a:hlinkClick r:id="rId7" action="ppaction://hlinksldjump" tooltip="Back to Contextual Safeguarding Overview page"/>
            <a:extLst>
              <a:ext uri="{FF2B5EF4-FFF2-40B4-BE49-F238E27FC236}">
                <a16:creationId xmlns:a16="http://schemas.microsoft.com/office/drawing/2014/main" id="{6E664EAF-ACE3-4C71-B459-BE3C281330AA}"/>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Tree>
    <p:extLst>
      <p:ext uri="{BB962C8B-B14F-4D97-AF65-F5344CB8AC3E}">
        <p14:creationId xmlns:p14="http://schemas.microsoft.com/office/powerpoint/2010/main" val="1667697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8" name="Title 1">
            <a:extLst>
              <a:ext uri="{FF2B5EF4-FFF2-40B4-BE49-F238E27FC236}">
                <a16:creationId xmlns:a16="http://schemas.microsoft.com/office/drawing/2014/main" id="{DCE066DD-4DA2-41FD-92EC-98D42FDC8BCE}"/>
              </a:ext>
            </a:extLst>
          </p:cNvPr>
          <p:cNvSpPr>
            <a:spLocks noGrp="1"/>
          </p:cNvSpPr>
          <p:nvPr>
            <p:ph type="title"/>
          </p:nvPr>
        </p:nvSpPr>
        <p:spPr bwMode="auto">
          <a:xfrm>
            <a:off x="171974" y="84666"/>
            <a:ext cx="8800051" cy="70908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rtlCol="0" anchor="t" anchorCtr="0" compatLnSpc="1">
            <a:prstTxWarp prst="textNoShape">
              <a:avLst/>
            </a:prstTxWarp>
            <a:noAutofit/>
          </a:bodyPr>
          <a:lstStyle/>
          <a:p>
            <a:pPr algn="ctr"/>
            <a:r>
              <a:rPr lang="en-GB" altLang="en-US" sz="2583" dirty="0"/>
              <a:t>In order for a system to be contextual, all </a:t>
            </a:r>
            <a:r>
              <a:rPr lang="en-GB" altLang="en-US" sz="2583" b="1" dirty="0"/>
              <a:t>four domains of Contextual Safeguarding </a:t>
            </a:r>
            <a:r>
              <a:rPr lang="en-GB" altLang="en-US" sz="2583" dirty="0"/>
              <a:t>need to be present and demonstrable:</a:t>
            </a:r>
            <a:endParaRPr lang="en-GB" altLang="en-US" sz="2583" b="1" i="1" dirty="0"/>
          </a:p>
        </p:txBody>
      </p:sp>
      <p:graphicFrame>
        <p:nvGraphicFramePr>
          <p:cNvPr id="4" name="Content Placeholder 3">
            <a:extLst>
              <a:ext uri="{FF2B5EF4-FFF2-40B4-BE49-F238E27FC236}">
                <a16:creationId xmlns:a16="http://schemas.microsoft.com/office/drawing/2014/main" id="{177DF0CC-417E-4162-BBA7-E1906ED37EEE}"/>
              </a:ext>
            </a:extLst>
          </p:cNvPr>
          <p:cNvGraphicFramePr>
            <a:graphicFrameLocks noGrp="1"/>
          </p:cNvGraphicFramePr>
          <p:nvPr>
            <p:ph idx="1"/>
          </p:nvPr>
        </p:nvGraphicFramePr>
        <p:xfrm>
          <a:off x="1060979" y="1236928"/>
          <a:ext cx="7171532" cy="36843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24">
            <a:extLst>
              <a:ext uri="{FF2B5EF4-FFF2-40B4-BE49-F238E27FC236}">
                <a16:creationId xmlns:a16="http://schemas.microsoft.com/office/drawing/2014/main" id="{FB35B7DE-24E4-463B-9482-8820A10B3351}"/>
              </a:ext>
            </a:extLst>
          </p:cNvPr>
          <p:cNvSpPr txBox="1">
            <a:spLocks noChangeArrowheads="1"/>
          </p:cNvSpPr>
          <p:nvPr/>
        </p:nvSpPr>
        <p:spPr bwMode="auto">
          <a:xfrm>
            <a:off x="3926417" y="4916857"/>
            <a:ext cx="1440656" cy="271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a:defRPr sz="2400">
                <a:solidFill>
                  <a:srgbClr val="000000"/>
                </a:solidFill>
                <a:latin typeface="Helvetica Light" charset="0"/>
                <a:ea typeface="Helvetica Light" charset="0"/>
                <a:cs typeface="Helvetica Light" charset="0"/>
                <a:sym typeface="Helvetica Light" charset="0"/>
              </a:defRPr>
            </a:lvl1pPr>
            <a:lvl2pPr marL="742950" indent="-285750" eaLnBrk="0">
              <a:defRPr sz="2400">
                <a:solidFill>
                  <a:srgbClr val="000000"/>
                </a:solidFill>
                <a:latin typeface="Helvetica Light" charset="0"/>
                <a:ea typeface="Helvetica Light" charset="0"/>
                <a:cs typeface="Helvetica Light" charset="0"/>
                <a:sym typeface="Helvetica Light" charset="0"/>
              </a:defRPr>
            </a:lvl2pPr>
            <a:lvl3pPr marL="1143000" indent="-228600" eaLnBrk="0">
              <a:defRPr sz="2400">
                <a:solidFill>
                  <a:srgbClr val="000000"/>
                </a:solidFill>
                <a:latin typeface="Helvetica Light" charset="0"/>
                <a:ea typeface="Helvetica Light" charset="0"/>
                <a:cs typeface="Helvetica Light" charset="0"/>
                <a:sym typeface="Helvetica Light" charset="0"/>
              </a:defRPr>
            </a:lvl3pPr>
            <a:lvl4pPr marL="1600200" indent="-228600" eaLnBrk="0">
              <a:defRPr sz="2400">
                <a:solidFill>
                  <a:srgbClr val="000000"/>
                </a:solidFill>
                <a:latin typeface="Helvetica Light" charset="0"/>
                <a:ea typeface="Helvetica Light" charset="0"/>
                <a:cs typeface="Helvetica Light" charset="0"/>
                <a:sym typeface="Helvetica Light" charset="0"/>
              </a:defRPr>
            </a:lvl4pPr>
            <a:lvl5pPr marL="2057400" indent="-228600" eaLnBrk="0">
              <a:defRPr sz="2400">
                <a:solidFill>
                  <a:srgbClr val="000000"/>
                </a:solidFill>
                <a:latin typeface="Helvetica Light" charset="0"/>
                <a:ea typeface="Helvetica Light" charset="0"/>
                <a:cs typeface="Helvetica Light" charset="0"/>
                <a:sym typeface="Helvetica Light" charset="0"/>
              </a:defRPr>
            </a:lvl5pPr>
            <a:lvl6pPr marL="2514600" indent="-228600" algn="ctr" eaLnBrk="0" fontAlgn="base" hangingPunct="0">
              <a:spcBef>
                <a:spcPct val="0"/>
              </a:spcBef>
              <a:spcAft>
                <a:spcPct val="0"/>
              </a:spcAft>
              <a:defRPr sz="2400">
                <a:solidFill>
                  <a:srgbClr val="000000"/>
                </a:solidFill>
                <a:latin typeface="Helvetica Light" charset="0"/>
                <a:ea typeface="Helvetica Light" charset="0"/>
                <a:cs typeface="Helvetica Light" charset="0"/>
                <a:sym typeface="Helvetica Light" charset="0"/>
              </a:defRPr>
            </a:lvl6pPr>
            <a:lvl7pPr marL="2971800" indent="-228600" algn="ctr" eaLnBrk="0" fontAlgn="base" hangingPunct="0">
              <a:spcBef>
                <a:spcPct val="0"/>
              </a:spcBef>
              <a:spcAft>
                <a:spcPct val="0"/>
              </a:spcAft>
              <a:defRPr sz="2400">
                <a:solidFill>
                  <a:srgbClr val="000000"/>
                </a:solidFill>
                <a:latin typeface="Helvetica Light" charset="0"/>
                <a:ea typeface="Helvetica Light" charset="0"/>
                <a:cs typeface="Helvetica Light" charset="0"/>
                <a:sym typeface="Helvetica Light" charset="0"/>
              </a:defRPr>
            </a:lvl7pPr>
            <a:lvl8pPr marL="3429000" indent="-228600" algn="ctr" eaLnBrk="0" fontAlgn="base" hangingPunct="0">
              <a:spcBef>
                <a:spcPct val="0"/>
              </a:spcBef>
              <a:spcAft>
                <a:spcPct val="0"/>
              </a:spcAft>
              <a:defRPr sz="2400">
                <a:solidFill>
                  <a:srgbClr val="000000"/>
                </a:solidFill>
                <a:latin typeface="Helvetica Light" charset="0"/>
                <a:ea typeface="Helvetica Light" charset="0"/>
                <a:cs typeface="Helvetica Light" charset="0"/>
                <a:sym typeface="Helvetica Light" charset="0"/>
              </a:defRPr>
            </a:lvl8pPr>
            <a:lvl9pPr marL="3886200" indent="-228600" algn="ctr" eaLnBrk="0" fontAlgn="base" hangingPunct="0">
              <a:spcBef>
                <a:spcPct val="0"/>
              </a:spcBef>
              <a:spcAft>
                <a:spcPct val="0"/>
              </a:spcAft>
              <a:defRPr sz="2400">
                <a:solidFill>
                  <a:srgbClr val="000000"/>
                </a:solidFill>
                <a:latin typeface="Helvetica Light" charset="0"/>
                <a:ea typeface="Helvetica Light" charset="0"/>
                <a:cs typeface="Helvetica Light" charset="0"/>
                <a:sym typeface="Helvetica Light" charset="0"/>
              </a:defRPr>
            </a:lvl9pPr>
          </a:lstStyle>
          <a:p>
            <a:pPr defTabSz="761970" eaLnBrk="1">
              <a:defRPr/>
            </a:pPr>
            <a:r>
              <a:rPr lang="en-GB" altLang="en-US" sz="1167" dirty="0">
                <a:latin typeface="Arial" panose="020B0604020202020204" pitchFamily="34" charset="0"/>
                <a:cs typeface="Arial" panose="020B0604020202020204" pitchFamily="34" charset="0"/>
              </a:rPr>
              <a:t>(Firmin et al. 2016)</a:t>
            </a:r>
          </a:p>
        </p:txBody>
      </p:sp>
      <p:sp>
        <p:nvSpPr>
          <p:cNvPr id="7" name="Rectangle: Rounded Corners 6">
            <a:hlinkClick r:id="rId8" action="ppaction://hlinksldjump" tooltip="Back to Contextual Safeguarding Overview page"/>
            <a:extLst>
              <a:ext uri="{FF2B5EF4-FFF2-40B4-BE49-F238E27FC236}">
                <a16:creationId xmlns:a16="http://schemas.microsoft.com/office/drawing/2014/main" id="{26EF82E2-A9DA-402F-BB07-FD3797A022E3}"/>
              </a:ext>
            </a:extLst>
          </p:cNvPr>
          <p:cNvSpPr/>
          <p:nvPr/>
        </p:nvSpPr>
        <p:spPr>
          <a:xfrm>
            <a:off x="7750144" y="5158899"/>
            <a:ext cx="1199626" cy="411062"/>
          </a:xfrm>
          <a:prstGeom prst="roundRect">
            <a:avLst/>
          </a:prstGeom>
          <a:solidFill>
            <a:schemeClr val="tx1">
              <a:lumMod val="50000"/>
              <a:lumOff val="50000"/>
            </a:schemeClr>
          </a:solidFill>
          <a:ln>
            <a:solidFill>
              <a:schemeClr val="tx1">
                <a:lumMod val="65000"/>
                <a:lumOff val="3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900" dirty="0">
                <a:effectLst>
                  <a:outerShdw blurRad="38100" dist="38100" dir="2700000" algn="tl">
                    <a:srgbClr val="000000">
                      <a:alpha val="43137"/>
                    </a:srgbClr>
                  </a:outerShdw>
                </a:effectLst>
              </a:rPr>
              <a:t>Click here to go back to previous page</a:t>
            </a:r>
          </a:p>
        </p:txBody>
      </p:sp>
    </p:spTree>
    <p:extLst>
      <p:ext uri="{BB962C8B-B14F-4D97-AF65-F5344CB8AC3E}">
        <p14:creationId xmlns:p14="http://schemas.microsoft.com/office/powerpoint/2010/main" val="1051773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D5E80B-99C3-4EE2-B135-A3C6423997A9}"/>
              </a:ext>
            </a:extLst>
          </p:cNvPr>
          <p:cNvSpPr/>
          <p:nvPr/>
        </p:nvSpPr>
        <p:spPr>
          <a:xfrm>
            <a:off x="4602639" y="1789774"/>
            <a:ext cx="2160000" cy="3056252"/>
          </a:xfrm>
          <a:prstGeom prst="rect">
            <a:avLst/>
          </a:prstGeom>
          <a:solidFill>
            <a:srgbClr val="A400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a:solidFill>
                  <a:schemeClr val="bg1"/>
                </a:solidFill>
                <a:effectLst>
                  <a:outerShdw blurRad="38100" dist="38100" dir="2700000" algn="tl">
                    <a:srgbClr val="000000">
                      <a:alpha val="43137"/>
                    </a:srgbClr>
                  </a:outerShdw>
                </a:effectLst>
              </a:rPr>
              <a:t>Dr Carlene Firmin’s 2019 </a:t>
            </a:r>
            <a:r>
              <a:rPr lang="en-GB" sz="1400" dirty="0" err="1">
                <a:solidFill>
                  <a:schemeClr val="bg1"/>
                </a:solidFill>
                <a:effectLst>
                  <a:outerShdw blurRad="38100" dist="38100" dir="2700000" algn="tl">
                    <a:srgbClr val="000000">
                      <a:alpha val="43137"/>
                    </a:srgbClr>
                  </a:outerShdw>
                </a:effectLst>
              </a:rPr>
              <a:t>TedX</a:t>
            </a:r>
            <a:r>
              <a:rPr lang="en-GB" sz="1400" dirty="0">
                <a:solidFill>
                  <a:schemeClr val="bg1"/>
                </a:solidFill>
                <a:effectLst>
                  <a:outerShdw blurRad="38100" dist="38100" dir="2700000" algn="tl">
                    <a:srgbClr val="000000">
                      <a:alpha val="43137"/>
                    </a:srgbClr>
                  </a:outerShdw>
                </a:effectLst>
              </a:rPr>
              <a:t> talk on </a:t>
            </a:r>
            <a:r>
              <a:rPr lang="en-GB" sz="1400" b="1" dirty="0">
                <a:solidFill>
                  <a:schemeClr val="bg1"/>
                </a:solidFill>
                <a:effectLst>
                  <a:outerShdw blurRad="38100" dist="38100" dir="2700000" algn="tl">
                    <a:srgbClr val="000000">
                      <a:alpha val="43137"/>
                    </a:srgbClr>
                  </a:outerShdw>
                </a:effectLst>
              </a:rPr>
              <a:t>Re-writing </a:t>
            </a:r>
            <a:r>
              <a:rPr lang="en-GB" sz="1400" b="1" dirty="0">
                <a:effectLst>
                  <a:outerShdw blurRad="38100" dist="38100" dir="2700000" algn="tl">
                    <a:srgbClr val="000000">
                      <a:alpha val="43137"/>
                    </a:srgbClr>
                  </a:outerShdw>
                </a:effectLst>
              </a:rPr>
              <a:t>The Rules Of Child Protection </a:t>
            </a:r>
            <a:endParaRPr lang="en-GB" sz="1400" b="1" dirty="0">
              <a:solidFill>
                <a:schemeClr val="bg1"/>
              </a:solidFill>
              <a:effectLst>
                <a:outerShdw blurRad="38100" dist="38100" dir="2700000" algn="tl">
                  <a:srgbClr val="000000">
                    <a:alpha val="43137"/>
                  </a:srgbClr>
                </a:outerShdw>
              </a:effectLst>
            </a:endParaRPr>
          </a:p>
        </p:txBody>
      </p:sp>
      <p:sp>
        <p:nvSpPr>
          <p:cNvPr id="50" name="Rectangle 49">
            <a:extLst>
              <a:ext uri="{FF2B5EF4-FFF2-40B4-BE49-F238E27FC236}">
                <a16:creationId xmlns:a16="http://schemas.microsoft.com/office/drawing/2014/main" id="{7FBC1BAC-8112-4FCD-9892-2D894F237847}"/>
              </a:ext>
            </a:extLst>
          </p:cNvPr>
          <p:cNvSpPr/>
          <p:nvPr/>
        </p:nvSpPr>
        <p:spPr>
          <a:xfrm>
            <a:off x="117446" y="1807477"/>
            <a:ext cx="2160000" cy="3056252"/>
          </a:xfrm>
          <a:prstGeom prst="rect">
            <a:avLst/>
          </a:prstGeom>
          <a:solidFill>
            <a:srgbClr val="A400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a:solidFill>
                  <a:schemeClr val="bg1"/>
                </a:solidFill>
                <a:effectLst>
                  <a:outerShdw blurRad="38100" dist="38100" dir="2700000" algn="tl">
                    <a:srgbClr val="000000">
                      <a:alpha val="43137"/>
                    </a:srgbClr>
                  </a:outerShdw>
                </a:effectLst>
              </a:rPr>
              <a:t>Short video by University of Beds introducing the concept of </a:t>
            </a:r>
            <a:r>
              <a:rPr lang="en-GB" sz="1400" b="1" dirty="0">
                <a:solidFill>
                  <a:schemeClr val="bg1"/>
                </a:solidFill>
                <a:effectLst>
                  <a:outerShdw blurRad="38100" dist="38100" dir="2700000" algn="tl">
                    <a:srgbClr val="000000">
                      <a:alpha val="43137"/>
                    </a:srgbClr>
                  </a:outerShdw>
                </a:effectLst>
              </a:rPr>
              <a:t>Contextual Safeguarding</a:t>
            </a:r>
            <a:r>
              <a:rPr lang="en-GB" sz="1400" dirty="0">
                <a:solidFill>
                  <a:schemeClr val="bg1"/>
                </a:solidFill>
                <a:effectLst>
                  <a:outerShdw blurRad="38100" dist="38100" dir="2700000" algn="tl">
                    <a:srgbClr val="000000">
                      <a:alpha val="43137"/>
                    </a:srgbClr>
                  </a:outerShdw>
                </a:effectLst>
              </a:rPr>
              <a:t>:</a:t>
            </a:r>
          </a:p>
        </p:txBody>
      </p:sp>
      <p:sp>
        <p:nvSpPr>
          <p:cNvPr id="51" name="Rectangle 50">
            <a:extLst>
              <a:ext uri="{FF2B5EF4-FFF2-40B4-BE49-F238E27FC236}">
                <a16:creationId xmlns:a16="http://schemas.microsoft.com/office/drawing/2014/main" id="{D6441771-AB61-4B9B-9C37-47596C925906}"/>
              </a:ext>
            </a:extLst>
          </p:cNvPr>
          <p:cNvSpPr/>
          <p:nvPr/>
        </p:nvSpPr>
        <p:spPr>
          <a:xfrm>
            <a:off x="2355885" y="1789774"/>
            <a:ext cx="2160000" cy="3056252"/>
          </a:xfrm>
          <a:prstGeom prst="rect">
            <a:avLst/>
          </a:prstGeom>
          <a:solidFill>
            <a:srgbClr val="A400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dirty="0">
                <a:solidFill>
                  <a:schemeClr val="bg1"/>
                </a:solidFill>
                <a:effectLst>
                  <a:outerShdw blurRad="38100" dist="38100" dir="2700000" algn="tl">
                    <a:srgbClr val="000000">
                      <a:alpha val="43137"/>
                    </a:srgbClr>
                  </a:outerShdw>
                </a:effectLst>
              </a:rPr>
              <a:t>Animation describing the </a:t>
            </a:r>
            <a:r>
              <a:rPr lang="en-GB" sz="1400" b="1" dirty="0">
                <a:solidFill>
                  <a:schemeClr val="bg1"/>
                </a:solidFill>
                <a:effectLst>
                  <a:outerShdw blurRad="38100" dist="38100" dir="2700000" algn="tl">
                    <a:srgbClr val="000000">
                      <a:alpha val="43137"/>
                    </a:srgbClr>
                  </a:outerShdw>
                </a:effectLst>
              </a:rPr>
              <a:t>Principles of Contextual Safeguarding </a:t>
            </a:r>
            <a:r>
              <a:rPr lang="en-GB" sz="1400" dirty="0">
                <a:solidFill>
                  <a:schemeClr val="bg1"/>
                </a:solidFill>
                <a:effectLst>
                  <a:outerShdw blurRad="38100" dist="38100" dir="2700000" algn="tl">
                    <a:srgbClr val="000000">
                      <a:alpha val="43137"/>
                    </a:srgbClr>
                  </a:outerShdw>
                </a:effectLst>
              </a:rPr>
              <a:t>by the Contextual Safeguarding Network</a:t>
            </a:r>
          </a:p>
        </p:txBody>
      </p:sp>
      <p:sp>
        <p:nvSpPr>
          <p:cNvPr id="52" name="Rectangle 51">
            <a:extLst>
              <a:ext uri="{FF2B5EF4-FFF2-40B4-BE49-F238E27FC236}">
                <a16:creationId xmlns:a16="http://schemas.microsoft.com/office/drawing/2014/main" id="{4C23851F-49D0-419F-8535-14F416CA1B13}"/>
              </a:ext>
            </a:extLst>
          </p:cNvPr>
          <p:cNvSpPr/>
          <p:nvPr/>
        </p:nvSpPr>
        <p:spPr>
          <a:xfrm>
            <a:off x="6841078" y="1792813"/>
            <a:ext cx="2160000" cy="3056252"/>
          </a:xfrm>
          <a:prstGeom prst="rect">
            <a:avLst/>
          </a:prstGeom>
          <a:solidFill>
            <a:srgbClr val="A40000"/>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1400" b="1" dirty="0">
                <a:solidFill>
                  <a:schemeClr val="bg1"/>
                </a:solidFill>
                <a:effectLst>
                  <a:outerShdw blurRad="38100" dist="38100" dir="2700000" algn="tl">
                    <a:srgbClr val="000000">
                      <a:alpha val="43137"/>
                    </a:srgbClr>
                  </a:outerShdw>
                </a:effectLst>
              </a:rPr>
              <a:t>Contextual Safeguarding </a:t>
            </a:r>
            <a:br>
              <a:rPr lang="en-GB" sz="1400" b="1" dirty="0">
                <a:solidFill>
                  <a:schemeClr val="bg1"/>
                </a:solidFill>
                <a:effectLst>
                  <a:outerShdw blurRad="38100" dist="38100" dir="2700000" algn="tl">
                    <a:srgbClr val="000000">
                      <a:alpha val="43137"/>
                    </a:srgbClr>
                  </a:outerShdw>
                </a:effectLst>
              </a:rPr>
            </a:br>
            <a:r>
              <a:rPr lang="en-GB" sz="1400" b="1" dirty="0">
                <a:solidFill>
                  <a:schemeClr val="bg1"/>
                </a:solidFill>
                <a:effectLst>
                  <a:outerShdw blurRad="38100" dist="38100" dir="2700000" algn="tl">
                    <a:srgbClr val="000000">
                      <a:alpha val="43137"/>
                    </a:srgbClr>
                  </a:outerShdw>
                </a:effectLst>
              </a:rPr>
              <a:t>&amp; Child Protection</a:t>
            </a:r>
          </a:p>
          <a:p>
            <a:r>
              <a:rPr lang="en-GB" sz="1400" dirty="0">
                <a:solidFill>
                  <a:schemeClr val="bg1"/>
                </a:solidFill>
                <a:effectLst>
                  <a:outerShdw blurRad="38100" dist="38100" dir="2700000" algn="tl">
                    <a:srgbClr val="000000">
                      <a:alpha val="43137"/>
                    </a:srgbClr>
                  </a:outerShdw>
                </a:effectLst>
              </a:rPr>
              <a:t>Dr Carlene Firmin</a:t>
            </a:r>
            <a:br>
              <a:rPr lang="en-GB" sz="1400" dirty="0">
                <a:solidFill>
                  <a:schemeClr val="bg1"/>
                </a:solidFill>
                <a:effectLst>
                  <a:outerShdw blurRad="38100" dist="38100" dir="2700000" algn="tl">
                    <a:srgbClr val="000000">
                      <a:alpha val="43137"/>
                    </a:srgbClr>
                  </a:outerShdw>
                </a:effectLst>
              </a:rPr>
            </a:br>
            <a:r>
              <a:rPr lang="en-GB" sz="1400" dirty="0">
                <a:solidFill>
                  <a:schemeClr val="bg1"/>
                </a:solidFill>
                <a:effectLst>
                  <a:outerShdw blurRad="38100" dist="38100" dir="2700000" algn="tl">
                    <a:srgbClr val="000000">
                      <a:alpha val="43137"/>
                    </a:srgbClr>
                  </a:outerShdw>
                </a:effectLst>
              </a:rPr>
              <a:t>2020</a:t>
            </a:r>
          </a:p>
        </p:txBody>
      </p:sp>
      <p:sp>
        <p:nvSpPr>
          <p:cNvPr id="11" name="Title 1">
            <a:extLst>
              <a:ext uri="{FF2B5EF4-FFF2-40B4-BE49-F238E27FC236}">
                <a16:creationId xmlns:a16="http://schemas.microsoft.com/office/drawing/2014/main" id="{C2F48CC1-4357-4986-A954-740786002E8E}"/>
              </a:ext>
            </a:extLst>
          </p:cNvPr>
          <p:cNvSpPr>
            <a:spLocks noGrp="1"/>
          </p:cNvSpPr>
          <p:nvPr>
            <p:ph type="title"/>
          </p:nvPr>
        </p:nvSpPr>
        <p:spPr>
          <a:xfrm>
            <a:off x="1" y="29263"/>
            <a:ext cx="8944494" cy="662273"/>
          </a:xfrm>
          <a:noFill/>
          <a:ln>
            <a:noFill/>
          </a:ln>
        </p:spPr>
        <p:txBody>
          <a:bodyPr anchor="t">
            <a:normAutofit/>
          </a:bodyPr>
          <a:lstStyle/>
          <a:p>
            <a:pPr marL="108000"/>
            <a:r>
              <a:rPr lang="en-GB" sz="3600" b="1" dirty="0"/>
              <a:t>Watch, listen &amp; read all about it!</a:t>
            </a:r>
          </a:p>
        </p:txBody>
      </p:sp>
      <p:pic>
        <p:nvPicPr>
          <p:cNvPr id="39" name="Picture 2" descr="Presentation with media">
            <a:extLst>
              <a:ext uri="{FF2B5EF4-FFF2-40B4-BE49-F238E27FC236}">
                <a16:creationId xmlns:a16="http://schemas.microsoft.com/office/drawing/2014/main" id="{BD79FE85-C19F-43ED-8291-BF12E9321792}"/>
              </a:ext>
            </a:extLst>
          </p:cNvPr>
          <p:cNvPicPr>
            <a:picLocks noChangeAspect="1" noChangeArrowheads="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2746"/>
          <a:stretch/>
        </p:blipFill>
        <p:spPr bwMode="auto">
          <a:xfrm>
            <a:off x="8563460" y="100699"/>
            <a:ext cx="479350" cy="322382"/>
          </a:xfrm>
          <a:prstGeom prst="rect">
            <a:avLst/>
          </a:prstGeom>
          <a:noFill/>
          <a:extLst>
            <a:ext uri="{909E8E84-426E-40DD-AFC4-6F175D3DCCD1}">
              <a14:hiddenFill xmlns:a14="http://schemas.microsoft.com/office/drawing/2010/main">
                <a:solidFill>
                  <a:srgbClr val="FFFFFF"/>
                </a:solidFill>
              </a14:hiddenFill>
            </a:ext>
          </a:extLst>
        </p:spPr>
      </p:pic>
      <p:sp>
        <p:nvSpPr>
          <p:cNvPr id="44" name="Content Placeholder 30">
            <a:extLst>
              <a:ext uri="{FF2B5EF4-FFF2-40B4-BE49-F238E27FC236}">
                <a16:creationId xmlns:a16="http://schemas.microsoft.com/office/drawing/2014/main" id="{4DC6A55C-7754-4EF3-9823-3BEF9B785F40}"/>
              </a:ext>
            </a:extLst>
          </p:cNvPr>
          <p:cNvSpPr txBox="1">
            <a:spLocks/>
          </p:cNvSpPr>
          <p:nvPr/>
        </p:nvSpPr>
        <p:spPr>
          <a:xfrm>
            <a:off x="117446" y="621749"/>
            <a:ext cx="8884977" cy="1085053"/>
          </a:xfrm>
          <a:prstGeom prst="rect">
            <a:avLst/>
          </a:prstGeom>
          <a:solidFill>
            <a:srgbClr val="A40000"/>
          </a:solidFill>
        </p:spPr>
        <p:txBody>
          <a:bodyPr vert="horz" lIns="91440" tIns="45720" rIns="91440" bIns="45720" rtlCol="0" anchor="ct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10000"/>
              </a:lnSpc>
              <a:buNone/>
            </a:pPr>
            <a:r>
              <a:rPr lang="en-GB" sz="1700" dirty="0">
                <a:solidFill>
                  <a:schemeClr val="bg1"/>
                </a:solidFill>
                <a:effectLst>
                  <a:outerShdw blurRad="38100" dist="38100" dir="2700000" algn="tl">
                    <a:srgbClr val="000000">
                      <a:alpha val="43137"/>
                    </a:srgbClr>
                  </a:outerShdw>
                </a:effectLst>
              </a:rPr>
              <a:t>Here are a small selection of videos and reading materials produced by the University of Bedfordshire &amp; Contextual Safeguarding Network to provide further opportunities and explore some of the topics covered in this resource pack.  Additional national and local resources are listed within the library section of this pack.</a:t>
            </a:r>
            <a:r>
              <a:rPr lang="en-GB" sz="1800" dirty="0">
                <a:solidFill>
                  <a:schemeClr val="bg1"/>
                </a:solidFill>
                <a:effectLst>
                  <a:outerShdw blurRad="38100" dist="38100" dir="2700000" algn="tl">
                    <a:srgbClr val="000000">
                      <a:alpha val="43137"/>
                    </a:srgbClr>
                  </a:outerShdw>
                </a:effectLst>
              </a:rPr>
              <a:t> </a:t>
            </a:r>
          </a:p>
        </p:txBody>
      </p:sp>
      <p:pic>
        <p:nvPicPr>
          <p:cNvPr id="46" name="Content Placeholder 3">
            <a:hlinkClick r:id="rId4" tooltip="Carlene Firmin's 2019 TedX talk: Re-writing the rules of child protection"/>
            <a:extLst>
              <a:ext uri="{FF2B5EF4-FFF2-40B4-BE49-F238E27FC236}">
                <a16:creationId xmlns:a16="http://schemas.microsoft.com/office/drawing/2014/main" id="{9B7E5AC6-04C5-4D1E-AFF7-2250317A4DB9}"/>
              </a:ext>
            </a:extLst>
          </p:cNvPr>
          <p:cNvPicPr>
            <a:picLocks noGrp="1" noChangeAspect="1"/>
          </p:cNvPicPr>
          <p:nvPr/>
        </p:nvPicPr>
        <p:blipFill>
          <a:blip r:embed="rId5">
            <a:extLst>
              <a:ext uri="{28A0092B-C50C-407E-A947-70E740481C1C}">
                <a14:useLocalDpi xmlns:a14="http://schemas.microsoft.com/office/drawing/2010/main" val="0"/>
              </a:ext>
            </a:extLst>
          </a:blip>
          <a:stretch>
            <a:fillRect/>
          </a:stretch>
        </p:blipFill>
        <p:spPr>
          <a:xfrm>
            <a:off x="4688482" y="3021907"/>
            <a:ext cx="1980000" cy="1356315"/>
          </a:xfrm>
          <a:prstGeom prst="rect">
            <a:avLst/>
          </a:prstGeom>
        </p:spPr>
      </p:pic>
      <p:pic>
        <p:nvPicPr>
          <p:cNvPr id="47" name="Picture 46">
            <a:hlinkClick r:id="rId6" tooltip="Contextual Safeguarding &amp; Child Protection, Carlene Firmin 2020"/>
            <a:extLst>
              <a:ext uri="{FF2B5EF4-FFF2-40B4-BE49-F238E27FC236}">
                <a16:creationId xmlns:a16="http://schemas.microsoft.com/office/drawing/2014/main" id="{DB99043B-87E8-4F11-B108-7E62ACFAF1C9}"/>
              </a:ext>
            </a:extLst>
          </p:cNvPr>
          <p:cNvPicPr>
            <a:picLocks noChangeAspect="1"/>
          </p:cNvPicPr>
          <p:nvPr/>
        </p:nvPicPr>
        <p:blipFill rotWithShape="1">
          <a:blip r:embed="rId7">
            <a:extLst>
              <a:ext uri="{28A0092B-C50C-407E-A947-70E740481C1C}">
                <a14:useLocalDpi xmlns:a14="http://schemas.microsoft.com/office/drawing/2010/main" val="0"/>
              </a:ext>
            </a:extLst>
          </a:blip>
          <a:srcRect l="2804" t="5318" r="3380" b="1807"/>
          <a:stretch/>
        </p:blipFill>
        <p:spPr>
          <a:xfrm>
            <a:off x="7369447" y="2808171"/>
            <a:ext cx="995860" cy="1512000"/>
          </a:xfrm>
          <a:prstGeom prst="rect">
            <a:avLst/>
          </a:prstGeom>
          <a:effectLst>
            <a:outerShdw blurRad="63500" sx="102000" sy="102000" algn="ctr" rotWithShape="0">
              <a:prstClr val="black">
                <a:alpha val="40000"/>
              </a:prstClr>
            </a:outerShdw>
          </a:effectLst>
        </p:spPr>
      </p:pic>
      <p:pic>
        <p:nvPicPr>
          <p:cNvPr id="48" name="Picture 47">
            <a:hlinkClick r:id="rId8" tooltip="University of Bedfordshire Introduction to Contextual Safeguarding Video"/>
            <a:extLst>
              <a:ext uri="{FF2B5EF4-FFF2-40B4-BE49-F238E27FC236}">
                <a16:creationId xmlns:a16="http://schemas.microsoft.com/office/drawing/2014/main" id="{B2BBB0E3-5FF4-4DD4-8B8D-02F3D26B448C}"/>
              </a:ext>
            </a:extLst>
          </p:cNvPr>
          <p:cNvPicPr>
            <a:picLocks/>
          </p:cNvPicPr>
          <p:nvPr/>
        </p:nvPicPr>
        <p:blipFill>
          <a:blip r:embed="rId9"/>
          <a:stretch>
            <a:fillRect/>
          </a:stretch>
        </p:blipFill>
        <p:spPr>
          <a:xfrm>
            <a:off x="221089" y="3014659"/>
            <a:ext cx="1980000" cy="1370282"/>
          </a:xfrm>
          <a:prstGeom prst="rect">
            <a:avLst/>
          </a:prstGeom>
        </p:spPr>
      </p:pic>
      <p:pic>
        <p:nvPicPr>
          <p:cNvPr id="49" name="Picture 48">
            <a:hlinkClick r:id="rId10" tooltip="Contextual Safeguarding Network: Principles of Contextual Safeguarding Animation"/>
            <a:extLst>
              <a:ext uri="{FF2B5EF4-FFF2-40B4-BE49-F238E27FC236}">
                <a16:creationId xmlns:a16="http://schemas.microsoft.com/office/drawing/2014/main" id="{0A447267-89F8-4F0C-B4AB-32E82BBD116F}"/>
              </a:ext>
            </a:extLst>
          </p:cNvPr>
          <p:cNvPicPr>
            <a:picLocks/>
          </p:cNvPicPr>
          <p:nvPr/>
        </p:nvPicPr>
        <p:blipFill>
          <a:blip r:embed="rId11"/>
          <a:stretch>
            <a:fillRect/>
          </a:stretch>
        </p:blipFill>
        <p:spPr>
          <a:xfrm>
            <a:off x="2461844" y="3018283"/>
            <a:ext cx="1980000" cy="1354782"/>
          </a:xfrm>
          <a:prstGeom prst="rect">
            <a:avLst/>
          </a:prstGeom>
        </p:spPr>
      </p:pic>
      <p:grpSp>
        <p:nvGrpSpPr>
          <p:cNvPr id="99" name="Group 98">
            <a:extLst>
              <a:ext uri="{FF2B5EF4-FFF2-40B4-BE49-F238E27FC236}">
                <a16:creationId xmlns:a16="http://schemas.microsoft.com/office/drawing/2014/main" id="{4DE917D0-9929-4AAF-9C8D-0C29FD30F592}"/>
              </a:ext>
            </a:extLst>
          </p:cNvPr>
          <p:cNvGrpSpPr/>
          <p:nvPr/>
        </p:nvGrpSpPr>
        <p:grpSpPr>
          <a:xfrm>
            <a:off x="3716206" y="4932601"/>
            <a:ext cx="5296083" cy="766764"/>
            <a:chOff x="3716206" y="4932601"/>
            <a:chExt cx="5296083" cy="766764"/>
          </a:xfrm>
        </p:grpSpPr>
        <p:grpSp>
          <p:nvGrpSpPr>
            <p:cNvPr id="100" name="Group 99">
              <a:extLst>
                <a:ext uri="{FF2B5EF4-FFF2-40B4-BE49-F238E27FC236}">
                  <a16:creationId xmlns:a16="http://schemas.microsoft.com/office/drawing/2014/main" id="{0041FD88-5B30-4973-B055-1B22F11CD5AC}"/>
                </a:ext>
              </a:extLst>
            </p:cNvPr>
            <p:cNvGrpSpPr/>
            <p:nvPr/>
          </p:nvGrpSpPr>
          <p:grpSpPr>
            <a:xfrm>
              <a:off x="3716206" y="4932601"/>
              <a:ext cx="5296083" cy="766764"/>
              <a:chOff x="3716206" y="4932601"/>
              <a:chExt cx="5296083" cy="766764"/>
            </a:xfrm>
          </p:grpSpPr>
          <p:sp>
            <p:nvSpPr>
              <p:cNvPr id="103" name="Rectangle 102">
                <a:extLst>
                  <a:ext uri="{FF2B5EF4-FFF2-40B4-BE49-F238E27FC236}">
                    <a16:creationId xmlns:a16="http://schemas.microsoft.com/office/drawing/2014/main" id="{0E2334A9-1D05-4CD6-B5FE-BAB5CFF84F08}"/>
                  </a:ext>
                </a:extLst>
              </p:cNvPr>
              <p:cNvSpPr/>
              <p:nvPr/>
            </p:nvSpPr>
            <p:spPr>
              <a:xfrm>
                <a:off x="3757314" y="4964405"/>
                <a:ext cx="5218906" cy="69729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grpSp>
            <p:nvGrpSpPr>
              <p:cNvPr id="104" name="Group 103">
                <a:extLst>
                  <a:ext uri="{FF2B5EF4-FFF2-40B4-BE49-F238E27FC236}">
                    <a16:creationId xmlns:a16="http://schemas.microsoft.com/office/drawing/2014/main" id="{9EDC3035-06C4-4305-B24F-D4CBD6C1FF07}"/>
                  </a:ext>
                </a:extLst>
              </p:cNvPr>
              <p:cNvGrpSpPr/>
              <p:nvPr/>
            </p:nvGrpSpPr>
            <p:grpSpPr>
              <a:xfrm>
                <a:off x="3767404" y="5139703"/>
                <a:ext cx="437940" cy="431853"/>
                <a:chOff x="3781921" y="5192633"/>
                <a:chExt cx="437940" cy="431853"/>
              </a:xfrm>
            </p:grpSpPr>
            <p:pic>
              <p:nvPicPr>
                <p:cNvPr id="130" name="Graphic 129" descr="Home">
                  <a:hlinkClick r:id="rId12" action="ppaction://hlinksldjump" tooltip="Home"/>
                  <a:hlinkHover r:id="" action="ppaction://noaction" highlightClick="1"/>
                  <a:extLst>
                    <a:ext uri="{FF2B5EF4-FFF2-40B4-BE49-F238E27FC236}">
                      <a16:creationId xmlns:a16="http://schemas.microsoft.com/office/drawing/2014/main" id="{D9F8E8EC-A961-4900-9AD0-7DD2DC8E397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849252" y="5192633"/>
                  <a:ext cx="288000" cy="288000"/>
                </a:xfrm>
                <a:prstGeom prst="rect">
                  <a:avLst/>
                </a:prstGeom>
              </p:spPr>
            </p:pic>
            <p:sp>
              <p:nvSpPr>
                <p:cNvPr id="131" name="TextBox 130">
                  <a:hlinkClick r:id="rId12" action="ppaction://hlinksldjump" tooltip="Home"/>
                  <a:extLst>
                    <a:ext uri="{FF2B5EF4-FFF2-40B4-BE49-F238E27FC236}">
                      <a16:creationId xmlns:a16="http://schemas.microsoft.com/office/drawing/2014/main" id="{AB390EC6-1B0E-439A-8EA0-22C7D6496566}"/>
                    </a:ext>
                  </a:extLst>
                </p:cNvPr>
                <p:cNvSpPr txBox="1"/>
                <p:nvPr/>
              </p:nvSpPr>
              <p:spPr>
                <a:xfrm>
                  <a:off x="3781921" y="5409042"/>
                  <a:ext cx="437940" cy="215444"/>
                </a:xfrm>
                <a:prstGeom prst="rect">
                  <a:avLst/>
                </a:prstGeom>
                <a:noFill/>
              </p:spPr>
              <p:txBody>
                <a:bodyPr wrap="none" rtlCol="0">
                  <a:spAutoFit/>
                </a:bodyPr>
                <a:lstStyle/>
                <a:p>
                  <a:r>
                    <a:rPr lang="en-GB" sz="800" b="1" dirty="0"/>
                    <a:t>Home</a:t>
                  </a:r>
                </a:p>
              </p:txBody>
            </p:sp>
          </p:grpSp>
          <p:grpSp>
            <p:nvGrpSpPr>
              <p:cNvPr id="105" name="Group 104">
                <a:extLst>
                  <a:ext uri="{FF2B5EF4-FFF2-40B4-BE49-F238E27FC236}">
                    <a16:creationId xmlns:a16="http://schemas.microsoft.com/office/drawing/2014/main" id="{9A5434A7-DA35-4426-B5B8-94F062349823}"/>
                  </a:ext>
                </a:extLst>
              </p:cNvPr>
              <p:cNvGrpSpPr/>
              <p:nvPr/>
            </p:nvGrpSpPr>
            <p:grpSpPr>
              <a:xfrm>
                <a:off x="5761081" y="5129099"/>
                <a:ext cx="763351" cy="563377"/>
                <a:chOff x="5535587" y="5196296"/>
                <a:chExt cx="763351" cy="563377"/>
              </a:xfrm>
            </p:grpSpPr>
            <p:pic>
              <p:nvPicPr>
                <p:cNvPr id="128" name="Graphic 127" descr="Presentation with media">
                  <a:hlinkClick r:id="rId15" action="ppaction://hlinksldjump"/>
                  <a:hlinkHover r:id="" action="ppaction://noaction" highlightClick="1"/>
                  <a:extLst>
                    <a:ext uri="{FF2B5EF4-FFF2-40B4-BE49-F238E27FC236}">
                      <a16:creationId xmlns:a16="http://schemas.microsoft.com/office/drawing/2014/main" id="{692C42B9-FA17-4B30-871B-357453C00CD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31497"/>
                <a:stretch/>
              </p:blipFill>
              <p:spPr>
                <a:xfrm>
                  <a:off x="5727140" y="5196296"/>
                  <a:ext cx="336964" cy="230832"/>
                </a:xfrm>
                <a:prstGeom prst="rect">
                  <a:avLst/>
                </a:prstGeom>
              </p:spPr>
            </p:pic>
            <p:sp>
              <p:nvSpPr>
                <p:cNvPr id="129" name="TextBox 128">
                  <a:hlinkClick r:id="rId15" action="ppaction://hlinksldjump"/>
                  <a:extLst>
                    <a:ext uri="{FF2B5EF4-FFF2-40B4-BE49-F238E27FC236}">
                      <a16:creationId xmlns:a16="http://schemas.microsoft.com/office/drawing/2014/main" id="{2CDCED1B-7088-496E-8944-526274248A29}"/>
                    </a:ext>
                  </a:extLst>
                </p:cNvPr>
                <p:cNvSpPr txBox="1"/>
                <p:nvPr/>
              </p:nvSpPr>
              <p:spPr>
                <a:xfrm>
                  <a:off x="5535587" y="5421119"/>
                  <a:ext cx="763351" cy="338554"/>
                </a:xfrm>
                <a:prstGeom prst="rect">
                  <a:avLst/>
                </a:prstGeom>
                <a:noFill/>
              </p:spPr>
              <p:txBody>
                <a:bodyPr wrap="none" rtlCol="0">
                  <a:spAutoFit/>
                </a:bodyPr>
                <a:lstStyle/>
                <a:p>
                  <a:pPr algn="ctr"/>
                  <a:r>
                    <a:rPr lang="en-GB" sz="800" b="1" dirty="0"/>
                    <a:t>Watch, Listen</a:t>
                  </a:r>
                </a:p>
                <a:p>
                  <a:pPr algn="ctr"/>
                  <a:r>
                    <a:rPr lang="en-GB" sz="800" b="1" dirty="0"/>
                    <a:t>&amp; Read</a:t>
                  </a:r>
                </a:p>
              </p:txBody>
            </p:sp>
          </p:grpSp>
          <p:grpSp>
            <p:nvGrpSpPr>
              <p:cNvPr id="106" name="Group 105">
                <a:extLst>
                  <a:ext uri="{FF2B5EF4-FFF2-40B4-BE49-F238E27FC236}">
                    <a16:creationId xmlns:a16="http://schemas.microsoft.com/office/drawing/2014/main" id="{EB55F661-27CC-4126-A857-E93235A17F9C}"/>
                  </a:ext>
                </a:extLst>
              </p:cNvPr>
              <p:cNvGrpSpPr/>
              <p:nvPr/>
            </p:nvGrpSpPr>
            <p:grpSpPr>
              <a:xfrm>
                <a:off x="7961281" y="5137274"/>
                <a:ext cx="575799" cy="551205"/>
                <a:chOff x="6138093" y="5173118"/>
                <a:chExt cx="575799" cy="551205"/>
              </a:xfrm>
            </p:grpSpPr>
            <p:pic>
              <p:nvPicPr>
                <p:cNvPr id="126" name="Graphic 125" descr="Checklist">
                  <a:hlinkClick r:id="rId16" action="ppaction://hlinksldjump"/>
                  <a:hlinkHover r:id="" action="ppaction://noaction" highlightClick="1"/>
                  <a:extLst>
                    <a:ext uri="{FF2B5EF4-FFF2-40B4-BE49-F238E27FC236}">
                      <a16:creationId xmlns:a16="http://schemas.microsoft.com/office/drawing/2014/main" id="{FFD94152-CD25-41C0-B0EF-B7D97B52101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241739" y="5173118"/>
                  <a:ext cx="288000" cy="288000"/>
                </a:xfrm>
                <a:prstGeom prst="rect">
                  <a:avLst/>
                </a:prstGeom>
              </p:spPr>
            </p:pic>
            <p:sp>
              <p:nvSpPr>
                <p:cNvPr id="127" name="TextBox 126">
                  <a:hlinkClick r:id="rId16" action="ppaction://hlinksldjump"/>
                  <a:extLst>
                    <a:ext uri="{FF2B5EF4-FFF2-40B4-BE49-F238E27FC236}">
                      <a16:creationId xmlns:a16="http://schemas.microsoft.com/office/drawing/2014/main" id="{B3CF5DEE-2260-4106-93CD-775368A295F2}"/>
                    </a:ext>
                  </a:extLst>
                </p:cNvPr>
                <p:cNvSpPr txBox="1"/>
                <p:nvPr/>
              </p:nvSpPr>
              <p:spPr>
                <a:xfrm>
                  <a:off x="6138093" y="5385769"/>
                  <a:ext cx="575799" cy="338554"/>
                </a:xfrm>
                <a:prstGeom prst="rect">
                  <a:avLst/>
                </a:prstGeom>
                <a:noFill/>
              </p:spPr>
              <p:txBody>
                <a:bodyPr wrap="none" rtlCol="0">
                  <a:spAutoFit/>
                </a:bodyPr>
                <a:lstStyle/>
                <a:p>
                  <a:r>
                    <a:rPr lang="en-GB" sz="800" b="1" dirty="0"/>
                    <a:t>Resource</a:t>
                  </a:r>
                </a:p>
                <a:p>
                  <a:pPr algn="ctr"/>
                  <a:r>
                    <a:rPr lang="en-GB" sz="800" b="1" dirty="0"/>
                    <a:t>Library</a:t>
                  </a:r>
                </a:p>
              </p:txBody>
            </p:sp>
          </p:grpSp>
          <p:grpSp>
            <p:nvGrpSpPr>
              <p:cNvPr id="107" name="Group 106">
                <a:extLst>
                  <a:ext uri="{FF2B5EF4-FFF2-40B4-BE49-F238E27FC236}">
                    <a16:creationId xmlns:a16="http://schemas.microsoft.com/office/drawing/2014/main" id="{FA17C5FE-A324-485B-BD62-29B12590A011}"/>
                  </a:ext>
                </a:extLst>
              </p:cNvPr>
              <p:cNvGrpSpPr/>
              <p:nvPr/>
            </p:nvGrpSpPr>
            <p:grpSpPr>
              <a:xfrm>
                <a:off x="8425269" y="5112037"/>
                <a:ext cx="587020" cy="572554"/>
                <a:chOff x="8486747" y="5066545"/>
                <a:chExt cx="587020" cy="572554"/>
              </a:xfrm>
            </p:grpSpPr>
            <p:pic>
              <p:nvPicPr>
                <p:cNvPr id="124" name="Graphic 123" descr="Diamond">
                  <a:hlinkClick r:id="rId19" action="ppaction://hlinksldjump"/>
                  <a:hlinkHover r:id="" action="ppaction://noaction" highlightClick="1"/>
                  <a:extLst>
                    <a:ext uri="{FF2B5EF4-FFF2-40B4-BE49-F238E27FC236}">
                      <a16:creationId xmlns:a16="http://schemas.microsoft.com/office/drawing/2014/main" id="{12CF4B05-F798-4FD8-AF03-28C5735B1E7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p:blipFill>
              <p:spPr>
                <a:xfrm>
                  <a:off x="8609531" y="5066545"/>
                  <a:ext cx="288000" cy="288000"/>
                </a:xfrm>
                <a:prstGeom prst="rect">
                  <a:avLst/>
                </a:prstGeom>
              </p:spPr>
            </p:pic>
            <p:sp>
              <p:nvSpPr>
                <p:cNvPr id="125" name="TextBox 124">
                  <a:hlinkClick r:id="rId19" action="ppaction://hlinksldjump"/>
                  <a:extLst>
                    <a:ext uri="{FF2B5EF4-FFF2-40B4-BE49-F238E27FC236}">
                      <a16:creationId xmlns:a16="http://schemas.microsoft.com/office/drawing/2014/main" id="{C6299FDA-6EC4-45C4-B19B-B83A60BC9D0F}"/>
                    </a:ext>
                  </a:extLst>
                </p:cNvPr>
                <p:cNvSpPr txBox="1"/>
                <p:nvPr/>
              </p:nvSpPr>
              <p:spPr>
                <a:xfrm>
                  <a:off x="8486747" y="5300545"/>
                  <a:ext cx="587020" cy="338554"/>
                </a:xfrm>
                <a:prstGeom prst="rect">
                  <a:avLst/>
                </a:prstGeom>
                <a:noFill/>
              </p:spPr>
              <p:txBody>
                <a:bodyPr wrap="none" rtlCol="0">
                  <a:spAutoFit/>
                </a:bodyPr>
                <a:lstStyle/>
                <a:p>
                  <a:pPr algn="ctr"/>
                  <a:r>
                    <a:rPr lang="en-GB" sz="800" b="1" dirty="0"/>
                    <a:t>Advice &amp; </a:t>
                  </a:r>
                  <a:br>
                    <a:rPr lang="en-GB" sz="800" b="1" dirty="0"/>
                  </a:br>
                  <a:r>
                    <a:rPr lang="en-GB" sz="800" b="1" dirty="0"/>
                    <a:t>Support</a:t>
                  </a:r>
                </a:p>
              </p:txBody>
            </p:sp>
          </p:grpSp>
          <p:grpSp>
            <p:nvGrpSpPr>
              <p:cNvPr id="108" name="Group 107">
                <a:extLst>
                  <a:ext uri="{FF2B5EF4-FFF2-40B4-BE49-F238E27FC236}">
                    <a16:creationId xmlns:a16="http://schemas.microsoft.com/office/drawing/2014/main" id="{840CE33A-76E8-4618-B6F8-C161E49139D4}"/>
                  </a:ext>
                </a:extLst>
              </p:cNvPr>
              <p:cNvGrpSpPr/>
              <p:nvPr/>
            </p:nvGrpSpPr>
            <p:grpSpPr>
              <a:xfrm>
                <a:off x="7525060" y="5125211"/>
                <a:ext cx="460382" cy="563245"/>
                <a:chOff x="8398635" y="5153555"/>
                <a:chExt cx="460382" cy="563245"/>
              </a:xfrm>
            </p:grpSpPr>
            <p:pic>
              <p:nvPicPr>
                <p:cNvPr id="122" name="Graphic 121" descr="Clapper board">
                  <a:hlinkClick r:id="rId22" action="ppaction://hlinksldjump"/>
                  <a:hlinkHover r:id="" action="ppaction://noaction" highlightClick="1"/>
                  <a:extLst>
                    <a:ext uri="{FF2B5EF4-FFF2-40B4-BE49-F238E27FC236}">
                      <a16:creationId xmlns:a16="http://schemas.microsoft.com/office/drawing/2014/main" id="{C65392AA-AF2F-4DFF-BE0B-B954D8F00E6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a:xfrm>
                  <a:off x="8480063" y="5153555"/>
                  <a:ext cx="288000" cy="288000"/>
                </a:xfrm>
                <a:prstGeom prst="rect">
                  <a:avLst/>
                </a:prstGeom>
              </p:spPr>
            </p:pic>
            <p:sp>
              <p:nvSpPr>
                <p:cNvPr id="123" name="TextBox 122">
                  <a:hlinkClick r:id="rId22" action="ppaction://hlinksldjump"/>
                  <a:extLst>
                    <a:ext uri="{FF2B5EF4-FFF2-40B4-BE49-F238E27FC236}">
                      <a16:creationId xmlns:a16="http://schemas.microsoft.com/office/drawing/2014/main" id="{6B4E1496-D6C1-4212-A351-B86F46A31025}"/>
                    </a:ext>
                  </a:extLst>
                </p:cNvPr>
                <p:cNvSpPr txBox="1"/>
                <p:nvPr/>
              </p:nvSpPr>
              <p:spPr>
                <a:xfrm>
                  <a:off x="8398635" y="5378246"/>
                  <a:ext cx="460382" cy="338554"/>
                </a:xfrm>
                <a:prstGeom prst="rect">
                  <a:avLst/>
                </a:prstGeom>
                <a:noFill/>
              </p:spPr>
              <p:txBody>
                <a:bodyPr wrap="none" rtlCol="0">
                  <a:spAutoFit/>
                </a:bodyPr>
                <a:lstStyle/>
                <a:p>
                  <a:pPr algn="ctr"/>
                  <a:r>
                    <a:rPr lang="en-GB" sz="800" b="1" dirty="0"/>
                    <a:t>Take </a:t>
                  </a:r>
                  <a:br>
                    <a:rPr lang="en-GB" sz="800" b="1" dirty="0"/>
                  </a:br>
                  <a:r>
                    <a:rPr lang="en-GB" sz="800" b="1" dirty="0"/>
                    <a:t>Action</a:t>
                  </a:r>
                </a:p>
              </p:txBody>
            </p:sp>
          </p:grpSp>
          <p:sp>
            <p:nvSpPr>
              <p:cNvPr id="109" name="TextBox 108">
                <a:extLst>
                  <a:ext uri="{FF2B5EF4-FFF2-40B4-BE49-F238E27FC236}">
                    <a16:creationId xmlns:a16="http://schemas.microsoft.com/office/drawing/2014/main" id="{A1B38C96-5EE7-4EAD-BECD-B9B7C66F724B}"/>
                  </a:ext>
                </a:extLst>
              </p:cNvPr>
              <p:cNvSpPr txBox="1"/>
              <p:nvPr/>
            </p:nvSpPr>
            <p:spPr>
              <a:xfrm>
                <a:off x="3716206" y="4932601"/>
                <a:ext cx="3765683" cy="230832"/>
              </a:xfrm>
              <a:prstGeom prst="rect">
                <a:avLst/>
              </a:prstGeom>
              <a:noFill/>
            </p:spPr>
            <p:txBody>
              <a:bodyPr wrap="square" rtlCol="0">
                <a:spAutoFit/>
              </a:bodyPr>
              <a:lstStyle/>
              <a:p>
                <a:r>
                  <a:rPr lang="en-GB" sz="900" b="1" dirty="0">
                    <a:solidFill>
                      <a:schemeClr val="bg2"/>
                    </a:solidFill>
                    <a:effectLst>
                      <a:outerShdw blurRad="38100" dist="38100" dir="2700000" algn="tl">
                        <a:srgbClr val="000000">
                          <a:alpha val="43137"/>
                        </a:srgbClr>
                      </a:outerShdw>
                    </a:effectLst>
                  </a:rPr>
                  <a:t>Navigation Bar – Click on the icons to find out more</a:t>
                </a:r>
              </a:p>
            </p:txBody>
          </p:sp>
          <p:grpSp>
            <p:nvGrpSpPr>
              <p:cNvPr id="110" name="Group 109">
                <a:extLst>
                  <a:ext uri="{FF2B5EF4-FFF2-40B4-BE49-F238E27FC236}">
                    <a16:creationId xmlns:a16="http://schemas.microsoft.com/office/drawing/2014/main" id="{A64432B1-FD5B-4483-983D-CB7B0889BCFA}"/>
                  </a:ext>
                </a:extLst>
              </p:cNvPr>
              <p:cNvGrpSpPr/>
              <p:nvPr/>
            </p:nvGrpSpPr>
            <p:grpSpPr>
              <a:xfrm>
                <a:off x="4524671" y="5148976"/>
                <a:ext cx="716863" cy="550389"/>
                <a:chOff x="5639947" y="5178166"/>
                <a:chExt cx="716863" cy="509532"/>
              </a:xfrm>
            </p:grpSpPr>
            <p:pic>
              <p:nvPicPr>
                <p:cNvPr id="120" name="Graphic 119" descr="Warning">
                  <a:hlinkClick r:id="rId25" action="ppaction://hlinksldjump" tooltip="Extra Familial Risk" highlightClick="1"/>
                  <a:hlinkHover r:id="" action="ppaction://noaction" highlightClick="1"/>
                  <a:extLst>
                    <a:ext uri="{FF2B5EF4-FFF2-40B4-BE49-F238E27FC236}">
                      <a16:creationId xmlns:a16="http://schemas.microsoft.com/office/drawing/2014/main" id="{21BF14D4-A591-494C-B7CD-29FB003712E9}"/>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p:blipFill>
              <p:spPr>
                <a:xfrm>
                  <a:off x="5861244" y="5178166"/>
                  <a:ext cx="245151" cy="245151"/>
                </a:xfrm>
                <a:prstGeom prst="rect">
                  <a:avLst/>
                </a:prstGeom>
              </p:spPr>
            </p:pic>
            <p:sp>
              <p:nvSpPr>
                <p:cNvPr id="121" name="TextBox 120">
                  <a:hlinkClick r:id="rId25" action="ppaction://hlinksldjump" tooltip="Extra Familial Risk"/>
                  <a:extLst>
                    <a:ext uri="{FF2B5EF4-FFF2-40B4-BE49-F238E27FC236}">
                      <a16:creationId xmlns:a16="http://schemas.microsoft.com/office/drawing/2014/main" id="{3032B274-1451-4C6F-9506-60393257F9C1}"/>
                    </a:ext>
                  </a:extLst>
                </p:cNvPr>
                <p:cNvSpPr txBox="1"/>
                <p:nvPr/>
              </p:nvSpPr>
              <p:spPr>
                <a:xfrm>
                  <a:off x="5639947" y="5374276"/>
                  <a:ext cx="716863" cy="313422"/>
                </a:xfrm>
                <a:prstGeom prst="rect">
                  <a:avLst/>
                </a:prstGeom>
                <a:noFill/>
              </p:spPr>
              <p:txBody>
                <a:bodyPr wrap="none" rtlCol="0">
                  <a:spAutoFit/>
                </a:bodyPr>
                <a:lstStyle/>
                <a:p>
                  <a:pPr algn="ctr"/>
                  <a:r>
                    <a:rPr lang="en-GB" sz="800" b="1" dirty="0"/>
                    <a:t>Extra </a:t>
                  </a:r>
                  <a:br>
                    <a:rPr lang="en-GB" sz="800" b="1" dirty="0"/>
                  </a:br>
                  <a:r>
                    <a:rPr lang="en-GB" sz="800" b="1" dirty="0"/>
                    <a:t>Familial Risk</a:t>
                  </a:r>
                </a:p>
              </p:txBody>
            </p:sp>
          </p:grpSp>
          <p:grpSp>
            <p:nvGrpSpPr>
              <p:cNvPr id="111" name="Group 110">
                <a:extLst>
                  <a:ext uri="{FF2B5EF4-FFF2-40B4-BE49-F238E27FC236}">
                    <a16:creationId xmlns:a16="http://schemas.microsoft.com/office/drawing/2014/main" id="{C401DD7E-3F5C-487B-924A-3968ACE79498}"/>
                  </a:ext>
                </a:extLst>
              </p:cNvPr>
              <p:cNvGrpSpPr/>
              <p:nvPr/>
            </p:nvGrpSpPr>
            <p:grpSpPr>
              <a:xfrm>
                <a:off x="5128238" y="5170045"/>
                <a:ext cx="740908" cy="523039"/>
                <a:chOff x="7400526" y="5183132"/>
                <a:chExt cx="740908" cy="523039"/>
              </a:xfrm>
            </p:grpSpPr>
            <p:pic>
              <p:nvPicPr>
                <p:cNvPr id="118" name="Picture 2" descr="Target Concentric Circles Symbol">
                  <a:hlinkClick r:id="rId28" action="ppaction://hlinksldjump" tooltip="Contextual Safeguarding"/>
                  <a:hlinkHover r:id="" action="ppaction://noaction" highlightClick="1"/>
                  <a:extLst>
                    <a:ext uri="{FF2B5EF4-FFF2-40B4-BE49-F238E27FC236}">
                      <a16:creationId xmlns:a16="http://schemas.microsoft.com/office/drawing/2014/main" id="{E0FB2F55-9383-41A0-B3F3-412897E9FFE0}"/>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614558" y="5183132"/>
                  <a:ext cx="245151" cy="245151"/>
                </a:xfrm>
                <a:prstGeom prst="rect">
                  <a:avLst/>
                </a:prstGeom>
                <a:noFill/>
                <a:extLst>
                  <a:ext uri="{909E8E84-426E-40DD-AFC4-6F175D3DCCD1}">
                    <a14:hiddenFill xmlns:a14="http://schemas.microsoft.com/office/drawing/2010/main">
                      <a:solidFill>
                        <a:srgbClr val="FFFFFF"/>
                      </a:solidFill>
                    </a14:hiddenFill>
                  </a:ext>
                </a:extLst>
              </p:spPr>
            </p:pic>
            <p:sp>
              <p:nvSpPr>
                <p:cNvPr id="119" name="TextBox 118">
                  <a:hlinkClick r:id="rId28" action="ppaction://hlinksldjump" tooltip="Contextual Safeguarding"/>
                  <a:extLst>
                    <a:ext uri="{FF2B5EF4-FFF2-40B4-BE49-F238E27FC236}">
                      <a16:creationId xmlns:a16="http://schemas.microsoft.com/office/drawing/2014/main" id="{39C04BE1-61CD-40C9-8643-AF15777CE5C6}"/>
                    </a:ext>
                  </a:extLst>
                </p:cNvPr>
                <p:cNvSpPr txBox="1"/>
                <p:nvPr/>
              </p:nvSpPr>
              <p:spPr>
                <a:xfrm>
                  <a:off x="7400526" y="5367617"/>
                  <a:ext cx="740908" cy="338554"/>
                </a:xfrm>
                <a:prstGeom prst="rect">
                  <a:avLst/>
                </a:prstGeom>
                <a:noFill/>
              </p:spPr>
              <p:txBody>
                <a:bodyPr wrap="none" rtlCol="0">
                  <a:spAutoFit/>
                </a:bodyPr>
                <a:lstStyle/>
                <a:p>
                  <a:pPr algn="ctr"/>
                  <a:r>
                    <a:rPr lang="en-GB" sz="800" b="1" dirty="0"/>
                    <a:t>Contextual</a:t>
                  </a:r>
                </a:p>
                <a:p>
                  <a:pPr algn="ctr"/>
                  <a:r>
                    <a:rPr lang="en-GB" sz="800" b="1" dirty="0"/>
                    <a:t>Safeguarding</a:t>
                  </a:r>
                </a:p>
              </p:txBody>
            </p:sp>
          </p:grpSp>
          <p:grpSp>
            <p:nvGrpSpPr>
              <p:cNvPr id="112" name="Group 111">
                <a:extLst>
                  <a:ext uri="{FF2B5EF4-FFF2-40B4-BE49-F238E27FC236}">
                    <a16:creationId xmlns:a16="http://schemas.microsoft.com/office/drawing/2014/main" id="{C3B84C36-A7B9-4C27-B52F-26E8C8B92913}"/>
                  </a:ext>
                </a:extLst>
              </p:cNvPr>
              <p:cNvGrpSpPr/>
              <p:nvPr/>
            </p:nvGrpSpPr>
            <p:grpSpPr>
              <a:xfrm>
                <a:off x="6453115" y="5125212"/>
                <a:ext cx="696024" cy="560459"/>
                <a:chOff x="7422970" y="5145712"/>
                <a:chExt cx="696024" cy="560459"/>
              </a:xfrm>
            </p:grpSpPr>
            <p:pic>
              <p:nvPicPr>
                <p:cNvPr id="116" name="Picture 2" descr="Lightbulb and gear">
                  <a:hlinkClick r:id="rId30" action="ppaction://hlinksldjump"/>
                  <a:hlinkHover r:id="" action="ppaction://noaction" highlightClick="1"/>
                  <a:extLst>
                    <a:ext uri="{FF2B5EF4-FFF2-40B4-BE49-F238E27FC236}">
                      <a16:creationId xmlns:a16="http://schemas.microsoft.com/office/drawing/2014/main" id="{5FFC1961-40FE-4E5D-8DA5-1BAFB0CCB8F6}"/>
                    </a:ext>
                  </a:extLst>
                </p:cNvPr>
                <p:cNvPicPr>
                  <a:picLocks noChangeAspect="1" noChangeArrowheads="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rcRect/>
                <a:stretch/>
              </p:blipFill>
              <p:spPr bwMode="auto">
                <a:xfrm>
                  <a:off x="7641854" y="5145712"/>
                  <a:ext cx="282572" cy="282572"/>
                </a:xfrm>
                <a:prstGeom prst="rect">
                  <a:avLst/>
                </a:prstGeom>
                <a:noFill/>
                <a:extLst>
                  <a:ext uri="{909E8E84-426E-40DD-AFC4-6F175D3DCCD1}">
                    <a14:hiddenFill xmlns:a14="http://schemas.microsoft.com/office/drawing/2010/main">
                      <a:solidFill>
                        <a:srgbClr val="FFFFFF"/>
                      </a:solidFill>
                    </a14:hiddenFill>
                  </a:ext>
                </a:extLst>
              </p:spPr>
            </p:pic>
            <p:sp>
              <p:nvSpPr>
                <p:cNvPr id="117" name="TextBox 116">
                  <a:hlinkClick r:id="rId30" action="ppaction://hlinksldjump"/>
                  <a:extLst>
                    <a:ext uri="{FF2B5EF4-FFF2-40B4-BE49-F238E27FC236}">
                      <a16:creationId xmlns:a16="http://schemas.microsoft.com/office/drawing/2014/main" id="{7A969777-1E9C-4D1B-BEFB-8B0002D5B8EF}"/>
                    </a:ext>
                  </a:extLst>
                </p:cNvPr>
                <p:cNvSpPr txBox="1"/>
                <p:nvPr/>
              </p:nvSpPr>
              <p:spPr>
                <a:xfrm>
                  <a:off x="7422970" y="5367617"/>
                  <a:ext cx="696024" cy="338554"/>
                </a:xfrm>
                <a:prstGeom prst="rect">
                  <a:avLst/>
                </a:prstGeom>
                <a:noFill/>
              </p:spPr>
              <p:txBody>
                <a:bodyPr wrap="none" rtlCol="0">
                  <a:spAutoFit/>
                </a:bodyPr>
                <a:lstStyle/>
                <a:p>
                  <a:pPr algn="ctr"/>
                  <a:r>
                    <a:rPr lang="en-GB" sz="800" b="1" dirty="0"/>
                    <a:t>Strategic</a:t>
                  </a:r>
                </a:p>
                <a:p>
                  <a:pPr algn="ctr"/>
                  <a:r>
                    <a:rPr lang="en-GB" sz="800" b="1" dirty="0"/>
                    <a:t>Governance</a:t>
                  </a:r>
                </a:p>
              </p:txBody>
            </p:sp>
          </p:grpSp>
          <p:grpSp>
            <p:nvGrpSpPr>
              <p:cNvPr id="113" name="Group 112">
                <a:extLst>
                  <a:ext uri="{FF2B5EF4-FFF2-40B4-BE49-F238E27FC236}">
                    <a16:creationId xmlns:a16="http://schemas.microsoft.com/office/drawing/2014/main" id="{2D8EC1D2-67E3-431D-BDF5-0DDF50A7C1C6}"/>
                  </a:ext>
                </a:extLst>
              </p:cNvPr>
              <p:cNvGrpSpPr/>
              <p:nvPr/>
            </p:nvGrpSpPr>
            <p:grpSpPr>
              <a:xfrm>
                <a:off x="7014855" y="5133239"/>
                <a:ext cx="535724" cy="552131"/>
                <a:chOff x="7375893" y="5154040"/>
                <a:chExt cx="535724" cy="552131"/>
              </a:xfrm>
            </p:grpSpPr>
            <p:pic>
              <p:nvPicPr>
                <p:cNvPr id="114" name="Picture 2" descr="Target">
                  <a:hlinkClick r:id="rId33" action="ppaction://hlinksldjump"/>
                  <a:hlinkHover r:id="" action="ppaction://noaction" highlightClick="1"/>
                  <a:extLst>
                    <a:ext uri="{FF2B5EF4-FFF2-40B4-BE49-F238E27FC236}">
                      <a16:creationId xmlns:a16="http://schemas.microsoft.com/office/drawing/2014/main" id="{395BF3C4-1B02-44AB-8E75-D93E2596B9ED}"/>
                    </a:ext>
                  </a:extLst>
                </p:cNvPr>
                <p:cNvPicPr>
                  <a:picLocks noChangeAspect="1" noChangeArrowheads="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p:blipFill>
              <p:spPr bwMode="auto">
                <a:xfrm>
                  <a:off x="7491879" y="5154040"/>
                  <a:ext cx="274243" cy="274243"/>
                </a:xfrm>
                <a:prstGeom prst="rect">
                  <a:avLst/>
                </a:prstGeom>
                <a:noFill/>
                <a:extLst>
                  <a:ext uri="{909E8E84-426E-40DD-AFC4-6F175D3DCCD1}">
                    <a14:hiddenFill xmlns:a14="http://schemas.microsoft.com/office/drawing/2010/main">
                      <a:solidFill>
                        <a:srgbClr val="FFFFFF"/>
                      </a:solidFill>
                    </a14:hiddenFill>
                  </a:ext>
                </a:extLst>
              </p:spPr>
            </p:pic>
            <p:sp>
              <p:nvSpPr>
                <p:cNvPr id="115" name="TextBox 114">
                  <a:hlinkClick r:id="rId33" action="ppaction://hlinksldjump"/>
                  <a:extLst>
                    <a:ext uri="{FF2B5EF4-FFF2-40B4-BE49-F238E27FC236}">
                      <a16:creationId xmlns:a16="http://schemas.microsoft.com/office/drawing/2014/main" id="{9BC53EE5-C1CC-4737-81E4-FD4D88BFEFC9}"/>
                    </a:ext>
                  </a:extLst>
                </p:cNvPr>
                <p:cNvSpPr txBox="1"/>
                <p:nvPr/>
              </p:nvSpPr>
              <p:spPr>
                <a:xfrm>
                  <a:off x="7375893" y="5367617"/>
                  <a:ext cx="535724" cy="338554"/>
                </a:xfrm>
                <a:prstGeom prst="rect">
                  <a:avLst/>
                </a:prstGeom>
                <a:noFill/>
              </p:spPr>
              <p:txBody>
                <a:bodyPr wrap="none" rtlCol="0">
                  <a:spAutoFit/>
                </a:bodyPr>
                <a:lstStyle/>
                <a:p>
                  <a:pPr algn="ctr"/>
                  <a:r>
                    <a:rPr lang="en-GB" sz="800" b="1" dirty="0"/>
                    <a:t>Tactical </a:t>
                  </a:r>
                  <a:br>
                    <a:rPr lang="en-GB" sz="800" b="1" dirty="0"/>
                  </a:br>
                  <a:r>
                    <a:rPr lang="en-GB" sz="800" b="1" dirty="0"/>
                    <a:t>Delivery</a:t>
                  </a:r>
                </a:p>
              </p:txBody>
            </p:sp>
          </p:grpSp>
        </p:grpSp>
        <p:pic>
          <p:nvPicPr>
            <p:cNvPr id="101" name="Graphic 100" descr="Help">
              <a:hlinkClick r:id="rId36" action="ppaction://hlinksldjump" tooltip="Home"/>
              <a:hlinkHover r:id="" action="ppaction://noaction" highlightClick="1"/>
              <a:extLst>
                <a:ext uri="{FF2B5EF4-FFF2-40B4-BE49-F238E27FC236}">
                  <a16:creationId xmlns:a16="http://schemas.microsoft.com/office/drawing/2014/main" id="{9083E245-9261-4FD5-855D-36FAA6F80B32}"/>
                </a:ext>
              </a:extLst>
            </p:cNvPr>
            <p:cNvPicPr>
              <a:picLocks noChangeAspect="1"/>
            </p:cNvPicPr>
            <p:nvPr/>
          </p:nvPicPr>
          <p:blipFill>
            <a:blip r:embed="rId37">
              <a:extLst>
                <a:ext uri="{28A0092B-C50C-407E-A947-70E740481C1C}">
                  <a14:useLocalDpi xmlns:a14="http://schemas.microsoft.com/office/drawing/2010/main" val="0"/>
                </a:ext>
                <a:ext uri="{96DAC541-7B7A-43D3-8B79-37D633B846F1}">
                  <asvg:svgBlip xmlns:asvg="http://schemas.microsoft.com/office/drawing/2016/SVG/main" r:embed="rId38"/>
                </a:ext>
              </a:extLst>
            </a:blip>
            <a:srcRect/>
            <a:stretch/>
          </p:blipFill>
          <p:spPr>
            <a:xfrm>
              <a:off x="4241460" y="5141190"/>
              <a:ext cx="288000" cy="288000"/>
            </a:xfrm>
            <a:prstGeom prst="rect">
              <a:avLst/>
            </a:prstGeom>
          </p:spPr>
        </p:pic>
        <p:sp>
          <p:nvSpPr>
            <p:cNvPr id="102" name="TextBox 101">
              <a:hlinkClick r:id="rId36" action="ppaction://hlinksldjump" tooltip="About"/>
              <a:extLst>
                <a:ext uri="{FF2B5EF4-FFF2-40B4-BE49-F238E27FC236}">
                  <a16:creationId xmlns:a16="http://schemas.microsoft.com/office/drawing/2014/main" id="{20EB5C8D-A099-41B0-8A39-66ABFB1B2374}"/>
                </a:ext>
              </a:extLst>
            </p:cNvPr>
            <p:cNvSpPr txBox="1"/>
            <p:nvPr/>
          </p:nvSpPr>
          <p:spPr>
            <a:xfrm>
              <a:off x="4174129" y="5357599"/>
              <a:ext cx="445956" cy="215444"/>
            </a:xfrm>
            <a:prstGeom prst="rect">
              <a:avLst/>
            </a:prstGeom>
            <a:noFill/>
          </p:spPr>
          <p:txBody>
            <a:bodyPr wrap="none" rtlCol="0">
              <a:spAutoFit/>
            </a:bodyPr>
            <a:lstStyle/>
            <a:p>
              <a:r>
                <a:rPr lang="en-GB" sz="800" b="1" dirty="0"/>
                <a:t>About</a:t>
              </a:r>
            </a:p>
          </p:txBody>
        </p:sp>
      </p:grpSp>
    </p:spTree>
    <p:extLst>
      <p:ext uri="{BB962C8B-B14F-4D97-AF65-F5344CB8AC3E}">
        <p14:creationId xmlns:p14="http://schemas.microsoft.com/office/powerpoint/2010/main" val="252418309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CSMeta2010Field xmlns="http://schemas.microsoft.com/sharepoint/v3">66f6852b-3fb7-4ae8-b869-ad006cde853e;2020-12-18 14:47:04;AUTOCLASSIFIED;WSCC Category:2020-12-18 14:47:04|False||AUTOCLASSIFIED|2020-12-18 14:47:04|UNDEFINED|00000000-0000-0000-0000-000000000000;False</CSMeta2010Field>
    <j5da7913ca98450ab299b9b62231058f xmlns="1209568c-8f7e-4a25-939e-4f22fd0c2b25">
      <Terms xmlns="http://schemas.microsoft.com/office/infopath/2007/PartnerControls">
        <TermInfo xmlns="http://schemas.microsoft.com/office/infopath/2007/PartnerControls">
          <TermName xmlns="http://schemas.microsoft.com/office/infopath/2007/PartnerControls">Care services:Children and families care services:Child protection:Safeguarding</TermName>
          <TermId xmlns="http://schemas.microsoft.com/office/infopath/2007/PartnerControls">31411861-53d4-4ed7-8456-7f7e89813936</TermId>
        </TermInfo>
        <TermInfo xmlns="http://schemas.microsoft.com/office/infopath/2007/PartnerControls">
          <TermName xmlns="http://schemas.microsoft.com/office/infopath/2007/PartnerControls">Care services:Children and families care services:Child protection</TermName>
          <TermId xmlns="http://schemas.microsoft.com/office/infopath/2007/PartnerControls">caced083-4ee6-485b-a670-694bff3efdd9</TermId>
        </TermInfo>
        <TermInfo xmlns="http://schemas.microsoft.com/office/infopath/2007/PartnerControls">
          <TermName xmlns="http://schemas.microsoft.com/office/infopath/2007/PartnerControls">Care services:Children and families care services:Child protection:Assessment:Children at risk</TermName>
          <TermId xmlns="http://schemas.microsoft.com/office/infopath/2007/PartnerControls">407b88ca-515f-4e2b-92a7-0c1fc6e018d5</TermId>
        </TermInfo>
        <TermInfo xmlns="http://schemas.microsoft.com/office/infopath/2007/PartnerControls">
          <TermName xmlns="http://schemas.microsoft.com/office/infopath/2007/PartnerControls">Care services:Children and families care services</TermName>
          <TermId xmlns="http://schemas.microsoft.com/office/infopath/2007/PartnerControls">cbb9a63a-a307-459c-b954-31af6227d46c</TermId>
        </TermInfo>
        <TermInfo xmlns="http://schemas.microsoft.com/office/infopath/2007/PartnerControls">
          <TermName xmlns="http://schemas.microsoft.com/office/infopath/2007/PartnerControls">Care services:Children and families care services:Child protection:Assessment</TermName>
          <TermId xmlns="http://schemas.microsoft.com/office/infopath/2007/PartnerControls">6761124a-e25a-4952-b7f1-cecf53817ddb</TermId>
        </TermInfo>
        <TermInfo xmlns="http://schemas.microsoft.com/office/infopath/2007/PartnerControls">
          <TermName xmlns="http://schemas.microsoft.com/office/infopath/2007/PartnerControls">Community:Community safety and emergencies:Community wardens</TermName>
          <TermId xmlns="http://schemas.microsoft.com/office/infopath/2007/PartnerControls">d2a6557e-1781-4699-8d64-930c8b12ab8b</TermId>
        </TermInfo>
        <TermInfo xmlns="http://schemas.microsoft.com/office/infopath/2007/PartnerControls">
          <TermName xmlns="http://schemas.microsoft.com/office/infopath/2007/PartnerControls">Community:People:Age groups:Children:Girls</TermName>
          <TermId xmlns="http://schemas.microsoft.com/office/infopath/2007/PartnerControls">830e6b9c-71cf-48a4-a522-1c964ed01fd5</TermId>
        </TermInfo>
        <TermInfo xmlns="http://schemas.microsoft.com/office/infopath/2007/PartnerControls">
          <TermName xmlns="http://schemas.microsoft.com/office/infopath/2007/PartnerControls">Community:Democracy:Local Government</TermName>
          <TermId xmlns="http://schemas.microsoft.com/office/infopath/2007/PartnerControls">e9e3e20c-5ae4-438f-8f84-3b5ed217a010</TermId>
        </TermInfo>
        <TermInfo xmlns="http://schemas.microsoft.com/office/infopath/2007/PartnerControls">
          <TermName xmlns="http://schemas.microsoft.com/office/infopath/2007/PartnerControls">Care services:Children and families care services:Supporting children:Services:Advice</TermName>
          <TermId xmlns="http://schemas.microsoft.com/office/infopath/2007/PartnerControls">59ed8321-c48d-47ce-b360-f95607d9b59c</TermId>
        </TermInfo>
        <TermInfo xmlns="http://schemas.microsoft.com/office/infopath/2007/PartnerControls">
          <TermName xmlns="http://schemas.microsoft.com/office/infopath/2007/PartnerControls">Community:Health:Mental health:Personality disorders:Self-harm</TermName>
          <TermId xmlns="http://schemas.microsoft.com/office/infopath/2007/PartnerControls">74d1c681-293b-4432-8057-ac62aa1d78c6</TermId>
        </TermInfo>
        <TermInfo xmlns="http://schemas.microsoft.com/office/infopath/2007/PartnerControls">
          <TermName xmlns="http://schemas.microsoft.com/office/infopath/2007/PartnerControls">Community:Public Health:Health behaviour:Wellbeing</TermName>
          <TermId xmlns="http://schemas.microsoft.com/office/infopath/2007/PartnerControls">a3712ee6-f293-4a00-a5ad-9bfeae7b611e</TermId>
        </TermInfo>
        <TermInfo xmlns="http://schemas.microsoft.com/office/infopath/2007/PartnerControls">
          <TermName xmlns="http://schemas.microsoft.com/office/infopath/2007/PartnerControls">Community:Community services policy and practice:Community safety policy and practice</TermName>
          <TermId xmlns="http://schemas.microsoft.com/office/infopath/2007/PartnerControls">1b30b15f-309d-4708-bc3f-5643e1840f86</TermId>
        </TermInfo>
        <TermInfo xmlns="http://schemas.microsoft.com/office/infopath/2007/PartnerControls">
          <TermName xmlns="http://schemas.microsoft.com/office/infopath/2007/PartnerControls">Community:Housing:Advice</TermName>
          <TermId xmlns="http://schemas.microsoft.com/office/infopath/2007/PartnerControls">454c4852-0000-4067-976f-9d877994b752</TermId>
        </TermInfo>
        <TermInfo xmlns="http://schemas.microsoft.com/office/infopath/2007/PartnerControls">
          <TermName xmlns="http://schemas.microsoft.com/office/infopath/2007/PartnerControls">Community:Social issues:Addiction:Alcohol use and abuse</TermName>
          <TermId xmlns="http://schemas.microsoft.com/office/infopath/2007/PartnerControls">19fbfc2c-d5ed-4ca3-b666-04d5671eee1f</TermId>
        </TermInfo>
        <TermInfo xmlns="http://schemas.microsoft.com/office/infopath/2007/PartnerControls">
          <TermName xmlns="http://schemas.microsoft.com/office/infopath/2007/PartnerControls">Community:Care:Welfare</TermName>
          <TermId xmlns="http://schemas.microsoft.com/office/infopath/2007/PartnerControls">2b3ea0a2-bc1c-4913-9ef8-b4656c9fcf93</TermId>
        </TermInfo>
        <TermInfo xmlns="http://schemas.microsoft.com/office/infopath/2007/PartnerControls">
          <TermName xmlns="http://schemas.microsoft.com/office/infopath/2007/PartnerControls">Business services:Information and communication technology:Infrastructure:Communication channels:Social media</TermName>
          <TermId xmlns="http://schemas.microsoft.com/office/infopath/2007/PartnerControls">88552bec-7979-43ef-956c-b9f8860a3b91</TermId>
        </TermInfo>
        <TermInfo xmlns="http://schemas.microsoft.com/office/infopath/2007/PartnerControls">
          <TermName xmlns="http://schemas.microsoft.com/office/infopath/2007/PartnerControls">Care services:Children and families care services:Youth services:Young people</TermName>
          <TermId xmlns="http://schemas.microsoft.com/office/infopath/2007/PartnerControls">1def9772-3e6c-483c-a4d6-6c10792a8af9</TermId>
        </TermInfo>
        <TermInfo xmlns="http://schemas.microsoft.com/office/infopath/2007/PartnerControls">
          <TermName xmlns="http://schemas.microsoft.com/office/infopath/2007/PartnerControls">Care services:Adult care services:Safeguarding</TermName>
          <TermId xmlns="http://schemas.microsoft.com/office/infopath/2007/PartnerControls">af7e7cba-28c4-40ad-afca-0a5a4226eabd</TermId>
        </TermInfo>
        <TermInfo xmlns="http://schemas.microsoft.com/office/infopath/2007/PartnerControls">
          <TermName xmlns="http://schemas.microsoft.com/office/infopath/2007/PartnerControls">Care services:Children and families care services:Supporting children:Health</TermName>
          <TermId xmlns="http://schemas.microsoft.com/office/infopath/2007/PartnerControls">1f9a135f-a79b-4635-8b97-525e3bb2aa8a</TermId>
        </TermInfo>
        <TermInfo xmlns="http://schemas.microsoft.com/office/infopath/2007/PartnerControls">
          <TermName xmlns="http://schemas.microsoft.com/office/infopath/2007/PartnerControls">Care services:Children and families care services:Adoption and fostering:Assessment</TermName>
          <TermId xmlns="http://schemas.microsoft.com/office/infopath/2007/PartnerControls">774b59db-33d2-4f37-a569-2dbf91e9ea23</TermId>
        </TermInfo>
        <TermInfo xmlns="http://schemas.microsoft.com/office/infopath/2007/PartnerControls">
          <TermName xmlns="http://schemas.microsoft.com/office/infopath/2007/PartnerControls">Community:Community services policy and practice</TermName>
          <TermId xmlns="http://schemas.microsoft.com/office/infopath/2007/PartnerControls">8d49a758-3ef5-4d16-8355-52cef3fe52d1</TermId>
        </TermInfo>
        <TermInfo xmlns="http://schemas.microsoft.com/office/infopath/2007/PartnerControls">
          <TermName xmlns="http://schemas.microsoft.com/office/infopath/2007/PartnerControls">Community:Community safety and emergencies:Crime:Police</TermName>
          <TermId xmlns="http://schemas.microsoft.com/office/infopath/2007/PartnerControls">75a9a3a1-9ff8-4bfe-9950-d3e1da38736f</TermId>
        </TermInfo>
        <TermInfo xmlns="http://schemas.microsoft.com/office/infopath/2007/PartnerControls">
          <TermName xmlns="http://schemas.microsoft.com/office/infopath/2007/PartnerControls">Care services:Children and families care services:Communications</TermName>
          <TermId xmlns="http://schemas.microsoft.com/office/infopath/2007/PartnerControls">ee2cd21a-2f9c-4f48-a6df-f34e04138852</TermId>
        </TermInfo>
        <TermInfo xmlns="http://schemas.microsoft.com/office/infopath/2007/PartnerControls">
          <TermName xmlns="http://schemas.microsoft.com/office/infopath/2007/PartnerControls">Community:Health</TermName>
          <TermId xmlns="http://schemas.microsoft.com/office/infopath/2007/PartnerControls">078337a1-f6dd-4abe-a82e-cb20356222c1</TermId>
        </TermInfo>
        <TermInfo xmlns="http://schemas.microsoft.com/office/infopath/2007/PartnerControls">
          <TermName xmlns="http://schemas.microsoft.com/office/infopath/2007/PartnerControls">Community:Health:Mental health</TermName>
          <TermId xmlns="http://schemas.microsoft.com/office/infopath/2007/PartnerControls">672c2eee-a131-4fe0-b23b-b7e9aa386fca</TermId>
        </TermInfo>
        <TermInfo xmlns="http://schemas.microsoft.com/office/infopath/2007/PartnerControls">
          <TermName xmlns="http://schemas.microsoft.com/office/infopath/2007/PartnerControls">Community:Health:Family planning</TermName>
          <TermId xmlns="http://schemas.microsoft.com/office/infopath/2007/PartnerControls">7fcde66d-1810-4ae5-b55b-e41658778fe8</TermId>
        </TermInfo>
        <TermInfo xmlns="http://schemas.microsoft.com/office/infopath/2007/PartnerControls">
          <TermName xmlns="http://schemas.microsoft.com/office/infopath/2007/PartnerControls">Community:Community services policy and practice:Housing policy and practice</TermName>
          <TermId xmlns="http://schemas.microsoft.com/office/infopath/2007/PartnerControls">91959f4b-83b1-4d76-af82-4b0a04209a20</TermId>
        </TermInfo>
        <TermInfo xmlns="http://schemas.microsoft.com/office/infopath/2007/PartnerControls">
          <TermName xmlns="http://schemas.microsoft.com/office/infopath/2007/PartnerControls">Community:Community safety and emergencies:Emergency services:Ambulance services</TermName>
          <TermId xmlns="http://schemas.microsoft.com/office/infopath/2007/PartnerControls">7155733a-c4f5-4dc4-8723-1525ec03fbf6</TermId>
        </TermInfo>
        <TermInfo xmlns="http://schemas.microsoft.com/office/infopath/2007/PartnerControls">
          <TermName xmlns="http://schemas.microsoft.com/office/infopath/2007/PartnerControls">Community:People:Families:Parents</TermName>
          <TermId xmlns="http://schemas.microsoft.com/office/infopath/2007/PartnerControls">ecaaa019-dd73-45e1-aa15-f0e0576749fc</TermId>
        </TermInfo>
        <TermInfo xmlns="http://schemas.microsoft.com/office/infopath/2007/PartnerControls">
          <TermName xmlns="http://schemas.microsoft.com/office/infopath/2007/PartnerControls">Education and skills:Management of schools:Attendance and truancy</TermName>
          <TermId xmlns="http://schemas.microsoft.com/office/infopath/2007/PartnerControls">5c905721-d906-458f-8859-0760641c6120</TermId>
        </TermInfo>
        <TermInfo xmlns="http://schemas.microsoft.com/office/infopath/2007/PartnerControls">
          <TermName xmlns="http://schemas.microsoft.com/office/infopath/2007/PartnerControls">Community:Community services meetings:Community safety meetings</TermName>
          <TermId xmlns="http://schemas.microsoft.com/office/infopath/2007/PartnerControls">899c7f1d-02d6-4946-9653-689eb0e66029</TermId>
        </TermInfo>
        <TermInfo xmlns="http://schemas.microsoft.com/office/infopath/2007/PartnerControls">
          <TermName xmlns="http://schemas.microsoft.com/office/infopath/2007/PartnerControls">Community:Community services meetings:Housing meetings</TermName>
          <TermId xmlns="http://schemas.microsoft.com/office/infopath/2007/PartnerControls">c23a1793-96b5-4d8c-969d-297edb87efd4</TermId>
        </TermInfo>
        <TermInfo xmlns="http://schemas.microsoft.com/office/infopath/2007/PartnerControls">
          <TermName xmlns="http://schemas.microsoft.com/office/infopath/2007/PartnerControls">Care services:Adult care services:Carers:Licensing</TermName>
          <TermId xmlns="http://schemas.microsoft.com/office/infopath/2007/PartnerControls">1fbc545a-32e5-4a96-a23a-63357022056f</TermId>
        </TermInfo>
        <TermInfo xmlns="http://schemas.microsoft.com/office/infopath/2007/PartnerControls">
          <TermName xmlns="http://schemas.microsoft.com/office/infopath/2007/PartnerControls">Care services:Adult care services:Carers:Review of carers</TermName>
          <TermId xmlns="http://schemas.microsoft.com/office/infopath/2007/PartnerControls">3baf1383-9197-489d-a6fb-6661f3b2643a</TermId>
        </TermInfo>
        <TermInfo xmlns="http://schemas.microsoft.com/office/infopath/2007/PartnerControls">
          <TermName xmlns="http://schemas.microsoft.com/office/infopath/2007/PartnerControls">Community:People:Families</TermName>
          <TermId xmlns="http://schemas.microsoft.com/office/infopath/2007/PartnerControls">3a00cbba-9a60-485e-868a-a3f65d0ad87a</TermId>
        </TermInfo>
        <TermInfo xmlns="http://schemas.microsoft.com/office/infopath/2007/PartnerControls">
          <TermName xmlns="http://schemas.microsoft.com/office/infopath/2007/PartnerControls">Transport:Transport policy and practice</TermName>
          <TermId xmlns="http://schemas.microsoft.com/office/infopath/2007/PartnerControls">acf1fe38-3bf7-4eaf-ad78-b5bd9b1b04b8</TermId>
        </TermInfo>
        <TermInfo xmlns="http://schemas.microsoft.com/office/infopath/2007/PartnerControls">
          <TermName xmlns="http://schemas.microsoft.com/office/infopath/2007/PartnerControls">Community:People:Age groups:Children</TermName>
          <TermId xmlns="http://schemas.microsoft.com/office/infopath/2007/PartnerControls">4447451e-cfd8-4ef3-bf8d-753597667dbc</TermId>
        </TermInfo>
        <TermInfo xmlns="http://schemas.microsoft.com/office/infopath/2007/PartnerControls">
          <TermName xmlns="http://schemas.microsoft.com/office/infopath/2007/PartnerControls">Education and skills:Life long learning:Further and higher education:Universities</TermName>
          <TermId xmlns="http://schemas.microsoft.com/office/infopath/2007/PartnerControls">8925e62d-9263-47df-b9a3-faf7335aa4f0</TermId>
        </TermInfo>
        <TermInfo xmlns="http://schemas.microsoft.com/office/infopath/2007/PartnerControls">
          <TermName xmlns="http://schemas.microsoft.com/office/infopath/2007/PartnerControls">Community:People:Age groups:Adults:Women</TermName>
          <TermId xmlns="http://schemas.microsoft.com/office/infopath/2007/PartnerControls">f85581d1-113c-43cb-80b2-613b782e210c</TermId>
        </TermInfo>
        <TermInfo xmlns="http://schemas.microsoft.com/office/infopath/2007/PartnerControls">
          <TermName xmlns="http://schemas.microsoft.com/office/infopath/2007/PartnerControls">Care services:Adult care services:Carers:Assessment</TermName>
          <TermId xmlns="http://schemas.microsoft.com/office/infopath/2007/PartnerControls">552cee47-4ce7-4cfa-a08a-22f651babe65</TermId>
        </TermInfo>
        <TermInfo xmlns="http://schemas.microsoft.com/office/infopath/2007/PartnerControls">
          <TermName xmlns="http://schemas.microsoft.com/office/infopath/2007/PartnerControls">Community:Health:Family planning:Family planning services:Condoms</TermName>
          <TermId xmlns="http://schemas.microsoft.com/office/infopath/2007/PartnerControls">2121f714-938f-4a75-b561-5bb98bf995d7</TermId>
        </TermInfo>
        <TermInfo xmlns="http://schemas.microsoft.com/office/infopath/2007/PartnerControls">
          <TermName xmlns="http://schemas.microsoft.com/office/infopath/2007/PartnerControls">Community:Health:Family planning:Contraception</TermName>
          <TermId xmlns="http://schemas.microsoft.com/office/infopath/2007/PartnerControls">61dd5dee-68e7-431f-be75-ba7073c44ab4</TermId>
        </TermInfo>
        <TermInfo xmlns="http://schemas.microsoft.com/office/infopath/2007/PartnerControls">
          <TermName xmlns="http://schemas.microsoft.com/office/infopath/2007/PartnerControls">Environment:Environment policy and practice:Waste management policy and practice</TermName>
          <TermId xmlns="http://schemas.microsoft.com/office/infopath/2007/PartnerControls">645b673c-5209-438e-8f10-d453918240c5</TermId>
        </TermInfo>
        <TermInfo xmlns="http://schemas.microsoft.com/office/infopath/2007/PartnerControls">
          <TermName xmlns="http://schemas.microsoft.com/office/infopath/2007/PartnerControls">Community:Housing:Advice:Advice to homeowners and tenants</TermName>
          <TermId xmlns="http://schemas.microsoft.com/office/infopath/2007/PartnerControls">61af3613-70ac-422e-8c0d-9dda24f6ae61</TermId>
        </TermInfo>
        <TermInfo xmlns="http://schemas.microsoft.com/office/infopath/2007/PartnerControls">
          <TermName xmlns="http://schemas.microsoft.com/office/infopath/2007/PartnerControls">Environment:Environment policy and practice:Planning policy and practice</TermName>
          <TermId xmlns="http://schemas.microsoft.com/office/infopath/2007/PartnerControls">6eeba828-55fc-4c54-a441-1144f4a3bb6d</TermId>
        </TermInfo>
        <TermInfo xmlns="http://schemas.microsoft.com/office/infopath/2007/PartnerControls">
          <TermName xmlns="http://schemas.microsoft.com/office/infopath/2007/PartnerControls">Community:Community safety and emergencies:Advice</TermName>
          <TermId xmlns="http://schemas.microsoft.com/office/infopath/2007/PartnerControls">4951c048-7993-4b3f-b271-515562fabfc1</TermId>
        </TermInfo>
        <TermInfo xmlns="http://schemas.microsoft.com/office/infopath/2007/PartnerControls">
          <TermName xmlns="http://schemas.microsoft.com/office/infopath/2007/PartnerControls">Community:Care</TermName>
          <TermId xmlns="http://schemas.microsoft.com/office/infopath/2007/PartnerControls">2681e7ec-9cf4-4329-8cc3-934fbb923225</TermId>
        </TermInfo>
      </Terms>
    </j5da7913ca98450ab299b9b62231058f>
    <TaxCatchAll xmlns="1209568c-8f7e-4a25-939e-4f22fd0c2b25">
      <Value>855</Value>
      <Value>105</Value>
      <Value>211</Value>
      <Value>313</Value>
      <Value>92</Value>
      <Value>202</Value>
      <Value>306</Value>
      <Value>305</Value>
      <Value>197</Value>
      <Value>89</Value>
      <Value>730</Value>
      <Value>85</Value>
      <Value>82</Value>
      <Value>397</Value>
      <Value>388</Value>
      <Value>65</Value>
      <Value>278</Value>
      <Value>919</Value>
      <Value>961</Value>
      <Value>489</Value>
      <Value>60</Value>
      <Value>1662</Value>
      <Value>56</Value>
      <Value>570</Value>
      <Value>51</Value>
      <Value>367</Value>
      <Value>44</Value>
      <Value>150</Value>
      <Value>40</Value>
      <Value>571</Value>
      <Value>35</Value>
      <Value>965</Value>
      <Value>32</Value>
      <Value>31</Value>
      <Value>28</Value>
      <Value>1633</Value>
      <Value>348</Value>
      <Value>22</Value>
      <Value>20</Value>
      <Value>231</Value>
      <Value>441</Value>
      <Value>118</Value>
      <Value>8</Value>
      <Value>5</Value>
      <Value>2</Value>
      <Value>1</Value>
      <Value>535</Value>
    </TaxCatchAll>
  </documentManagement>
</p:properties>
</file>

<file path=customXml/item3.xml><?xml version="1.0" encoding="utf-8"?>
<?mso-contentType ?>
<spe:Receivers xmlns:spe="http://schemas.microsoft.com/sharepoint/events">
  <Receiver>
    <Name>ItemUpdatedEventHandlerForConceptSearch</Name>
    <Synchronization>Asynchronous</Synchronization>
    <Type>10002</Type>
    <SequenceNumber>10001</SequenceNumber>
    <Assembly>conceptSearching.Sharepoint.ContentTypes2010, Version=1.0.0.0, Culture=neutral, PublicKeyToken=858f8f13980e4745</Assembly>
    <Class>conceptSearching.Sharepoint.ContentTypes2010.CSHandleEvent</Class>
    <Data/>
    <Filter/>
  </Receiver>
  <Receiver>
    <Name>ItemCheckedInEventHandlerForConceptSearch</Name>
    <Synchronization>Asynchronous</Synchronization>
    <Type>10004</Type>
    <SequenceNumber>10002</SequenceNumber>
    <Assembly>conceptSearching.Sharepoint.ContentTypes2010, Version=1.0.0.0, Culture=neutral, PublicKeyToken=858f8f13980e4745</Assembly>
    <Class>conceptSearching.Sharepoint.ContentTypes2010.CSHandleEvent</Class>
    <Data/>
    <Filter/>
  </Receiver>
  <Receiver>
    <Name>ItemUncheckedOutEventHandlerForConceptSearch</Name>
    <Synchronization>Asynchronous</Synchronization>
    <Type>10006</Type>
    <SequenceNumber>10003</SequenceNumber>
    <Assembly>conceptSearching.Sharepoint.ContentTypes2010, Version=1.0.0.0, Culture=neutral, PublicKeyToken=858f8f13980e4745</Assembly>
    <Class>conceptSearching.Sharepoint.ContentTypes2010.CSHandleEvent</Class>
    <Data/>
    <Filter/>
  </Receiver>
  <Receiver>
    <Name>ItemAddedEventHandlerForConceptSearch</Name>
    <Synchronization>Asynchronous</Synchronization>
    <Type>10001</Type>
    <SequenceNumber>10004</SequenceNumber>
    <Assembly>conceptSearching.Sharepoint.ContentTypes2010, Version=1.0.0.0, Culture=neutral, PublicKeyToken=858f8f13980e4745</Assembly>
    <Class>conceptSearching.Sharepoint.ContentTypes2010.CSHandleEvent</Class>
    <Data/>
    <Filter/>
  </Receiver>
  <Receiver>
    <Name>ItemFileMovedEventHandlerForConceptSearch</Name>
    <Synchronization>Asynchronous</Synchronization>
    <Type>10009</Type>
    <SequenceNumber>10005</SequenceNumber>
    <Assembly>conceptSearching.Sharepoint.ContentTypes2010, Version=1.0.0.0, Culture=neutral, PublicKeyToken=858f8f13980e4745</Assembly>
    <Class>conceptSearching.Sharepoint.ContentTypes2010.CSHandleEvent</Class>
    <Data/>
    <Filter/>
  </Receiver>
  <Receiver>
    <Name>ItemDeletedEventHandlerForConceptSearch</Name>
    <Synchronization>Asynchronous</Synchronization>
    <Type>10003</Type>
    <SequenceNumber>10006</SequenceNumber>
    <Assembly>conceptSearching.Sharepoint.ContentTypes2010, Version=1.0.0.0, Culture=neutral, PublicKeyToken=858f8f13980e4745</Assembly>
    <Class>conceptSearching.Sharepoint.ContentTypes2010.CSHandleEvent</Class>
    <Data/>
    <Filter/>
  </Receiver>
</spe:Receivers>
</file>

<file path=customXml/item4.xml><?xml version="1.0" encoding="utf-8"?>
<ct:contentTypeSchema xmlns:ct="http://schemas.microsoft.com/office/2006/metadata/contentType" xmlns:ma="http://schemas.microsoft.com/office/2006/metadata/properties/metaAttributes" ct:_="" ma:_="" ma:contentTypeName="WSCC Document" ma:contentTypeID="0x01010008FB9B3217D433459C91B5CF793C1D7900E8026BE243ED1246879DE87D35D46EF3" ma:contentTypeVersion="3" ma:contentTypeDescription="" ma:contentTypeScope="" ma:versionID="abf50f2a1d5e0059de8238c040de6f0d">
  <xsd:schema xmlns:xsd="http://www.w3.org/2001/XMLSchema" xmlns:xs="http://www.w3.org/2001/XMLSchema" xmlns:p="http://schemas.microsoft.com/office/2006/metadata/properties" xmlns:ns1="http://schemas.microsoft.com/sharepoint/v3" xmlns:ns2="1209568c-8f7e-4a25-939e-4f22fd0c2b25" targetNamespace="http://schemas.microsoft.com/office/2006/metadata/properties" ma:root="true" ma:fieldsID="fa77fa4c9a076e5f5588a452c032d72c" ns1:_="" ns2:_="">
    <xsd:import namespace="http://schemas.microsoft.com/sharepoint/v3"/>
    <xsd:import namespace="1209568c-8f7e-4a25-939e-4f22fd0c2b25"/>
    <xsd:element name="properties">
      <xsd:complexType>
        <xsd:sequence>
          <xsd:element name="documentManagement">
            <xsd:complexType>
              <xsd:all>
                <xsd:element ref="ns2:j5da7913ca98450ab299b9b62231058f" minOccurs="0"/>
                <xsd:element ref="ns2:TaxCatchAll" minOccurs="0"/>
                <xsd:element ref="ns2:TaxCatchAllLabel" minOccurs="0"/>
                <xsd:element ref="ns1:CSMeta2010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SMeta2010Field" ma:index="12" nillable="true" ma:displayName="Classification Status" ma:internalName="CSMeta2010Field" ma:readOnly="fals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209568c-8f7e-4a25-939e-4f22fd0c2b25" elementFormDefault="qualified">
    <xsd:import namespace="http://schemas.microsoft.com/office/2006/documentManagement/types"/>
    <xsd:import namespace="http://schemas.microsoft.com/office/infopath/2007/PartnerControls"/>
    <xsd:element name="j5da7913ca98450ab299b9b62231058f" ma:index="8" nillable="true" ma:taxonomy="true" ma:internalName="j5da7913ca98450ab299b9b62231058f" ma:taxonomyFieldName="WSCC_x0020_Category" ma:displayName="WSCC Category" ma:default="" ma:fieldId="{35da7913-ca98-450a-b299-b9b62231058f}" ma:taxonomyMulti="true" ma:sspId="73f0a195-02ac-4a72-b655-6664c0f36d60" ma:termSetId="7de65220-e004-4a12-a7da-04480380f206" ma:anchorId="00000000-0000-0000-0000-000000000000" ma:open="false" ma:isKeyword="false">
      <xsd:complexType>
        <xsd:sequence>
          <xsd:element ref="pc:Terms" minOccurs="0" maxOccurs="1"/>
        </xsd:sequence>
      </xsd:complexType>
    </xsd:element>
    <xsd:element name="TaxCatchAll" ma:index="9" nillable="true" ma:displayName="Taxonomy Catch All Column" ma:description="" ma:hidden="true" ma:list="{a2e2d025-97b4-442f-b011-c15a8ec81f4a}" ma:internalName="TaxCatchAll" ma:showField="CatchAllData" ma:web="666c451e-0620-44af-9814-6a827819fdbc">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a2e2d025-97b4-442f-b011-c15a8ec81f4a}" ma:internalName="TaxCatchAllLabel" ma:readOnly="true" ma:showField="CatchAllDataLabel" ma:web="666c451e-0620-44af-9814-6a827819fdb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haredContentType xmlns="Microsoft.SharePoint.Taxonomy.ContentTypeSync" SourceId="73f0a195-02ac-4a72-b655-6664c0f36d60" ContentTypeId="0x01010008FB9B3217D433459C91B5CF793C1D79" PreviousValue="false"/>
</file>

<file path=customXml/itemProps1.xml><?xml version="1.0" encoding="utf-8"?>
<ds:datastoreItem xmlns:ds="http://schemas.openxmlformats.org/officeDocument/2006/customXml" ds:itemID="{226256B4-2E9B-42DD-911E-720AFABD2465}"/>
</file>

<file path=customXml/itemProps2.xml><?xml version="1.0" encoding="utf-8"?>
<ds:datastoreItem xmlns:ds="http://schemas.openxmlformats.org/officeDocument/2006/customXml" ds:itemID="{9E33A666-0CFC-4BAC-93F7-ECBB6BAC5E2E}"/>
</file>

<file path=customXml/itemProps3.xml><?xml version="1.0" encoding="utf-8"?>
<ds:datastoreItem xmlns:ds="http://schemas.openxmlformats.org/officeDocument/2006/customXml" ds:itemID="{9DC6E7FE-308A-4435-B35B-949A4C08FEFD}"/>
</file>

<file path=customXml/itemProps4.xml><?xml version="1.0" encoding="utf-8"?>
<ds:datastoreItem xmlns:ds="http://schemas.openxmlformats.org/officeDocument/2006/customXml" ds:itemID="{FF06B96A-A35E-42FE-9558-DB97EBFBCE42}"/>
</file>

<file path=customXml/itemProps5.xml><?xml version="1.0" encoding="utf-8"?>
<ds:datastoreItem xmlns:ds="http://schemas.openxmlformats.org/officeDocument/2006/customXml" ds:itemID="{7DEB90C2-899D-4ED3-A2CD-29CFF69E43D5}"/>
</file>

<file path=docProps/app.xml><?xml version="1.0" encoding="utf-8"?>
<Properties xmlns="http://schemas.openxmlformats.org/officeDocument/2006/extended-properties" xmlns:vt="http://schemas.openxmlformats.org/officeDocument/2006/docPropsVTypes">
  <TotalTime>10839</TotalTime>
  <Words>6650</Words>
  <Application>Microsoft Office PowerPoint</Application>
  <PresentationFormat>On-screen Show (16:10)</PresentationFormat>
  <Paragraphs>717</Paragraphs>
  <Slides>37</Slides>
  <Notes>2</Notes>
  <HiddenSlides>26</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37</vt:i4>
      </vt:variant>
    </vt:vector>
  </HeadingPairs>
  <TitlesOfParts>
    <vt:vector size="44" baseType="lpstr">
      <vt:lpstr>Arial</vt:lpstr>
      <vt:lpstr>Calibri</vt:lpstr>
      <vt:lpstr>Calibri Light</vt:lpstr>
      <vt:lpstr>Lora</vt:lpstr>
      <vt:lpstr>Wingdings</vt:lpstr>
      <vt:lpstr>Office Theme</vt:lpstr>
      <vt:lpstr>1_Office Theme</vt:lpstr>
      <vt:lpstr>PowerPoint Presentation</vt:lpstr>
      <vt:lpstr>PowerPoint Presentation</vt:lpstr>
      <vt:lpstr>Extra Familial Risk</vt:lpstr>
      <vt:lpstr>Extra-familial risk and harm includes:</vt:lpstr>
      <vt:lpstr>Contextual Safeguarding</vt:lpstr>
      <vt:lpstr>PowerPoint Presentation</vt:lpstr>
      <vt:lpstr>PowerPoint Presentation</vt:lpstr>
      <vt:lpstr>In order for a system to be contextual, all four domains of Contextual Safeguarding need to be present and demonstrable:</vt:lpstr>
      <vt:lpstr>Watch, listen &amp; read all about it!</vt:lpstr>
      <vt:lpstr>Contextual Safeguarding: Local Strategic Governance </vt:lpstr>
      <vt:lpstr>PowerPoint Presentation</vt:lpstr>
      <vt:lpstr>Contextual Safeguarding: Local Tactical Delivery</vt:lpstr>
      <vt:lpstr>Contextual Safeguarding &amp; Children’s Services</vt:lpstr>
      <vt:lpstr>Contextual Safeguarding &amp; District/Borough Councils</vt:lpstr>
      <vt:lpstr>Parks / Foreshore &amp; Community Wardens</vt:lpstr>
      <vt:lpstr>Outreach Services &amp; Practitioners</vt:lpstr>
      <vt:lpstr>Licensing Teams</vt:lpstr>
      <vt:lpstr>Anti Social Behaviour Teams </vt:lpstr>
      <vt:lpstr>Housing Teams</vt:lpstr>
      <vt:lpstr>Waste Management Teams</vt:lpstr>
      <vt:lpstr>Contextual Safeguarding &amp; Schools</vt:lpstr>
      <vt:lpstr>Contextual Safeguarding for Policing &amp; Criminal Justice</vt:lpstr>
      <vt:lpstr>Warning Signs of Extra Familial Harm (ABC)</vt:lpstr>
      <vt:lpstr>Contextual interpretation of policing roles &amp; units </vt:lpstr>
      <vt:lpstr>Contextual Safeguarding &amp; Health</vt:lpstr>
      <vt:lpstr>Would you/your staff feel confident &amp; competent to identify potential victims of extra familial harm?</vt:lpstr>
      <vt:lpstr>Warning Signs of Extra Familial Harm (ABC)</vt:lpstr>
      <vt:lpstr>Contextual Practice for Health Professionals</vt:lpstr>
      <vt:lpstr>PowerPoint Presentation</vt:lpstr>
      <vt:lpstr>Contextual Safeguarding &amp; the Community &amp; Voluntary Sector</vt:lpstr>
      <vt:lpstr>Examples of Contextual Practice within the CVS</vt:lpstr>
      <vt:lpstr>Take Action</vt:lpstr>
      <vt:lpstr>Resource Library</vt:lpstr>
      <vt:lpstr>PowerPoint Presentation</vt:lpstr>
      <vt:lpstr>West Sussex Operational Delivery Toolkit</vt:lpstr>
      <vt:lpstr>Advice &amp; Support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Clilverd</dc:creator>
  <cp:lastModifiedBy>Lucy Short</cp:lastModifiedBy>
  <cp:revision>4</cp:revision>
  <dcterms:created xsi:type="dcterms:W3CDTF">2020-11-25T15:18:58Z</dcterms:created>
  <dcterms:modified xsi:type="dcterms:W3CDTF">2020-12-21T10:17:01Z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0x01010008FB9B3217D433459C91B5CF793C1D7900E8026BE243ED1246879DE87D35D46EF3</vt:lpwstr>
  </property>
  <property fmtid="{D5CDD505-2E9C-101B-9397-08002B2CF9AE}" pid="3" name="WSCC_x0020_Category">
    <vt:lpwstr>5;#Care services:Children and families care services:Child protection:Safeguarding|31411861-53d4-4ed7-8456-7f7e89813936;#1;#Care services:Children and families care services:Child protection|caced083-4ee6-485b-a670-694bff3efdd9;#2;#Care services:Children </vt:lpwstr>
  </property>
  <property fmtid="{D5CDD505-2E9C-101B-9397-08002B2CF9AE}" pid="4" name="WSCC Category">
    <vt:lpwstr>5;#Care services:Children and families care services:Child protection:Safeguarding|31411861-53d4-4ed7-8456-7f7e89813936;#1;#Care services:Children and families care services:Child protection|caced083-4ee6-485b-a670-694bff3efdd9;#2;#Care services:Children and families care services:Child protection:Assessment:Children at risk|407b88ca-515f-4e2b-92a7-0c1fc6e018d5;#22;#Care services:Children and families care services|cbb9a63a-a307-459c-b954-31af6227d46c;#20;#Care services:Children and families care services:Child protection:Assessment|6761124a-e25a-4952-b7f1-cecf53817ddb;#1662;#Community:Community safety and emergencies:Community wardens|d2a6557e-1781-4699-8d64-930c8b12ab8b;#89;#Community:People:Age groups:Children:Girls|830e6b9c-71cf-48a4-a522-1c964ed01fd5;#211;#Community:Democracy:Local Government|e9e3e20c-5ae4-438f-8f84-3b5ed217a010;#40;#Care services:Children and families care services:Supporting children:Services:Advice|59ed8321-c48d-47ce-b360-f95607d9b59c;#441;#Community:Health:Mental health:Personality disorders:Self-harm|74d1c681-293b-4432-8057-ac62aa1d78c6;#348;#Community:Public Health:Health behaviour:Wellbeing|a3712ee6-f293-4a00-a5ad-9bfeae7b611e;#730;#Community:Community services policy and practice:Community safety policy and practice|1b30b15f-309d-4708-bc3f-5643e1840f86;#306;#Community:Housing:Advice|454c4852-0000-4067-976f-9d877994b752;#56;#Community:Social issues:Addiction:Alcohol use and abuse|19fbfc2c-d5ed-4ca3-b666-04d5671eee1f;#388;#Community:Care:Welfare|2b3ea0a2-bc1c-4913-9ef8-b4656c9fcf93;#367;#Business services:Information and communication technology:Infrastructure:Communication channels:Social media|88552bec-7979-43ef-956c-b9f8860a3b91;#60;#Care services:Children and families care services:Youth services:Young people|1def9772-3e6c-483c-a4d6-6c10792a8af9;#105;#Care services:Adult care services:Safeguarding|af7e7cba-28c4-40ad-afca-0a5a4226eabd;#8;#Care services:Children and families care services:Supporting children:Health|1f9a135f-a79b-4635-8b97-525e3bb2aa8a;#44;#Care services:Children and families care services:Adoption and fostering:Assessment|774b59db-33d2-4f37-a569-2dbf91e9ea23;#1633;#Community:Community services policy and practice|8d49a758-3ef5-4d16-8355-52cef3fe52d1;#82;#Community:Community safety and emergencies:Crime:Police|75a9a3a1-9ff8-4bfe-9950-d3e1da38736f;#85;#Care services:Children and families care services:Communications|ee2cd21a-2f9c-4f48-a6df-f34e04138852;#397;#Community:Health|078337a1-f6dd-4abe-a82e-cb20356222c1;#278;#Community:Health:Mental health|672c2eee-a131-4fe0-b23b-b7e9aa386fca;#489;#Community:Health:Family planning|7fcde66d-1810-4ae5-b55b-e41658778fe8;#571;#Community:Community services policy and practice:Housing policy and practice|91959f4b-83b1-4d76-af82-4b0a04209a20;#202;#Community:Community safety and emergencies:Emergency services:Ambulance services|7155733a-c4f5-4dc4-8723-1525ec03fbf6;#65;#Community:People:Families:Parents|ecaaa019-dd73-45e1-aa15-f0e0576749fc;#118;#Education and skills:Management of schools:Attendance and truancy|5c905721-d906-458f-8859-0760641c6120;#197;#Community:Community services meetings:Community safety meetings|899c7f1d-02d6-4946-9653-689eb0e66029;#305;#Community:Community services meetings:Housing meetings|c23a1793-96b5-4d8c-969d-297edb87efd4;#231;#Care services:Adult care services:Carers:Licensing|1fbc545a-32e5-4a96-a23a-63357022056f;#31;#Care services:Adult care services:Carers:Review of carers|3baf1383-9197-489d-a6fb-6661f3b2643a;#32;#Community:People:Families|3a00cbba-9a60-485e-868a-a3f65d0ad87a;#92;#Transport:Transport policy and practice|acf1fe38-3bf7-4eaf-ad78-b5bd9b1b04b8;#28;#Community:People:Age groups:Children|4447451e-cfd8-4ef3-bf8d-753597667dbc;#150;#Education and skills:Life long learning:Further and higher education:Universities|8925e62d-9263-47df-b9a3-faf7335aa4f0;#313;#Community:People:Age groups:Adults:Women|f85581d1-113c-43cb-80b2-613b782e210c;#35;#Care services:Adult care services:Carers:Assessment|552cee47-4ce7-4cfa-a08a-22f651babe65;#965;#Community:Health:Family planning:Family planning services:Condoms|2121f714-938f-4a75-b561-5bb98bf995d7;#855;#Community:Health:Family planning:Contraception|61dd5dee-68e7-431f-be75-ba7073c44ab4;#919;#Environment:Environment policy and practice:Waste management policy and practice|645b673c-5209-438e-8f10-d453918240c5;#570;#Community:Housing:Advice:Advice to homeowners and tenants|61af3613-70ac-422e-8c0d-9dda24f6ae61;#535;#Environment:Environment policy and practice:Planning policy and practice|6eeba828-55fc-4c54-a441-1144f4a3bb6d;#961;#Community:Community safety and emergencies:Advice|4951c048-7993-4b3f-b271-515562fabfc1;#51;#Community:Care|2681e7ec-9cf4-4329-8cc3-934fbb923225</vt:lpwstr>
  </property>
</Properties>
</file>